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3"/>
  </p:notesMasterIdLst>
  <p:handoutMasterIdLst>
    <p:handoutMasterId r:id="rId264"/>
  </p:handoutMasterIdLst>
  <p:sldIdLst>
    <p:sldId id="268" r:id="rId2"/>
    <p:sldId id="275" r:id="rId3"/>
    <p:sldId id="276" r:id="rId4"/>
    <p:sldId id="277" r:id="rId5"/>
    <p:sldId id="278" r:id="rId6"/>
    <p:sldId id="279" r:id="rId7"/>
    <p:sldId id="258" r:id="rId8"/>
    <p:sldId id="259" r:id="rId9"/>
    <p:sldId id="260" r:id="rId10"/>
    <p:sldId id="272" r:id="rId11"/>
    <p:sldId id="273" r:id="rId12"/>
    <p:sldId id="274" r:id="rId13"/>
    <p:sldId id="294" r:id="rId14"/>
    <p:sldId id="295" r:id="rId15"/>
    <p:sldId id="296" r:id="rId16"/>
    <p:sldId id="300" r:id="rId17"/>
    <p:sldId id="297" r:id="rId18"/>
    <p:sldId id="298" r:id="rId19"/>
    <p:sldId id="299" r:id="rId20"/>
    <p:sldId id="301" r:id="rId21"/>
    <p:sldId id="302" r:id="rId22"/>
    <p:sldId id="261" r:id="rId23"/>
    <p:sldId id="269" r:id="rId24"/>
    <p:sldId id="270" r:id="rId25"/>
    <p:sldId id="271" r:id="rId26"/>
    <p:sldId id="306" r:id="rId27"/>
    <p:sldId id="307" r:id="rId28"/>
    <p:sldId id="308" r:id="rId29"/>
    <p:sldId id="309" r:id="rId30"/>
    <p:sldId id="310" r:id="rId31"/>
    <p:sldId id="311" r:id="rId32"/>
    <p:sldId id="312" r:id="rId33"/>
    <p:sldId id="313" r:id="rId34"/>
    <p:sldId id="314" r:id="rId35"/>
    <p:sldId id="315" r:id="rId36"/>
    <p:sldId id="286" r:id="rId37"/>
    <p:sldId id="316" r:id="rId38"/>
    <p:sldId id="303" r:id="rId39"/>
    <p:sldId id="304" r:id="rId40"/>
    <p:sldId id="305"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 id="346" r:id="rId71"/>
    <p:sldId id="352" r:id="rId72"/>
    <p:sldId id="347" r:id="rId73"/>
    <p:sldId id="348" r:id="rId74"/>
    <p:sldId id="349" r:id="rId75"/>
    <p:sldId id="350" r:id="rId76"/>
    <p:sldId id="351" r:id="rId77"/>
    <p:sldId id="354" r:id="rId78"/>
    <p:sldId id="353" r:id="rId79"/>
    <p:sldId id="355" r:id="rId80"/>
    <p:sldId id="356" r:id="rId81"/>
    <p:sldId id="357" r:id="rId82"/>
    <p:sldId id="358" r:id="rId83"/>
    <p:sldId id="359" r:id="rId84"/>
    <p:sldId id="360" r:id="rId85"/>
    <p:sldId id="361" r:id="rId86"/>
    <p:sldId id="362" r:id="rId87"/>
    <p:sldId id="363" r:id="rId88"/>
    <p:sldId id="364" r:id="rId89"/>
    <p:sldId id="365" r:id="rId90"/>
    <p:sldId id="366" r:id="rId91"/>
    <p:sldId id="367" r:id="rId92"/>
    <p:sldId id="368" r:id="rId93"/>
    <p:sldId id="369" r:id="rId94"/>
    <p:sldId id="370" r:id="rId95"/>
    <p:sldId id="371" r:id="rId96"/>
    <p:sldId id="372" r:id="rId97"/>
    <p:sldId id="373" r:id="rId98"/>
    <p:sldId id="374" r:id="rId99"/>
    <p:sldId id="375" r:id="rId100"/>
    <p:sldId id="376" r:id="rId101"/>
    <p:sldId id="377" r:id="rId102"/>
    <p:sldId id="378" r:id="rId103"/>
    <p:sldId id="379" r:id="rId104"/>
    <p:sldId id="380" r:id="rId105"/>
    <p:sldId id="381" r:id="rId106"/>
    <p:sldId id="382" r:id="rId107"/>
    <p:sldId id="383" r:id="rId108"/>
    <p:sldId id="384" r:id="rId109"/>
    <p:sldId id="385" r:id="rId110"/>
    <p:sldId id="386" r:id="rId111"/>
    <p:sldId id="387" r:id="rId112"/>
    <p:sldId id="388" r:id="rId113"/>
    <p:sldId id="389" r:id="rId114"/>
    <p:sldId id="390" r:id="rId115"/>
    <p:sldId id="391" r:id="rId116"/>
    <p:sldId id="392" r:id="rId117"/>
    <p:sldId id="393" r:id="rId118"/>
    <p:sldId id="394" r:id="rId119"/>
    <p:sldId id="395" r:id="rId120"/>
    <p:sldId id="396" r:id="rId121"/>
    <p:sldId id="397" r:id="rId122"/>
    <p:sldId id="398" r:id="rId123"/>
    <p:sldId id="399" r:id="rId124"/>
    <p:sldId id="400" r:id="rId125"/>
    <p:sldId id="401" r:id="rId126"/>
    <p:sldId id="402" r:id="rId127"/>
    <p:sldId id="403" r:id="rId128"/>
    <p:sldId id="405" r:id="rId129"/>
    <p:sldId id="404" r:id="rId130"/>
    <p:sldId id="406" r:id="rId131"/>
    <p:sldId id="407" r:id="rId132"/>
    <p:sldId id="408" r:id="rId133"/>
    <p:sldId id="409" r:id="rId134"/>
    <p:sldId id="410" r:id="rId135"/>
    <p:sldId id="411" r:id="rId136"/>
    <p:sldId id="412" r:id="rId137"/>
    <p:sldId id="413" r:id="rId138"/>
    <p:sldId id="414" r:id="rId139"/>
    <p:sldId id="415" r:id="rId140"/>
    <p:sldId id="416" r:id="rId141"/>
    <p:sldId id="417" r:id="rId142"/>
    <p:sldId id="418" r:id="rId143"/>
    <p:sldId id="419" r:id="rId144"/>
    <p:sldId id="420" r:id="rId145"/>
    <p:sldId id="421" r:id="rId146"/>
    <p:sldId id="422" r:id="rId147"/>
    <p:sldId id="423" r:id="rId148"/>
    <p:sldId id="425" r:id="rId149"/>
    <p:sldId id="424" r:id="rId150"/>
    <p:sldId id="426" r:id="rId151"/>
    <p:sldId id="427" r:id="rId152"/>
    <p:sldId id="428" r:id="rId153"/>
    <p:sldId id="429" r:id="rId154"/>
    <p:sldId id="430" r:id="rId155"/>
    <p:sldId id="431" r:id="rId156"/>
    <p:sldId id="432" r:id="rId157"/>
    <p:sldId id="433" r:id="rId158"/>
    <p:sldId id="434" r:id="rId159"/>
    <p:sldId id="435" r:id="rId160"/>
    <p:sldId id="436" r:id="rId161"/>
    <p:sldId id="438" r:id="rId162"/>
    <p:sldId id="439" r:id="rId163"/>
    <p:sldId id="440" r:id="rId164"/>
    <p:sldId id="441" r:id="rId165"/>
    <p:sldId id="442" r:id="rId166"/>
    <p:sldId id="443" r:id="rId167"/>
    <p:sldId id="444" r:id="rId168"/>
    <p:sldId id="445" r:id="rId169"/>
    <p:sldId id="446" r:id="rId170"/>
    <p:sldId id="447" r:id="rId171"/>
    <p:sldId id="448" r:id="rId172"/>
    <p:sldId id="449" r:id="rId173"/>
    <p:sldId id="450" r:id="rId174"/>
    <p:sldId id="452" r:id="rId175"/>
    <p:sldId id="451" r:id="rId176"/>
    <p:sldId id="453" r:id="rId177"/>
    <p:sldId id="454" r:id="rId178"/>
    <p:sldId id="455" r:id="rId179"/>
    <p:sldId id="456" r:id="rId180"/>
    <p:sldId id="457" r:id="rId181"/>
    <p:sldId id="458" r:id="rId182"/>
    <p:sldId id="459" r:id="rId183"/>
    <p:sldId id="460" r:id="rId184"/>
    <p:sldId id="461" r:id="rId185"/>
    <p:sldId id="462" r:id="rId186"/>
    <p:sldId id="464" r:id="rId187"/>
    <p:sldId id="463" r:id="rId188"/>
    <p:sldId id="465" r:id="rId189"/>
    <p:sldId id="466" r:id="rId190"/>
    <p:sldId id="467" r:id="rId191"/>
    <p:sldId id="468" r:id="rId192"/>
    <p:sldId id="469" r:id="rId193"/>
    <p:sldId id="470" r:id="rId194"/>
    <p:sldId id="471" r:id="rId195"/>
    <p:sldId id="472" r:id="rId196"/>
    <p:sldId id="473" r:id="rId197"/>
    <p:sldId id="474" r:id="rId198"/>
    <p:sldId id="475" r:id="rId199"/>
    <p:sldId id="476" r:id="rId200"/>
    <p:sldId id="477" r:id="rId201"/>
    <p:sldId id="478" r:id="rId202"/>
    <p:sldId id="480" r:id="rId203"/>
    <p:sldId id="479" r:id="rId204"/>
    <p:sldId id="481" r:id="rId205"/>
    <p:sldId id="482" r:id="rId206"/>
    <p:sldId id="483" r:id="rId207"/>
    <p:sldId id="484" r:id="rId208"/>
    <p:sldId id="485" r:id="rId209"/>
    <p:sldId id="486" r:id="rId210"/>
    <p:sldId id="487" r:id="rId211"/>
    <p:sldId id="488" r:id="rId212"/>
    <p:sldId id="489" r:id="rId213"/>
    <p:sldId id="490" r:id="rId214"/>
    <p:sldId id="491" r:id="rId215"/>
    <p:sldId id="492" r:id="rId216"/>
    <p:sldId id="493" r:id="rId217"/>
    <p:sldId id="494" r:id="rId218"/>
    <p:sldId id="495" r:id="rId219"/>
    <p:sldId id="496" r:id="rId220"/>
    <p:sldId id="497" r:id="rId221"/>
    <p:sldId id="498" r:id="rId222"/>
    <p:sldId id="499" r:id="rId223"/>
    <p:sldId id="500" r:id="rId224"/>
    <p:sldId id="501" r:id="rId225"/>
    <p:sldId id="502" r:id="rId226"/>
    <p:sldId id="504" r:id="rId227"/>
    <p:sldId id="503" r:id="rId228"/>
    <p:sldId id="505" r:id="rId229"/>
    <p:sldId id="506" r:id="rId230"/>
    <p:sldId id="507" r:id="rId231"/>
    <p:sldId id="508" r:id="rId232"/>
    <p:sldId id="509" r:id="rId233"/>
    <p:sldId id="510" r:id="rId234"/>
    <p:sldId id="511" r:id="rId235"/>
    <p:sldId id="512" r:id="rId236"/>
    <p:sldId id="513" r:id="rId237"/>
    <p:sldId id="514" r:id="rId238"/>
    <p:sldId id="515" r:id="rId239"/>
    <p:sldId id="518" r:id="rId240"/>
    <p:sldId id="516" r:id="rId241"/>
    <p:sldId id="517" r:id="rId242"/>
    <p:sldId id="519" r:id="rId243"/>
    <p:sldId id="520" r:id="rId244"/>
    <p:sldId id="521" r:id="rId245"/>
    <p:sldId id="522" r:id="rId246"/>
    <p:sldId id="523" r:id="rId247"/>
    <p:sldId id="524" r:id="rId248"/>
    <p:sldId id="525" r:id="rId249"/>
    <p:sldId id="526" r:id="rId250"/>
    <p:sldId id="527" r:id="rId251"/>
    <p:sldId id="528" r:id="rId252"/>
    <p:sldId id="529" r:id="rId253"/>
    <p:sldId id="530" r:id="rId254"/>
    <p:sldId id="531" r:id="rId255"/>
    <p:sldId id="533" r:id="rId256"/>
    <p:sldId id="532" r:id="rId257"/>
    <p:sldId id="534" r:id="rId258"/>
    <p:sldId id="535" r:id="rId259"/>
    <p:sldId id="536" r:id="rId260"/>
    <p:sldId id="537" r:id="rId261"/>
    <p:sldId id="538" r:id="rId2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0000"/>
    <a:srgbClr val="0D28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BBFAE7-08E0-47AD-A75C-916B94EA7672}" v="38" dt="2022-08-24T15:15:37.7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01" autoAdjust="0"/>
    <p:restoredTop sz="94660"/>
  </p:normalViewPr>
  <p:slideViewPr>
    <p:cSldViewPr snapToGrid="0" showGuides="1">
      <p:cViewPr varScale="1">
        <p:scale>
          <a:sx n="78" d="100"/>
          <a:sy n="78" d="100"/>
        </p:scale>
        <p:origin x="821"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microsoft.com/office/2016/11/relationships/changesInfo" Target="changesInfos/changesInfo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microsoft.com/office/2015/10/relationships/revisionInfo" Target="revisionInfo.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suzarnimaung1999@gmail.com" userId="303965f28f9cf1f0" providerId="LiveId" clId="{D8BBFAE7-08E0-47AD-A75C-916B94EA7672}"/>
    <pc:docChg chg="undo custSel addSld delSld modSld">
      <pc:chgData name="hsuzarnimaung1999@gmail.com" userId="303965f28f9cf1f0" providerId="LiveId" clId="{D8BBFAE7-08E0-47AD-A75C-916B94EA7672}" dt="2022-08-26T08:07:01.264" v="4191" actId="20577"/>
      <pc:docMkLst>
        <pc:docMk/>
      </pc:docMkLst>
      <pc:sldChg chg="modSp mod">
        <pc:chgData name="hsuzarnimaung1999@gmail.com" userId="303965f28f9cf1f0" providerId="LiveId" clId="{D8BBFAE7-08E0-47AD-A75C-916B94EA7672}" dt="2022-08-24T07:18:03.978" v="282" actId="20577"/>
        <pc:sldMkLst>
          <pc:docMk/>
          <pc:sldMk cId="967606189" sldId="313"/>
        </pc:sldMkLst>
        <pc:graphicFrameChg chg="modGraphic">
          <ac:chgData name="hsuzarnimaung1999@gmail.com" userId="303965f28f9cf1f0" providerId="LiveId" clId="{D8BBFAE7-08E0-47AD-A75C-916B94EA7672}" dt="2022-08-24T07:18:03.978" v="282" actId="20577"/>
          <ac:graphicFrameMkLst>
            <pc:docMk/>
            <pc:sldMk cId="967606189" sldId="313"/>
            <ac:graphicFrameMk id="4" creationId="{8898CD3D-6386-BEDB-D2BA-EC2DB538241A}"/>
          </ac:graphicFrameMkLst>
        </pc:graphicFrameChg>
      </pc:sldChg>
      <pc:sldChg chg="addSp delSp modSp add mod">
        <pc:chgData name="hsuzarnimaung1999@gmail.com" userId="303965f28f9cf1f0" providerId="LiveId" clId="{D8BBFAE7-08E0-47AD-A75C-916B94EA7672}" dt="2022-08-24T07:08:35.453" v="279" actId="1076"/>
        <pc:sldMkLst>
          <pc:docMk/>
          <pc:sldMk cId="1876741338" sldId="333"/>
        </pc:sldMkLst>
        <pc:spChg chg="add del mod">
          <ac:chgData name="hsuzarnimaung1999@gmail.com" userId="303965f28f9cf1f0" providerId="LiveId" clId="{D8BBFAE7-08E0-47AD-A75C-916B94EA7672}" dt="2022-08-24T07:08:28.844" v="274" actId="931"/>
          <ac:spMkLst>
            <pc:docMk/>
            <pc:sldMk cId="1876741338" sldId="333"/>
            <ac:spMk id="4" creationId="{F9BFD71D-5EE8-FA6A-6947-DBB97578C819}"/>
          </ac:spMkLst>
        </pc:spChg>
        <pc:picChg chg="del">
          <ac:chgData name="hsuzarnimaung1999@gmail.com" userId="303965f28f9cf1f0" providerId="LiveId" clId="{D8BBFAE7-08E0-47AD-A75C-916B94EA7672}" dt="2022-08-24T07:08:06.393" v="273" actId="478"/>
          <ac:picMkLst>
            <pc:docMk/>
            <pc:sldMk cId="1876741338" sldId="333"/>
            <ac:picMk id="5" creationId="{0CFE346B-8C5F-6856-0B38-2C130689F568}"/>
          </ac:picMkLst>
        </pc:picChg>
        <pc:picChg chg="add mod">
          <ac:chgData name="hsuzarnimaung1999@gmail.com" userId="303965f28f9cf1f0" providerId="LiveId" clId="{D8BBFAE7-08E0-47AD-A75C-916B94EA7672}" dt="2022-08-24T07:08:35.453" v="279" actId="1076"/>
          <ac:picMkLst>
            <pc:docMk/>
            <pc:sldMk cId="1876741338" sldId="333"/>
            <ac:picMk id="7" creationId="{C77ECB32-FB65-A4F3-D2EA-B9264B253851}"/>
          </ac:picMkLst>
        </pc:picChg>
      </pc:sldChg>
      <pc:sldChg chg="modSp add mod">
        <pc:chgData name="hsuzarnimaung1999@gmail.com" userId="303965f28f9cf1f0" providerId="LiveId" clId="{D8BBFAE7-08E0-47AD-A75C-916B94EA7672}" dt="2022-08-24T06:58:35.963" v="67" actId="20577"/>
        <pc:sldMkLst>
          <pc:docMk/>
          <pc:sldMk cId="2591673639" sldId="334"/>
        </pc:sldMkLst>
        <pc:spChg chg="mod">
          <ac:chgData name="hsuzarnimaung1999@gmail.com" userId="303965f28f9cf1f0" providerId="LiveId" clId="{D8BBFAE7-08E0-47AD-A75C-916B94EA7672}" dt="2022-08-24T06:58:35.963" v="67" actId="20577"/>
          <ac:spMkLst>
            <pc:docMk/>
            <pc:sldMk cId="2591673639" sldId="334"/>
            <ac:spMk id="2" creationId="{B5FE4446-CBEC-6DF7-991A-7D4224920B10}"/>
          </ac:spMkLst>
        </pc:spChg>
      </pc:sldChg>
      <pc:sldChg chg="addSp delSp modSp add mod">
        <pc:chgData name="hsuzarnimaung1999@gmail.com" userId="303965f28f9cf1f0" providerId="LiveId" clId="{D8BBFAE7-08E0-47AD-A75C-916B94EA7672}" dt="2022-08-24T14:28:50.261" v="559" actId="2711"/>
        <pc:sldMkLst>
          <pc:docMk/>
          <pc:sldMk cId="1740205995" sldId="335"/>
        </pc:sldMkLst>
        <pc:spChg chg="mod">
          <ac:chgData name="hsuzarnimaung1999@gmail.com" userId="303965f28f9cf1f0" providerId="LiveId" clId="{D8BBFAE7-08E0-47AD-A75C-916B94EA7672}" dt="2022-08-24T06:59:34.035" v="133" actId="20577"/>
          <ac:spMkLst>
            <pc:docMk/>
            <pc:sldMk cId="1740205995" sldId="335"/>
            <ac:spMk id="2" creationId="{609245F0-FA24-49DB-E55A-C067B1458B5C}"/>
          </ac:spMkLst>
        </pc:spChg>
        <pc:spChg chg="add mod">
          <ac:chgData name="hsuzarnimaung1999@gmail.com" userId="303965f28f9cf1f0" providerId="LiveId" clId="{D8BBFAE7-08E0-47AD-A75C-916B94EA7672}" dt="2022-08-24T14:28:50.261" v="559" actId="2711"/>
          <ac:spMkLst>
            <pc:docMk/>
            <pc:sldMk cId="1740205995" sldId="335"/>
            <ac:spMk id="4" creationId="{0640E4A8-4768-9501-5595-D1B63EB95682}"/>
          </ac:spMkLst>
        </pc:spChg>
        <pc:picChg chg="del mod">
          <ac:chgData name="hsuzarnimaung1999@gmail.com" userId="303965f28f9cf1f0" providerId="LiveId" clId="{D8BBFAE7-08E0-47AD-A75C-916B94EA7672}" dt="2022-08-24T06:59:36.028" v="135" actId="478"/>
          <ac:picMkLst>
            <pc:docMk/>
            <pc:sldMk cId="1740205995" sldId="335"/>
            <ac:picMk id="5" creationId="{0CFE346B-8C5F-6856-0B38-2C130689F568}"/>
          </ac:picMkLst>
        </pc:picChg>
      </pc:sldChg>
      <pc:sldChg chg="addSp delSp modSp add mod">
        <pc:chgData name="hsuzarnimaung1999@gmail.com" userId="303965f28f9cf1f0" providerId="LiveId" clId="{D8BBFAE7-08E0-47AD-A75C-916B94EA7672}" dt="2022-08-24T14:48:18.730" v="965" actId="14100"/>
        <pc:sldMkLst>
          <pc:docMk/>
          <pc:sldMk cId="1005401399" sldId="336"/>
        </pc:sldMkLst>
        <pc:spChg chg="mod">
          <ac:chgData name="hsuzarnimaung1999@gmail.com" userId="303965f28f9cf1f0" providerId="LiveId" clId="{D8BBFAE7-08E0-47AD-A75C-916B94EA7672}" dt="2022-08-24T14:29:38.536" v="609" actId="20577"/>
          <ac:spMkLst>
            <pc:docMk/>
            <pc:sldMk cId="1005401399" sldId="336"/>
            <ac:spMk id="2" creationId="{609245F0-FA24-49DB-E55A-C067B1458B5C}"/>
          </ac:spMkLst>
        </pc:spChg>
        <pc:spChg chg="add del mod">
          <ac:chgData name="hsuzarnimaung1999@gmail.com" userId="303965f28f9cf1f0" providerId="LiveId" clId="{D8BBFAE7-08E0-47AD-A75C-916B94EA7672}" dt="2022-08-24T14:30:02.678" v="612" actId="3680"/>
          <ac:spMkLst>
            <pc:docMk/>
            <pc:sldMk cId="1005401399" sldId="336"/>
            <ac:spMk id="4" creationId="{E2D71047-5EE3-675D-FF0A-EAAD89C62BBD}"/>
          </ac:spMkLst>
        </pc:spChg>
        <pc:graphicFrameChg chg="add mod ord modGraphic">
          <ac:chgData name="hsuzarnimaung1999@gmail.com" userId="303965f28f9cf1f0" providerId="LiveId" clId="{D8BBFAE7-08E0-47AD-A75C-916B94EA7672}" dt="2022-08-24T14:48:18.730" v="965" actId="14100"/>
          <ac:graphicFrameMkLst>
            <pc:docMk/>
            <pc:sldMk cId="1005401399" sldId="336"/>
            <ac:graphicFrameMk id="5" creationId="{F91B2595-3CBE-EDCB-592E-1154F6EC48DD}"/>
          </ac:graphicFrameMkLst>
        </pc:graphicFrameChg>
        <pc:picChg chg="del mod">
          <ac:chgData name="hsuzarnimaung1999@gmail.com" userId="303965f28f9cf1f0" providerId="LiveId" clId="{D8BBFAE7-08E0-47AD-A75C-916B94EA7672}" dt="2022-08-24T14:29:40.566" v="611" actId="478"/>
          <ac:picMkLst>
            <pc:docMk/>
            <pc:sldMk cId="1005401399" sldId="336"/>
            <ac:picMk id="7" creationId="{C77ECB32-FB65-A4F3-D2EA-B9264B253851}"/>
          </ac:picMkLst>
        </pc:picChg>
      </pc:sldChg>
      <pc:sldChg chg="new del">
        <pc:chgData name="hsuzarnimaung1999@gmail.com" userId="303965f28f9cf1f0" providerId="LiveId" clId="{D8BBFAE7-08E0-47AD-A75C-916B94EA7672}" dt="2022-08-24T07:12:35.894" v="281" actId="47"/>
        <pc:sldMkLst>
          <pc:docMk/>
          <pc:sldMk cId="3955843279" sldId="336"/>
        </pc:sldMkLst>
      </pc:sldChg>
      <pc:sldChg chg="addSp delSp modSp add mod">
        <pc:chgData name="hsuzarnimaung1999@gmail.com" userId="303965f28f9cf1f0" providerId="LiveId" clId="{D8BBFAE7-08E0-47AD-A75C-916B94EA7672}" dt="2022-08-24T14:52:02.318" v="976" actId="14100"/>
        <pc:sldMkLst>
          <pc:docMk/>
          <pc:sldMk cId="426457859" sldId="337"/>
        </pc:sldMkLst>
        <pc:spChg chg="del mod">
          <ac:chgData name="hsuzarnimaung1999@gmail.com" userId="303965f28f9cf1f0" providerId="LiveId" clId="{D8BBFAE7-08E0-47AD-A75C-916B94EA7672}" dt="2022-08-24T14:49:05.960" v="968" actId="931"/>
          <ac:spMkLst>
            <pc:docMk/>
            <pc:sldMk cId="426457859" sldId="337"/>
            <ac:spMk id="4" creationId="{0640E4A8-4768-9501-5595-D1B63EB95682}"/>
          </ac:spMkLst>
        </pc:spChg>
        <pc:spChg chg="add del mod">
          <ac:chgData name="hsuzarnimaung1999@gmail.com" userId="303965f28f9cf1f0" providerId="LiveId" clId="{D8BBFAE7-08E0-47AD-A75C-916B94EA7672}" dt="2022-08-24T14:51:57.621" v="974" actId="931"/>
          <ac:spMkLst>
            <pc:docMk/>
            <pc:sldMk cId="426457859" sldId="337"/>
            <ac:spMk id="7" creationId="{92B7D1AE-836B-0E5F-43CF-50463CC21222}"/>
          </ac:spMkLst>
        </pc:spChg>
        <pc:picChg chg="add del mod">
          <ac:chgData name="hsuzarnimaung1999@gmail.com" userId="303965f28f9cf1f0" providerId="LiveId" clId="{D8BBFAE7-08E0-47AD-A75C-916B94EA7672}" dt="2022-08-24T14:51:37.547" v="973" actId="478"/>
          <ac:picMkLst>
            <pc:docMk/>
            <pc:sldMk cId="426457859" sldId="337"/>
            <ac:picMk id="5" creationId="{9D50F679-A78E-20CD-1DC5-1EB813E76627}"/>
          </ac:picMkLst>
        </pc:picChg>
        <pc:picChg chg="add mod">
          <ac:chgData name="hsuzarnimaung1999@gmail.com" userId="303965f28f9cf1f0" providerId="LiveId" clId="{D8BBFAE7-08E0-47AD-A75C-916B94EA7672}" dt="2022-08-24T14:52:02.318" v="976" actId="14100"/>
          <ac:picMkLst>
            <pc:docMk/>
            <pc:sldMk cId="426457859" sldId="337"/>
            <ac:picMk id="9" creationId="{B26140E8-2B10-6236-B2B3-C73BBA5F93B5}"/>
          </ac:picMkLst>
        </pc:picChg>
      </pc:sldChg>
      <pc:sldChg chg="addSp delSp modSp add mod">
        <pc:chgData name="hsuzarnimaung1999@gmail.com" userId="303965f28f9cf1f0" providerId="LiveId" clId="{D8BBFAE7-08E0-47AD-A75C-916B94EA7672}" dt="2022-08-24T15:03:32.802" v="986" actId="1076"/>
        <pc:sldMkLst>
          <pc:docMk/>
          <pc:sldMk cId="1121153517" sldId="338"/>
        </pc:sldMkLst>
        <pc:spChg chg="add del mod">
          <ac:chgData name="hsuzarnimaung1999@gmail.com" userId="303965f28f9cf1f0" providerId="LiveId" clId="{D8BBFAE7-08E0-47AD-A75C-916B94EA7672}" dt="2022-08-24T15:03:18.893" v="979" actId="931"/>
          <ac:spMkLst>
            <pc:docMk/>
            <pc:sldMk cId="1121153517" sldId="338"/>
            <ac:spMk id="4" creationId="{3899D9E0-93C1-4717-2298-710B890C4D30}"/>
          </ac:spMkLst>
        </pc:spChg>
        <pc:picChg chg="add mod">
          <ac:chgData name="hsuzarnimaung1999@gmail.com" userId="303965f28f9cf1f0" providerId="LiveId" clId="{D8BBFAE7-08E0-47AD-A75C-916B94EA7672}" dt="2022-08-24T15:03:32.802" v="986" actId="1076"/>
          <ac:picMkLst>
            <pc:docMk/>
            <pc:sldMk cId="1121153517" sldId="338"/>
            <ac:picMk id="6" creationId="{F4633500-C121-BAF7-D6AF-FA7E54E33868}"/>
          </ac:picMkLst>
        </pc:picChg>
        <pc:picChg chg="del">
          <ac:chgData name="hsuzarnimaung1999@gmail.com" userId="303965f28f9cf1f0" providerId="LiveId" clId="{D8BBFAE7-08E0-47AD-A75C-916B94EA7672}" dt="2022-08-24T15:03:11.214" v="978" actId="478"/>
          <ac:picMkLst>
            <pc:docMk/>
            <pc:sldMk cId="1121153517" sldId="338"/>
            <ac:picMk id="9" creationId="{B26140E8-2B10-6236-B2B3-C73BBA5F93B5}"/>
          </ac:picMkLst>
        </pc:picChg>
      </pc:sldChg>
      <pc:sldChg chg="addSp delSp modSp add mod">
        <pc:chgData name="hsuzarnimaung1999@gmail.com" userId="303965f28f9cf1f0" providerId="LiveId" clId="{D8BBFAE7-08E0-47AD-A75C-916B94EA7672}" dt="2022-08-24T15:15:42.486" v="993" actId="14100"/>
        <pc:sldMkLst>
          <pc:docMk/>
          <pc:sldMk cId="4002466531" sldId="339"/>
        </pc:sldMkLst>
        <pc:spChg chg="add del mod">
          <ac:chgData name="hsuzarnimaung1999@gmail.com" userId="303965f28f9cf1f0" providerId="LiveId" clId="{D8BBFAE7-08E0-47AD-A75C-916B94EA7672}" dt="2022-08-24T15:15:37.787" v="989" actId="931"/>
          <ac:spMkLst>
            <pc:docMk/>
            <pc:sldMk cId="4002466531" sldId="339"/>
            <ac:spMk id="4" creationId="{9E795A96-504B-5767-6799-3B5FE17DC2F2}"/>
          </ac:spMkLst>
        </pc:spChg>
        <pc:picChg chg="del">
          <ac:chgData name="hsuzarnimaung1999@gmail.com" userId="303965f28f9cf1f0" providerId="LiveId" clId="{D8BBFAE7-08E0-47AD-A75C-916B94EA7672}" dt="2022-08-24T15:15:26.676" v="988" actId="478"/>
          <ac:picMkLst>
            <pc:docMk/>
            <pc:sldMk cId="4002466531" sldId="339"/>
            <ac:picMk id="6" creationId="{F4633500-C121-BAF7-D6AF-FA7E54E33868}"/>
          </ac:picMkLst>
        </pc:picChg>
        <pc:picChg chg="add mod">
          <ac:chgData name="hsuzarnimaung1999@gmail.com" userId="303965f28f9cf1f0" providerId="LiveId" clId="{D8BBFAE7-08E0-47AD-A75C-916B94EA7672}" dt="2022-08-24T15:15:42.486" v="993" actId="14100"/>
          <ac:picMkLst>
            <pc:docMk/>
            <pc:sldMk cId="4002466531" sldId="339"/>
            <ac:picMk id="7" creationId="{BE06B46F-D795-AD72-B709-83D63AD2623D}"/>
          </ac:picMkLst>
        </pc:picChg>
      </pc:sldChg>
      <pc:sldChg chg="addSp delSp modSp add mod">
        <pc:chgData name="hsuzarnimaung1999@gmail.com" userId="303965f28f9cf1f0" providerId="LiveId" clId="{D8BBFAE7-08E0-47AD-A75C-916B94EA7672}" dt="2022-08-25T02:30:38.888" v="1556" actId="14100"/>
        <pc:sldMkLst>
          <pc:docMk/>
          <pc:sldMk cId="1386976580" sldId="340"/>
        </pc:sldMkLst>
        <pc:spChg chg="add mod">
          <ac:chgData name="hsuzarnimaung1999@gmail.com" userId="303965f28f9cf1f0" providerId="LiveId" clId="{D8BBFAE7-08E0-47AD-A75C-916B94EA7672}" dt="2022-08-25T02:30:13.509" v="1553" actId="20577"/>
          <ac:spMkLst>
            <pc:docMk/>
            <pc:sldMk cId="1386976580" sldId="340"/>
            <ac:spMk id="4" creationId="{8C46AC04-E5FA-C251-60CA-85625C53D6C7}"/>
          </ac:spMkLst>
        </pc:spChg>
        <pc:picChg chg="add mod">
          <ac:chgData name="hsuzarnimaung1999@gmail.com" userId="303965f28f9cf1f0" providerId="LiveId" clId="{D8BBFAE7-08E0-47AD-A75C-916B94EA7672}" dt="2022-08-25T02:30:38.888" v="1556" actId="14100"/>
          <ac:picMkLst>
            <pc:docMk/>
            <pc:sldMk cId="1386976580" sldId="340"/>
            <ac:picMk id="6" creationId="{A04F1C84-52CF-0352-FDF4-17DB183ACB4E}"/>
          </ac:picMkLst>
        </pc:picChg>
        <pc:picChg chg="del">
          <ac:chgData name="hsuzarnimaung1999@gmail.com" userId="303965f28f9cf1f0" providerId="LiveId" clId="{D8BBFAE7-08E0-47AD-A75C-916B94EA7672}" dt="2022-08-25T02:03:03.990" v="995" actId="478"/>
          <ac:picMkLst>
            <pc:docMk/>
            <pc:sldMk cId="1386976580" sldId="340"/>
            <ac:picMk id="7" creationId="{BE06B46F-D795-AD72-B709-83D63AD2623D}"/>
          </ac:picMkLst>
        </pc:picChg>
      </pc:sldChg>
      <pc:sldChg chg="addSp modSp add mod">
        <pc:chgData name="hsuzarnimaung1999@gmail.com" userId="303965f28f9cf1f0" providerId="LiveId" clId="{D8BBFAE7-08E0-47AD-A75C-916B94EA7672}" dt="2022-08-26T08:07:01.264" v="4191" actId="20577"/>
        <pc:sldMkLst>
          <pc:docMk/>
          <pc:sldMk cId="3343384432" sldId="341"/>
        </pc:sldMkLst>
        <pc:spChg chg="mod">
          <ac:chgData name="hsuzarnimaung1999@gmail.com" userId="303965f28f9cf1f0" providerId="LiveId" clId="{D8BBFAE7-08E0-47AD-A75C-916B94EA7672}" dt="2022-08-26T08:07:01.264" v="4191" actId="20577"/>
          <ac:spMkLst>
            <pc:docMk/>
            <pc:sldMk cId="3343384432" sldId="341"/>
            <ac:spMk id="4" creationId="{8C46AC04-E5FA-C251-60CA-85625C53D6C7}"/>
          </ac:spMkLst>
        </pc:spChg>
        <pc:picChg chg="add mod">
          <ac:chgData name="hsuzarnimaung1999@gmail.com" userId="303965f28f9cf1f0" providerId="LiveId" clId="{D8BBFAE7-08E0-47AD-A75C-916B94EA7672}" dt="2022-08-25T02:31:10.396" v="1563" actId="1035"/>
          <ac:picMkLst>
            <pc:docMk/>
            <pc:sldMk cId="3343384432" sldId="341"/>
            <ac:picMk id="5" creationId="{BC349F37-EC0B-0A67-EBF0-9A1D93ABD87B}"/>
          </ac:picMkLst>
        </pc:picChg>
      </pc:sldChg>
      <pc:sldChg chg="addSp delSp modSp add mod">
        <pc:chgData name="hsuzarnimaung1999@gmail.com" userId="303965f28f9cf1f0" providerId="LiveId" clId="{D8BBFAE7-08E0-47AD-A75C-916B94EA7672}" dt="2022-08-25T02:37:21.733" v="1772" actId="207"/>
        <pc:sldMkLst>
          <pc:docMk/>
          <pc:sldMk cId="3609539676" sldId="342"/>
        </pc:sldMkLst>
        <pc:spChg chg="mod">
          <ac:chgData name="hsuzarnimaung1999@gmail.com" userId="303965f28f9cf1f0" providerId="LiveId" clId="{D8BBFAE7-08E0-47AD-A75C-916B94EA7672}" dt="2022-08-25T02:33:11.151" v="1658" actId="207"/>
          <ac:spMkLst>
            <pc:docMk/>
            <pc:sldMk cId="3609539676" sldId="342"/>
            <ac:spMk id="4" creationId="{8C46AC04-E5FA-C251-60CA-85625C53D6C7}"/>
          </ac:spMkLst>
        </pc:spChg>
        <pc:spChg chg="add mod">
          <ac:chgData name="hsuzarnimaung1999@gmail.com" userId="303965f28f9cf1f0" providerId="LiveId" clId="{D8BBFAE7-08E0-47AD-A75C-916B94EA7672}" dt="2022-08-25T02:37:21.733" v="1772" actId="207"/>
          <ac:spMkLst>
            <pc:docMk/>
            <pc:sldMk cId="3609539676" sldId="342"/>
            <ac:spMk id="7" creationId="{A58C72AC-62B2-6770-7157-6AD7D5ADE8C4}"/>
          </ac:spMkLst>
        </pc:spChg>
        <pc:picChg chg="del">
          <ac:chgData name="hsuzarnimaung1999@gmail.com" userId="303965f28f9cf1f0" providerId="LiveId" clId="{D8BBFAE7-08E0-47AD-A75C-916B94EA7672}" dt="2022-08-25T02:31:45.308" v="1565" actId="478"/>
          <ac:picMkLst>
            <pc:docMk/>
            <pc:sldMk cId="3609539676" sldId="342"/>
            <ac:picMk id="5" creationId="{BC349F37-EC0B-0A67-EBF0-9A1D93ABD87B}"/>
          </ac:picMkLst>
        </pc:picChg>
        <pc:picChg chg="add mod">
          <ac:chgData name="hsuzarnimaung1999@gmail.com" userId="303965f28f9cf1f0" providerId="LiveId" clId="{D8BBFAE7-08E0-47AD-A75C-916B94EA7672}" dt="2022-08-25T02:35:40.245" v="1661" actId="14100"/>
          <ac:picMkLst>
            <pc:docMk/>
            <pc:sldMk cId="3609539676" sldId="342"/>
            <ac:picMk id="6" creationId="{8EBE753F-454F-E207-A6BF-555BA7C4CDAC}"/>
          </ac:picMkLst>
        </pc:picChg>
      </pc:sldChg>
      <pc:sldChg chg="delSp modSp add mod">
        <pc:chgData name="hsuzarnimaung1999@gmail.com" userId="303965f28f9cf1f0" providerId="LiveId" clId="{D8BBFAE7-08E0-47AD-A75C-916B94EA7672}" dt="2022-08-25T02:42:49.913" v="2123" actId="207"/>
        <pc:sldMkLst>
          <pc:docMk/>
          <pc:sldMk cId="1118590222" sldId="343"/>
        </pc:sldMkLst>
        <pc:spChg chg="mod">
          <ac:chgData name="hsuzarnimaung1999@gmail.com" userId="303965f28f9cf1f0" providerId="LiveId" clId="{D8BBFAE7-08E0-47AD-A75C-916B94EA7672}" dt="2022-08-25T02:42:49.913" v="2123" actId="207"/>
          <ac:spMkLst>
            <pc:docMk/>
            <pc:sldMk cId="1118590222" sldId="343"/>
            <ac:spMk id="4" creationId="{8C46AC04-E5FA-C251-60CA-85625C53D6C7}"/>
          </ac:spMkLst>
        </pc:spChg>
        <pc:picChg chg="del">
          <ac:chgData name="hsuzarnimaung1999@gmail.com" userId="303965f28f9cf1f0" providerId="LiveId" clId="{D8BBFAE7-08E0-47AD-A75C-916B94EA7672}" dt="2022-08-25T02:37:51.998" v="1774" actId="478"/>
          <ac:picMkLst>
            <pc:docMk/>
            <pc:sldMk cId="1118590222" sldId="343"/>
            <ac:picMk id="6" creationId="{A04F1C84-52CF-0352-FDF4-17DB183ACB4E}"/>
          </ac:picMkLst>
        </pc:picChg>
      </pc:sldChg>
      <pc:sldChg chg="addSp delSp modSp add mod">
        <pc:chgData name="hsuzarnimaung1999@gmail.com" userId="303965f28f9cf1f0" providerId="LiveId" clId="{D8BBFAE7-08E0-47AD-A75C-916B94EA7672}" dt="2022-08-25T02:47:49.057" v="2128" actId="14100"/>
        <pc:sldMkLst>
          <pc:docMk/>
          <pc:sldMk cId="1616635902" sldId="344"/>
        </pc:sldMkLst>
        <pc:spChg chg="del mod">
          <ac:chgData name="hsuzarnimaung1999@gmail.com" userId="303965f28f9cf1f0" providerId="LiveId" clId="{D8BBFAE7-08E0-47AD-A75C-916B94EA7672}" dt="2022-08-25T02:47:38.593" v="2126" actId="931"/>
          <ac:spMkLst>
            <pc:docMk/>
            <pc:sldMk cId="1616635902" sldId="344"/>
            <ac:spMk id="4" creationId="{8C46AC04-E5FA-C251-60CA-85625C53D6C7}"/>
          </ac:spMkLst>
        </pc:spChg>
        <pc:picChg chg="add mod">
          <ac:chgData name="hsuzarnimaung1999@gmail.com" userId="303965f28f9cf1f0" providerId="LiveId" clId="{D8BBFAE7-08E0-47AD-A75C-916B94EA7672}" dt="2022-08-25T02:47:49.057" v="2128" actId="14100"/>
          <ac:picMkLst>
            <pc:docMk/>
            <pc:sldMk cId="1616635902" sldId="344"/>
            <ac:picMk id="5" creationId="{FB34CDEF-D247-4E13-5C60-DADCC8020B55}"/>
          </ac:picMkLst>
        </pc:picChg>
      </pc:sldChg>
      <pc:sldChg chg="addSp modSp add mod">
        <pc:chgData name="hsuzarnimaung1999@gmail.com" userId="303965f28f9cf1f0" providerId="LiveId" clId="{D8BBFAE7-08E0-47AD-A75C-916B94EA7672}" dt="2022-08-26T06:03:08.642" v="4139" actId="14100"/>
        <pc:sldMkLst>
          <pc:docMk/>
          <pc:sldMk cId="807210328" sldId="345"/>
        </pc:sldMkLst>
        <pc:spChg chg="mod">
          <ac:chgData name="hsuzarnimaung1999@gmail.com" userId="303965f28f9cf1f0" providerId="LiveId" clId="{D8BBFAE7-08E0-47AD-A75C-916B94EA7672}" dt="2022-08-26T06:02:28.939" v="4135" actId="20577"/>
          <ac:spMkLst>
            <pc:docMk/>
            <pc:sldMk cId="807210328" sldId="345"/>
            <ac:spMk id="4" creationId="{8C46AC04-E5FA-C251-60CA-85625C53D6C7}"/>
          </ac:spMkLst>
        </pc:spChg>
        <pc:picChg chg="add mod">
          <ac:chgData name="hsuzarnimaung1999@gmail.com" userId="303965f28f9cf1f0" providerId="LiveId" clId="{D8BBFAE7-08E0-47AD-A75C-916B94EA7672}" dt="2022-08-26T06:03:08.642" v="4139" actId="14100"/>
          <ac:picMkLst>
            <pc:docMk/>
            <pc:sldMk cId="807210328" sldId="345"/>
            <ac:picMk id="5" creationId="{E6BD7F95-BEA4-4E14-6EA5-0666EC79E166}"/>
          </ac:picMkLst>
        </pc:picChg>
      </pc:sldChg>
      <pc:sldChg chg="modSp add mod">
        <pc:chgData name="hsuzarnimaung1999@gmail.com" userId="303965f28f9cf1f0" providerId="LiveId" clId="{D8BBFAE7-08E0-47AD-A75C-916B94EA7672}" dt="2022-08-26T05:32:35.638" v="3286" actId="207"/>
        <pc:sldMkLst>
          <pc:docMk/>
          <pc:sldMk cId="3912582724" sldId="346"/>
        </pc:sldMkLst>
        <pc:spChg chg="mod">
          <ac:chgData name="hsuzarnimaung1999@gmail.com" userId="303965f28f9cf1f0" providerId="LiveId" clId="{D8BBFAE7-08E0-47AD-A75C-916B94EA7672}" dt="2022-08-26T05:32:35.638" v="3286" actId="207"/>
          <ac:spMkLst>
            <pc:docMk/>
            <pc:sldMk cId="3912582724" sldId="346"/>
            <ac:spMk id="4" creationId="{8C46AC04-E5FA-C251-60CA-85625C53D6C7}"/>
          </ac:spMkLst>
        </pc:spChg>
      </pc:sldChg>
      <pc:sldChg chg="addSp delSp modSp add mod">
        <pc:chgData name="hsuzarnimaung1999@gmail.com" userId="303965f28f9cf1f0" providerId="LiveId" clId="{D8BBFAE7-08E0-47AD-A75C-916B94EA7672}" dt="2022-08-26T06:07:47.278" v="4170" actId="14100"/>
        <pc:sldMkLst>
          <pc:docMk/>
          <pc:sldMk cId="3502247598" sldId="347"/>
        </pc:sldMkLst>
        <pc:spChg chg="mod">
          <ac:chgData name="hsuzarnimaung1999@gmail.com" userId="303965f28f9cf1f0" providerId="LiveId" clId="{D8BBFAE7-08E0-47AD-A75C-916B94EA7672}" dt="2022-08-26T05:34:24.426" v="3412" actId="207"/>
          <ac:spMkLst>
            <pc:docMk/>
            <pc:sldMk cId="3502247598" sldId="347"/>
            <ac:spMk id="4" creationId="{8C46AC04-E5FA-C251-60CA-85625C53D6C7}"/>
          </ac:spMkLst>
        </pc:spChg>
        <pc:picChg chg="add del mod">
          <ac:chgData name="hsuzarnimaung1999@gmail.com" userId="303965f28f9cf1f0" providerId="LiveId" clId="{D8BBFAE7-08E0-47AD-A75C-916B94EA7672}" dt="2022-08-26T06:07:24.090" v="4166" actId="478"/>
          <ac:picMkLst>
            <pc:docMk/>
            <pc:sldMk cId="3502247598" sldId="347"/>
            <ac:picMk id="5" creationId="{D818F54B-39EB-CCDE-75EA-607560C96169}"/>
          </ac:picMkLst>
        </pc:picChg>
        <pc:picChg chg="add mod">
          <ac:chgData name="hsuzarnimaung1999@gmail.com" userId="303965f28f9cf1f0" providerId="LiveId" clId="{D8BBFAE7-08E0-47AD-A75C-916B94EA7672}" dt="2022-08-26T06:07:47.278" v="4170" actId="14100"/>
          <ac:picMkLst>
            <pc:docMk/>
            <pc:sldMk cId="3502247598" sldId="347"/>
            <ac:picMk id="7" creationId="{C7EABD37-DE75-22CB-A4F2-140F718C652F}"/>
          </ac:picMkLst>
        </pc:picChg>
      </pc:sldChg>
      <pc:sldChg chg="addSp delSp modSp add mod">
        <pc:chgData name="hsuzarnimaung1999@gmail.com" userId="303965f28f9cf1f0" providerId="LiveId" clId="{D8BBFAE7-08E0-47AD-A75C-916B94EA7672}" dt="2022-08-26T06:08:12.249" v="4174" actId="14100"/>
        <pc:sldMkLst>
          <pc:docMk/>
          <pc:sldMk cId="3018904190" sldId="348"/>
        </pc:sldMkLst>
        <pc:spChg chg="mod">
          <ac:chgData name="hsuzarnimaung1999@gmail.com" userId="303965f28f9cf1f0" providerId="LiveId" clId="{D8BBFAE7-08E0-47AD-A75C-916B94EA7672}" dt="2022-08-26T05:37:07.431" v="3744" actId="20577"/>
          <ac:spMkLst>
            <pc:docMk/>
            <pc:sldMk cId="3018904190" sldId="348"/>
            <ac:spMk id="4" creationId="{8C46AC04-E5FA-C251-60CA-85625C53D6C7}"/>
          </ac:spMkLst>
        </pc:spChg>
        <pc:picChg chg="add del mod">
          <ac:chgData name="hsuzarnimaung1999@gmail.com" userId="303965f28f9cf1f0" providerId="LiveId" clId="{D8BBFAE7-08E0-47AD-A75C-916B94EA7672}" dt="2022-08-26T06:07:56.028" v="4171" actId="478"/>
          <ac:picMkLst>
            <pc:docMk/>
            <pc:sldMk cId="3018904190" sldId="348"/>
            <ac:picMk id="5" creationId="{4B34FB6F-D458-7877-6FE1-9C7A75FD4E9B}"/>
          </ac:picMkLst>
        </pc:picChg>
        <pc:picChg chg="add mod">
          <ac:chgData name="hsuzarnimaung1999@gmail.com" userId="303965f28f9cf1f0" providerId="LiveId" clId="{D8BBFAE7-08E0-47AD-A75C-916B94EA7672}" dt="2022-08-26T06:08:12.249" v="4174" actId="14100"/>
          <ac:picMkLst>
            <pc:docMk/>
            <pc:sldMk cId="3018904190" sldId="348"/>
            <ac:picMk id="7" creationId="{8EDB91DD-A664-51FC-7DF2-FDC3684741DD}"/>
          </ac:picMkLst>
        </pc:picChg>
      </pc:sldChg>
      <pc:sldChg chg="addSp delSp modSp add mod">
        <pc:chgData name="hsuzarnimaung1999@gmail.com" userId="303965f28f9cf1f0" providerId="LiveId" clId="{D8BBFAE7-08E0-47AD-A75C-916B94EA7672}" dt="2022-08-26T06:09:17.547" v="4185" actId="14100"/>
        <pc:sldMkLst>
          <pc:docMk/>
          <pc:sldMk cId="2368629170" sldId="349"/>
        </pc:sldMkLst>
        <pc:spChg chg="mod">
          <ac:chgData name="hsuzarnimaung1999@gmail.com" userId="303965f28f9cf1f0" providerId="LiveId" clId="{D8BBFAE7-08E0-47AD-A75C-916B94EA7672}" dt="2022-08-26T06:05:02.889" v="4154" actId="20577"/>
          <ac:spMkLst>
            <pc:docMk/>
            <pc:sldMk cId="2368629170" sldId="349"/>
            <ac:spMk id="4" creationId="{8C46AC04-E5FA-C251-60CA-85625C53D6C7}"/>
          </ac:spMkLst>
        </pc:spChg>
        <pc:picChg chg="add del mod">
          <ac:chgData name="hsuzarnimaung1999@gmail.com" userId="303965f28f9cf1f0" providerId="LiveId" clId="{D8BBFAE7-08E0-47AD-A75C-916B94EA7672}" dt="2022-08-26T06:08:19.684" v="4175" actId="478"/>
          <ac:picMkLst>
            <pc:docMk/>
            <pc:sldMk cId="2368629170" sldId="349"/>
            <ac:picMk id="5" creationId="{129E3362-B0E7-76DC-5396-D1C6423FA020}"/>
          </ac:picMkLst>
        </pc:picChg>
        <pc:picChg chg="add del mod">
          <ac:chgData name="hsuzarnimaung1999@gmail.com" userId="303965f28f9cf1f0" providerId="LiveId" clId="{D8BBFAE7-08E0-47AD-A75C-916B94EA7672}" dt="2022-08-26T06:08:55.387" v="4181" actId="21"/>
          <ac:picMkLst>
            <pc:docMk/>
            <pc:sldMk cId="2368629170" sldId="349"/>
            <ac:picMk id="7" creationId="{2901E21A-AF4A-5B88-FE24-49234617B406}"/>
          </ac:picMkLst>
        </pc:picChg>
        <pc:picChg chg="add mod">
          <ac:chgData name="hsuzarnimaung1999@gmail.com" userId="303965f28f9cf1f0" providerId="LiveId" clId="{D8BBFAE7-08E0-47AD-A75C-916B94EA7672}" dt="2022-08-26T06:09:17.547" v="4185" actId="14100"/>
          <ac:picMkLst>
            <pc:docMk/>
            <pc:sldMk cId="2368629170" sldId="349"/>
            <ac:picMk id="9" creationId="{BF1377C0-F32F-C7A0-0F94-82E71D2D2C62}"/>
          </ac:picMkLst>
        </pc:picChg>
      </pc:sldChg>
      <pc:sldChg chg="addSp modSp add mod">
        <pc:chgData name="hsuzarnimaung1999@gmail.com" userId="303965f28f9cf1f0" providerId="LiveId" clId="{D8BBFAE7-08E0-47AD-A75C-916B94EA7672}" dt="2022-08-26T06:08:59.843" v="4182"/>
        <pc:sldMkLst>
          <pc:docMk/>
          <pc:sldMk cId="1442899208" sldId="350"/>
        </pc:sldMkLst>
        <pc:spChg chg="mod">
          <ac:chgData name="hsuzarnimaung1999@gmail.com" userId="303965f28f9cf1f0" providerId="LiveId" clId="{D8BBFAE7-08E0-47AD-A75C-916B94EA7672}" dt="2022-08-26T05:39:36.014" v="3980" actId="207"/>
          <ac:spMkLst>
            <pc:docMk/>
            <pc:sldMk cId="1442899208" sldId="350"/>
            <ac:spMk id="4" creationId="{8C46AC04-E5FA-C251-60CA-85625C53D6C7}"/>
          </ac:spMkLst>
        </pc:spChg>
        <pc:picChg chg="add mod">
          <ac:chgData name="hsuzarnimaung1999@gmail.com" userId="303965f28f9cf1f0" providerId="LiveId" clId="{D8BBFAE7-08E0-47AD-A75C-916B94EA7672}" dt="2022-08-26T06:08:59.843" v="4182"/>
          <ac:picMkLst>
            <pc:docMk/>
            <pc:sldMk cId="1442899208" sldId="350"/>
            <ac:picMk id="3" creationId="{7B4E292A-2F03-28FE-69E0-C39791BBB2E8}"/>
          </ac:picMkLst>
        </pc:picChg>
      </pc:sldChg>
      <pc:sldChg chg="addSp modSp add mod">
        <pc:chgData name="hsuzarnimaung1999@gmail.com" userId="303965f28f9cf1f0" providerId="LiveId" clId="{D8BBFAE7-08E0-47AD-A75C-916B94EA7672}" dt="2022-08-26T06:09:41.917" v="4190" actId="14100"/>
        <pc:sldMkLst>
          <pc:docMk/>
          <pc:sldMk cId="1622070013" sldId="351"/>
        </pc:sldMkLst>
        <pc:spChg chg="mod">
          <ac:chgData name="hsuzarnimaung1999@gmail.com" userId="303965f28f9cf1f0" providerId="LiveId" clId="{D8BBFAE7-08E0-47AD-A75C-916B94EA7672}" dt="2022-08-26T05:40:55.697" v="4134" actId="207"/>
          <ac:spMkLst>
            <pc:docMk/>
            <pc:sldMk cId="1622070013" sldId="351"/>
            <ac:spMk id="4" creationId="{8C46AC04-E5FA-C251-60CA-85625C53D6C7}"/>
          </ac:spMkLst>
        </pc:spChg>
        <pc:picChg chg="add mod">
          <ac:chgData name="hsuzarnimaung1999@gmail.com" userId="303965f28f9cf1f0" providerId="LiveId" clId="{D8BBFAE7-08E0-47AD-A75C-916B94EA7672}" dt="2022-08-26T06:09:41.917" v="4190" actId="14100"/>
          <ac:picMkLst>
            <pc:docMk/>
            <pc:sldMk cId="1622070013" sldId="351"/>
            <ac:picMk id="5" creationId="{A0CB08C9-F196-EF46-957A-271B5F9DB4CD}"/>
          </ac:picMkLst>
        </pc:picChg>
      </pc:sldChg>
      <pc:sldChg chg="addSp delSp modSp add mod">
        <pc:chgData name="hsuzarnimaung1999@gmail.com" userId="303965f28f9cf1f0" providerId="LiveId" clId="{D8BBFAE7-08E0-47AD-A75C-916B94EA7672}" dt="2022-08-26T06:07:19.913" v="4165" actId="14100"/>
        <pc:sldMkLst>
          <pc:docMk/>
          <pc:sldMk cId="272047287" sldId="352"/>
        </pc:sldMkLst>
        <pc:spChg chg="del mod">
          <ac:chgData name="hsuzarnimaung1999@gmail.com" userId="303965f28f9cf1f0" providerId="LiveId" clId="{D8BBFAE7-08E0-47AD-A75C-916B94EA7672}" dt="2022-08-26T06:07:06.246" v="4161" actId="931"/>
          <ac:spMkLst>
            <pc:docMk/>
            <pc:sldMk cId="272047287" sldId="352"/>
            <ac:spMk id="4" creationId="{8C46AC04-E5FA-C251-60CA-85625C53D6C7}"/>
          </ac:spMkLst>
        </pc:spChg>
        <pc:picChg chg="add mod">
          <ac:chgData name="hsuzarnimaung1999@gmail.com" userId="303965f28f9cf1f0" providerId="LiveId" clId="{D8BBFAE7-08E0-47AD-A75C-916B94EA7672}" dt="2022-08-26T06:07:19.913" v="4165" actId="14100"/>
          <ac:picMkLst>
            <pc:docMk/>
            <pc:sldMk cId="272047287" sldId="352"/>
            <ac:picMk id="5" creationId="{8B94C31D-A328-8FD4-7BC8-EDE4D4A631F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10/17/2023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10/17/2023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10/17/2023</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10/17/2023</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10/17/2023</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hyperlink" Target="https://www.techtarget.com/searchitoperations/definition/DevOps" TargetMode="External"/><Relationship Id="rId2" Type="http://schemas.openxmlformats.org/officeDocument/2006/relationships/hyperlink" Target="https://www.techtarget.com/searchapparchitecture/definition/software" TargetMode="External"/><Relationship Id="rId1" Type="http://schemas.openxmlformats.org/officeDocument/2006/relationships/slideLayout" Target="../slideLayouts/slideLayout2.xml"/><Relationship Id="rId4" Type="http://schemas.openxmlformats.org/officeDocument/2006/relationships/hyperlink" Target="https://www.techtarget.com/searchapparchitecture/definition/middlewar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2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echtarget.com/searchitoperations/definition/IT-automation" TargetMode="External"/><Relationship Id="rId7" Type="http://schemas.openxmlformats.org/officeDocument/2006/relationships/hyperlink" Target="https://www.techtarget.com/searchdatacenter/definition/Red-Hat-Enterprise-Linux-RHEL" TargetMode="External"/><Relationship Id="rId2" Type="http://schemas.openxmlformats.org/officeDocument/2006/relationships/hyperlink" Target="https://www.techtarget.com/searchitoperations/definition/Ansible" TargetMode="External"/><Relationship Id="rId1" Type="http://schemas.openxmlformats.org/officeDocument/2006/relationships/slideLayout" Target="../slideLayouts/slideLayout2.xml"/><Relationship Id="rId6" Type="http://schemas.openxmlformats.org/officeDocument/2006/relationships/hyperlink" Target="https://www.techtarget.com/searchcloudcomputing/definition/Red-Hat-OpenShift" TargetMode="External"/><Relationship Id="rId5" Type="http://schemas.openxmlformats.org/officeDocument/2006/relationships/hyperlink" Target="https://searchservervirtualization.techtarget.com/definition/virtual-machine" TargetMode="External"/><Relationship Id="rId4" Type="http://schemas.openxmlformats.org/officeDocument/2006/relationships/hyperlink" Target="https://www.techtarget.com/searchitoperations/definition/Red-Hat-Atomic-Host"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techtarget.com/searchdatacenter/definition/RPM-Package-Manager-Red-hat-Package-Manager" TargetMode="External"/><Relationship Id="rId2" Type="http://schemas.openxmlformats.org/officeDocument/2006/relationships/hyperlink" Target="https://www.techtarget.com/searchstorage/definition/Red-Hat-Enterprise-Linux-OpenStack-Platfor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techtarget.com/searchstorage/definition/network-attached-storage" TargetMode="External"/><Relationship Id="rId2" Type="http://schemas.openxmlformats.org/officeDocument/2006/relationships/hyperlink" Target="https://www.techtarget.com/searchdatacenter/definition/Red-Hat-Satellite" TargetMode="External"/><Relationship Id="rId1" Type="http://schemas.openxmlformats.org/officeDocument/2006/relationships/slideLayout" Target="../slideLayouts/slideLayout2.xml"/><Relationship Id="rId5" Type="http://schemas.openxmlformats.org/officeDocument/2006/relationships/hyperlink" Target="https://searchservervirtualization.techtarget.com/definition/RHEV-Red-Hat-Enterprise-Virtualization" TargetMode="External"/><Relationship Id="rId4" Type="http://schemas.openxmlformats.org/officeDocument/2006/relationships/hyperlink" Target="https://www.techtarget.com/searchstorage/definition/object-storage"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CC0000"/>
                </a:solidFill>
              </a:rPr>
              <a:t>Red Hat Enterprise Linux 8</a:t>
            </a:r>
          </a:p>
        </p:txBody>
      </p:sp>
      <p:sp>
        <p:nvSpPr>
          <p:cNvPr id="3" name="Subtitle 2"/>
          <p:cNvSpPr>
            <a:spLocks noGrp="1"/>
          </p:cNvSpPr>
          <p:nvPr>
            <p:ph type="subTitle" idx="1"/>
          </p:nvPr>
        </p:nvSpPr>
        <p:spPr/>
        <p:txBody>
          <a:bodyPr/>
          <a:lstStyle/>
          <a:p>
            <a:r>
              <a:rPr lang="en-US" dirty="0"/>
              <a:t>Hsu Zarni Maung</a:t>
            </a:r>
          </a:p>
        </p:txBody>
      </p:sp>
      <p:pic>
        <p:nvPicPr>
          <p:cNvPr id="5" name="Picture 4" descr="Icon&#10;&#10;Description automatically generated">
            <a:extLst>
              <a:ext uri="{FF2B5EF4-FFF2-40B4-BE49-F238E27FC236}">
                <a16:creationId xmlns:a16="http://schemas.microsoft.com/office/drawing/2014/main" id="{855C44AB-441B-02A2-7EDB-2BBCB7F4C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0780" y="4369117"/>
            <a:ext cx="2143125" cy="2143125"/>
          </a:xfrm>
          <a:prstGeom prst="rect">
            <a:avLst/>
          </a:prstGeom>
        </p:spPr>
      </p:pic>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Linux is foundation</a:t>
            </a:r>
          </a:p>
        </p:txBody>
      </p:sp>
      <p:sp>
        <p:nvSpPr>
          <p:cNvPr id="3" name="Content Placeholder 2"/>
          <p:cNvSpPr>
            <a:spLocks noGrp="1"/>
          </p:cNvSpPr>
          <p:nvPr>
            <p:ph sz="half" idx="1"/>
          </p:nvPr>
        </p:nvSpPr>
        <p:spPr>
          <a:xfrm>
            <a:off x="1066799" y="1904999"/>
            <a:ext cx="5183171" cy="4271963"/>
          </a:xfrm>
        </p:spPr>
        <p:txBody>
          <a:bodyPr>
            <a:normAutofit/>
          </a:bodyPr>
          <a:lstStyle/>
          <a:p>
            <a:pPr>
              <a:buClr>
                <a:srgbClr val="C00000"/>
              </a:buClr>
            </a:pPr>
            <a:r>
              <a:rPr lang="en-US" sz="2000" dirty="0">
                <a:solidFill>
                  <a:schemeClr val="bg1"/>
                </a:solidFill>
              </a:rPr>
              <a:t>Digital transformation can ONLY be done with Linux</a:t>
            </a:r>
          </a:p>
          <a:p>
            <a:pPr>
              <a:buClr>
                <a:srgbClr val="C00000"/>
              </a:buClr>
            </a:pPr>
            <a:r>
              <a:rPr lang="en-US" sz="2000" dirty="0">
                <a:solidFill>
                  <a:schemeClr val="bg1"/>
                </a:solidFill>
              </a:rPr>
              <a:t>Only Red Hat Enterprise Linux provides an intelligence OS that is the consistent foundation for the enterprise hybrid cloud</a:t>
            </a:r>
          </a:p>
          <a:p>
            <a:pPr>
              <a:buClr>
                <a:srgbClr val="C00000"/>
              </a:buClr>
            </a:pPr>
            <a:r>
              <a:rPr lang="en-US" sz="2000" dirty="0">
                <a:solidFill>
                  <a:schemeClr val="bg1"/>
                </a:solidFill>
              </a:rPr>
              <a:t>Delivering any application on any footprint at any time giving you </a:t>
            </a:r>
            <a:r>
              <a:rPr lang="en-US" sz="2000" dirty="0" err="1">
                <a:solidFill>
                  <a:srgbClr val="C00000"/>
                </a:solidFill>
              </a:rPr>
              <a:t>Control.Confidence.Freedom</a:t>
            </a:r>
            <a:endParaRPr lang="en-US" sz="2000" dirty="0">
              <a:solidFill>
                <a:srgbClr val="C00000"/>
              </a:solidFill>
            </a:endParaRPr>
          </a:p>
        </p:txBody>
      </p:sp>
      <p:pic>
        <p:nvPicPr>
          <p:cNvPr id="7" name="Content Placeholder 6">
            <a:extLst>
              <a:ext uri="{FF2B5EF4-FFF2-40B4-BE49-F238E27FC236}">
                <a16:creationId xmlns:a16="http://schemas.microsoft.com/office/drawing/2014/main" id="{8DD89D93-82DF-6112-52DA-515EDA0FE3B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p:blipFill>
        <p:spPr>
          <a:xfrm>
            <a:off x="6402764" y="2019382"/>
            <a:ext cx="5001587" cy="3335043"/>
          </a:xfrm>
        </p:spPr>
      </p:pic>
    </p:spTree>
    <p:extLst>
      <p:ext uri="{BB962C8B-B14F-4D97-AF65-F5344CB8AC3E}">
        <p14:creationId xmlns:p14="http://schemas.microsoft.com/office/powerpoint/2010/main" val="94008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1239-12F9-F0F1-A45D-4D8F333DCAE7}"/>
              </a:ext>
            </a:extLst>
          </p:cNvPr>
          <p:cNvSpPr>
            <a:spLocks noGrp="1"/>
          </p:cNvSpPr>
          <p:nvPr>
            <p:ph type="title"/>
          </p:nvPr>
        </p:nvSpPr>
        <p:spPr/>
        <p:txBody>
          <a:bodyPr/>
          <a:lstStyle/>
          <a:p>
            <a:r>
              <a:rPr lang="en-US" dirty="0"/>
              <a:t>Lab(Step10)</a:t>
            </a:r>
          </a:p>
        </p:txBody>
      </p:sp>
      <p:sp>
        <p:nvSpPr>
          <p:cNvPr id="3" name="Content Placeholder 2">
            <a:extLst>
              <a:ext uri="{FF2B5EF4-FFF2-40B4-BE49-F238E27FC236}">
                <a16:creationId xmlns:a16="http://schemas.microsoft.com/office/drawing/2014/main" id="{E4253B8C-E924-6E36-558E-B50AE95FF693}"/>
              </a:ext>
            </a:extLst>
          </p:cNvPr>
          <p:cNvSpPr>
            <a:spLocks noGrp="1"/>
          </p:cNvSpPr>
          <p:nvPr>
            <p:ph idx="1"/>
          </p:nvPr>
        </p:nvSpPr>
        <p:spPr/>
        <p:txBody>
          <a:bodyPr/>
          <a:lstStyle/>
          <a:p>
            <a:pPr algn="just"/>
            <a:r>
              <a:rPr lang="en-US" sz="2000" dirty="0"/>
              <a:t>Change your working directory to </a:t>
            </a:r>
            <a:r>
              <a:rPr lang="en-US" sz="2000" dirty="0">
                <a:solidFill>
                  <a:srgbClr val="FF0000"/>
                </a:solidFill>
              </a:rPr>
              <a:t>~/Videos/season2</a:t>
            </a:r>
            <a:r>
              <a:rPr lang="en-US" sz="2000" dirty="0"/>
              <a:t>, then copy the first episode of the season to the </a:t>
            </a:r>
            <a:r>
              <a:rPr lang="en-US" sz="2000" dirty="0">
                <a:solidFill>
                  <a:srgbClr val="FF0000"/>
                </a:solidFill>
              </a:rPr>
              <a:t>vacation</a:t>
            </a:r>
            <a:r>
              <a:rPr lang="en-US" sz="2000" dirty="0"/>
              <a:t> directory. </a:t>
            </a:r>
          </a:p>
          <a:p>
            <a:endParaRPr lang="en-US" dirty="0"/>
          </a:p>
        </p:txBody>
      </p:sp>
      <p:pic>
        <p:nvPicPr>
          <p:cNvPr id="5" name="Picture 4">
            <a:extLst>
              <a:ext uri="{FF2B5EF4-FFF2-40B4-BE49-F238E27FC236}">
                <a16:creationId xmlns:a16="http://schemas.microsoft.com/office/drawing/2014/main" id="{B7A13F98-BCB2-5DBD-43FF-0CDC53855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290" y="2745885"/>
            <a:ext cx="9504727" cy="683115"/>
          </a:xfrm>
          <a:prstGeom prst="rect">
            <a:avLst/>
          </a:prstGeom>
        </p:spPr>
      </p:pic>
    </p:spTree>
    <p:extLst>
      <p:ext uri="{BB962C8B-B14F-4D97-AF65-F5344CB8AC3E}">
        <p14:creationId xmlns:p14="http://schemas.microsoft.com/office/powerpoint/2010/main" val="232081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A397-0C06-6F5E-D887-8F12CF7F7379}"/>
              </a:ext>
            </a:extLst>
          </p:cNvPr>
          <p:cNvSpPr>
            <a:spLocks noGrp="1"/>
          </p:cNvSpPr>
          <p:nvPr>
            <p:ph type="title"/>
          </p:nvPr>
        </p:nvSpPr>
        <p:spPr/>
        <p:txBody>
          <a:bodyPr/>
          <a:lstStyle/>
          <a:p>
            <a:r>
              <a:rPr lang="en-US" dirty="0"/>
              <a:t>Lab(Step11)</a:t>
            </a:r>
          </a:p>
        </p:txBody>
      </p:sp>
      <p:sp>
        <p:nvSpPr>
          <p:cNvPr id="3" name="Content Placeholder 2">
            <a:extLst>
              <a:ext uri="{FF2B5EF4-FFF2-40B4-BE49-F238E27FC236}">
                <a16:creationId xmlns:a16="http://schemas.microsoft.com/office/drawing/2014/main" id="{AD5A35F3-A6B2-0342-2102-92685B2978D5}"/>
              </a:ext>
            </a:extLst>
          </p:cNvPr>
          <p:cNvSpPr>
            <a:spLocks noGrp="1"/>
          </p:cNvSpPr>
          <p:nvPr>
            <p:ph idx="1"/>
          </p:nvPr>
        </p:nvSpPr>
        <p:spPr/>
        <p:txBody>
          <a:bodyPr/>
          <a:lstStyle/>
          <a:p>
            <a:pPr algn="just"/>
            <a:r>
              <a:rPr lang="en-US" sz="2000" dirty="0"/>
              <a:t>With one cd command, change your working directory to </a:t>
            </a:r>
            <a:r>
              <a:rPr lang="en-US" sz="2000" dirty="0">
                <a:solidFill>
                  <a:srgbClr val="FF0000"/>
                </a:solidFill>
              </a:rPr>
              <a:t>~/Documents/</a:t>
            </a:r>
            <a:r>
              <a:rPr lang="en-US" sz="2000" dirty="0" err="1">
                <a:solidFill>
                  <a:srgbClr val="FF0000"/>
                </a:solidFill>
              </a:rPr>
              <a:t>my_bestseller</a:t>
            </a:r>
            <a:r>
              <a:rPr lang="en-US" sz="2000" dirty="0">
                <a:solidFill>
                  <a:srgbClr val="FF0000"/>
                </a:solidFill>
              </a:rPr>
              <a:t>/ vacation</a:t>
            </a:r>
            <a:r>
              <a:rPr lang="en-US" sz="2000" dirty="0"/>
              <a:t>. List its files. Return to the </a:t>
            </a:r>
            <a:r>
              <a:rPr lang="en-US" sz="2000" dirty="0">
                <a:solidFill>
                  <a:srgbClr val="FF0000"/>
                </a:solidFill>
              </a:rPr>
              <a:t>season2</a:t>
            </a:r>
            <a:r>
              <a:rPr lang="en-US" sz="2000" dirty="0"/>
              <a:t> directory using </a:t>
            </a:r>
            <a:r>
              <a:rPr lang="en-US" sz="2000" dirty="0">
                <a:solidFill>
                  <a:srgbClr val="FF0000"/>
                </a:solidFill>
              </a:rPr>
              <a:t>cd</a:t>
            </a:r>
            <a:r>
              <a:rPr lang="en-US" sz="2000" dirty="0"/>
              <a:t> with its previous working directory argument. (This will succeed if the last directory change with </a:t>
            </a:r>
            <a:r>
              <a:rPr lang="en-US" sz="2000" dirty="0">
                <a:solidFill>
                  <a:srgbClr val="FF0000"/>
                </a:solidFill>
              </a:rPr>
              <a:t>cd</a:t>
            </a:r>
            <a:r>
              <a:rPr lang="en-US" sz="2000" dirty="0"/>
              <a:t> was accomplished with one command rather than several </a:t>
            </a:r>
            <a:r>
              <a:rPr lang="en-US" sz="2000" dirty="0">
                <a:solidFill>
                  <a:srgbClr val="FF0000"/>
                </a:solidFill>
              </a:rPr>
              <a:t>cd</a:t>
            </a:r>
            <a:r>
              <a:rPr lang="en-US" sz="2000" dirty="0"/>
              <a:t> commands.) Copy the </a:t>
            </a:r>
            <a:r>
              <a:rPr lang="en-US" sz="2000" dirty="0">
                <a:solidFill>
                  <a:srgbClr val="FF0000"/>
                </a:solidFill>
              </a:rPr>
              <a:t>episode 2 </a:t>
            </a:r>
            <a:r>
              <a:rPr lang="en-US" sz="2000" dirty="0"/>
              <a:t>file into </a:t>
            </a:r>
            <a:r>
              <a:rPr lang="en-US" sz="2000" dirty="0">
                <a:solidFill>
                  <a:srgbClr val="FF0000"/>
                </a:solidFill>
              </a:rPr>
              <a:t>vacation</a:t>
            </a:r>
            <a:r>
              <a:rPr lang="en-US" sz="2000" dirty="0"/>
              <a:t>. Return to </a:t>
            </a:r>
            <a:r>
              <a:rPr lang="en-US" sz="2000" dirty="0">
                <a:solidFill>
                  <a:srgbClr val="FF0000"/>
                </a:solidFill>
              </a:rPr>
              <a:t>vacation</a:t>
            </a:r>
            <a:r>
              <a:rPr lang="en-US" sz="2000" dirty="0"/>
              <a:t> using the </a:t>
            </a:r>
            <a:r>
              <a:rPr lang="en-US" sz="2000" dirty="0">
                <a:solidFill>
                  <a:srgbClr val="FF0000"/>
                </a:solidFill>
              </a:rPr>
              <a:t>cd</a:t>
            </a:r>
            <a:r>
              <a:rPr lang="en-US" sz="2000" dirty="0"/>
              <a:t> shortcut again.</a:t>
            </a:r>
          </a:p>
          <a:p>
            <a:endParaRPr lang="en-US" dirty="0"/>
          </a:p>
        </p:txBody>
      </p:sp>
      <p:pic>
        <p:nvPicPr>
          <p:cNvPr id="5" name="Picture 4">
            <a:extLst>
              <a:ext uri="{FF2B5EF4-FFF2-40B4-BE49-F238E27FC236}">
                <a16:creationId xmlns:a16="http://schemas.microsoft.com/office/drawing/2014/main" id="{3785BC02-DA21-2409-BB64-D416FBE65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220" y="3583039"/>
            <a:ext cx="9271470" cy="2833268"/>
          </a:xfrm>
          <a:prstGeom prst="rect">
            <a:avLst/>
          </a:prstGeom>
        </p:spPr>
      </p:pic>
    </p:spTree>
    <p:extLst>
      <p:ext uri="{BB962C8B-B14F-4D97-AF65-F5344CB8AC3E}">
        <p14:creationId xmlns:p14="http://schemas.microsoft.com/office/powerpoint/2010/main" val="364576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7637-BFBC-DD6E-08ED-E2B90485745B}"/>
              </a:ext>
            </a:extLst>
          </p:cNvPr>
          <p:cNvSpPr>
            <a:spLocks noGrp="1"/>
          </p:cNvSpPr>
          <p:nvPr>
            <p:ph type="title"/>
          </p:nvPr>
        </p:nvSpPr>
        <p:spPr/>
        <p:txBody>
          <a:bodyPr/>
          <a:lstStyle/>
          <a:p>
            <a:r>
              <a:rPr lang="en-US" dirty="0"/>
              <a:t>Lab(Step12)</a:t>
            </a:r>
          </a:p>
        </p:txBody>
      </p:sp>
      <p:sp>
        <p:nvSpPr>
          <p:cNvPr id="3" name="Content Placeholder 2">
            <a:extLst>
              <a:ext uri="{FF2B5EF4-FFF2-40B4-BE49-F238E27FC236}">
                <a16:creationId xmlns:a16="http://schemas.microsoft.com/office/drawing/2014/main" id="{6C4227B1-89B8-5A96-457D-015515CB8C7C}"/>
              </a:ext>
            </a:extLst>
          </p:cNvPr>
          <p:cNvSpPr>
            <a:spLocks noGrp="1"/>
          </p:cNvSpPr>
          <p:nvPr>
            <p:ph idx="1"/>
          </p:nvPr>
        </p:nvSpPr>
        <p:spPr/>
        <p:txBody>
          <a:bodyPr/>
          <a:lstStyle/>
          <a:p>
            <a:pPr algn="just"/>
            <a:r>
              <a:rPr lang="en-US" sz="2000" dirty="0">
                <a:solidFill>
                  <a:srgbClr val="FF0000"/>
                </a:solidFill>
              </a:rPr>
              <a:t>Chapters 5 </a:t>
            </a:r>
            <a:r>
              <a:rPr lang="en-US" sz="2000" dirty="0"/>
              <a:t>and </a:t>
            </a:r>
            <a:r>
              <a:rPr lang="en-US" sz="2000" dirty="0">
                <a:solidFill>
                  <a:srgbClr val="FF0000"/>
                </a:solidFill>
              </a:rPr>
              <a:t>6</a:t>
            </a:r>
            <a:r>
              <a:rPr lang="en-US" sz="2000" dirty="0"/>
              <a:t> may need a plot change. To prevent these changes from modifying original files, copy both files into </a:t>
            </a:r>
            <a:r>
              <a:rPr lang="en-US" sz="2000" dirty="0">
                <a:solidFill>
                  <a:srgbClr val="FF0000"/>
                </a:solidFill>
              </a:rPr>
              <a:t>changes</a:t>
            </a:r>
            <a:r>
              <a:rPr lang="en-US" sz="2000" dirty="0"/>
              <a:t>. Move up one directory to the parent directory of </a:t>
            </a:r>
            <a:r>
              <a:rPr lang="en-US" sz="2000" dirty="0">
                <a:solidFill>
                  <a:srgbClr val="FF0000"/>
                </a:solidFill>
              </a:rPr>
              <a:t>vacation</a:t>
            </a:r>
            <a:r>
              <a:rPr lang="en-US" sz="2000" dirty="0"/>
              <a:t>, then use one command from there. Try using square bracket pattern matching to specify which chapter numbers to match in the file name with the copy command.</a:t>
            </a:r>
          </a:p>
          <a:p>
            <a:endParaRPr lang="en-US" dirty="0"/>
          </a:p>
        </p:txBody>
      </p:sp>
      <p:pic>
        <p:nvPicPr>
          <p:cNvPr id="5" name="Picture 4">
            <a:extLst>
              <a:ext uri="{FF2B5EF4-FFF2-40B4-BE49-F238E27FC236}">
                <a16:creationId xmlns:a16="http://schemas.microsoft.com/office/drawing/2014/main" id="{BD3FAA0E-4D68-035B-79B3-C82ADACB7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290" y="3554182"/>
            <a:ext cx="9601200" cy="2036979"/>
          </a:xfrm>
          <a:prstGeom prst="rect">
            <a:avLst/>
          </a:prstGeom>
        </p:spPr>
      </p:pic>
    </p:spTree>
    <p:extLst>
      <p:ext uri="{BB962C8B-B14F-4D97-AF65-F5344CB8AC3E}">
        <p14:creationId xmlns:p14="http://schemas.microsoft.com/office/powerpoint/2010/main" val="305602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AA49-C58F-5A50-3A5A-1294BA3912F6}"/>
              </a:ext>
            </a:extLst>
          </p:cNvPr>
          <p:cNvSpPr>
            <a:spLocks noGrp="1"/>
          </p:cNvSpPr>
          <p:nvPr>
            <p:ph type="title"/>
          </p:nvPr>
        </p:nvSpPr>
        <p:spPr/>
        <p:txBody>
          <a:bodyPr/>
          <a:lstStyle/>
          <a:p>
            <a:r>
              <a:rPr lang="en-US" dirty="0"/>
              <a:t>Lab(Step13)</a:t>
            </a:r>
          </a:p>
        </p:txBody>
      </p:sp>
      <p:sp>
        <p:nvSpPr>
          <p:cNvPr id="3" name="Content Placeholder 2">
            <a:extLst>
              <a:ext uri="{FF2B5EF4-FFF2-40B4-BE49-F238E27FC236}">
                <a16:creationId xmlns:a16="http://schemas.microsoft.com/office/drawing/2014/main" id="{9E896930-BD80-1F07-F0B0-82AB1985A75B}"/>
              </a:ext>
            </a:extLst>
          </p:cNvPr>
          <p:cNvSpPr>
            <a:spLocks noGrp="1"/>
          </p:cNvSpPr>
          <p:nvPr>
            <p:ph idx="1"/>
          </p:nvPr>
        </p:nvSpPr>
        <p:spPr/>
        <p:txBody>
          <a:bodyPr>
            <a:normAutofit/>
          </a:bodyPr>
          <a:lstStyle/>
          <a:p>
            <a:r>
              <a:rPr lang="en-US" sz="2000" dirty="0"/>
              <a:t>Change your current directory to the </a:t>
            </a:r>
            <a:r>
              <a:rPr lang="en-US" sz="2000" dirty="0">
                <a:solidFill>
                  <a:srgbClr val="FF0000"/>
                </a:solidFill>
              </a:rPr>
              <a:t>changes</a:t>
            </a:r>
            <a:r>
              <a:rPr lang="en-US" sz="2000" dirty="0"/>
              <a:t> directory. Use the date </a:t>
            </a:r>
            <a:r>
              <a:rPr lang="en-US" sz="2000" dirty="0">
                <a:solidFill>
                  <a:srgbClr val="FF0000"/>
                </a:solidFill>
              </a:rPr>
              <a:t>+%F</a:t>
            </a:r>
            <a:r>
              <a:rPr lang="en-US" sz="2000" dirty="0"/>
              <a:t> command with command substitution to copy </a:t>
            </a:r>
            <a:r>
              <a:rPr lang="en-US" sz="2000" dirty="0">
                <a:solidFill>
                  <a:srgbClr val="FF0000"/>
                </a:solidFill>
              </a:rPr>
              <a:t>mystery_chapter5.odf </a:t>
            </a:r>
            <a:r>
              <a:rPr lang="en-US" sz="2000" dirty="0"/>
              <a:t>to a new file name which includes the full date. The name should have the form </a:t>
            </a:r>
            <a:r>
              <a:rPr lang="en-US" sz="2000" dirty="0">
                <a:solidFill>
                  <a:srgbClr val="FF0000"/>
                </a:solidFill>
              </a:rPr>
              <a:t>mystery_chapter5_YYYY-MM-DD.odf</a:t>
            </a:r>
            <a:r>
              <a:rPr lang="en-US" sz="2000" dirty="0"/>
              <a:t>. Make another copy of </a:t>
            </a:r>
            <a:r>
              <a:rPr lang="en-US" sz="2000" dirty="0">
                <a:solidFill>
                  <a:srgbClr val="FF0000"/>
                </a:solidFill>
              </a:rPr>
              <a:t>mystery_chapter5.odf</a:t>
            </a:r>
            <a:r>
              <a:rPr lang="en-US" sz="2000" dirty="0"/>
              <a:t>, appending the current timestamp (as the number of seconds since the epoch, 1970-01-01 00:00 UTC) to ensure a unique file name. Use command substitution with the </a:t>
            </a:r>
            <a:r>
              <a:rPr lang="en-US" sz="2000" dirty="0">
                <a:solidFill>
                  <a:srgbClr val="FF0000"/>
                </a:solidFill>
              </a:rPr>
              <a:t>date +%s </a:t>
            </a:r>
            <a:r>
              <a:rPr lang="en-US" sz="2000" dirty="0"/>
              <a:t>command to accomplish this.</a:t>
            </a:r>
          </a:p>
          <a:p>
            <a:endParaRPr lang="en-US" sz="2000" dirty="0"/>
          </a:p>
        </p:txBody>
      </p:sp>
      <p:pic>
        <p:nvPicPr>
          <p:cNvPr id="5" name="Picture 4">
            <a:extLst>
              <a:ext uri="{FF2B5EF4-FFF2-40B4-BE49-F238E27FC236}">
                <a16:creationId xmlns:a16="http://schemas.microsoft.com/office/drawing/2014/main" id="{95935C7A-ADF3-EB98-3AC3-0A3D852EFCC5}"/>
              </a:ext>
            </a:extLst>
          </p:cNvPr>
          <p:cNvPicPr>
            <a:picLocks noChangeAspect="1"/>
          </p:cNvPicPr>
          <p:nvPr/>
        </p:nvPicPr>
        <p:blipFill rotWithShape="1">
          <a:blip r:embed="rId2">
            <a:extLst>
              <a:ext uri="{28A0092B-C50C-407E-A947-70E740481C1C}">
                <a14:useLocalDpi xmlns:a14="http://schemas.microsoft.com/office/drawing/2010/main" val="0"/>
              </a:ext>
            </a:extLst>
          </a:blip>
          <a:srcRect t="2758"/>
          <a:stretch/>
        </p:blipFill>
        <p:spPr>
          <a:xfrm>
            <a:off x="1166577" y="3795252"/>
            <a:ext cx="9619410" cy="2286312"/>
          </a:xfrm>
          <a:prstGeom prst="rect">
            <a:avLst/>
          </a:prstGeom>
        </p:spPr>
      </p:pic>
    </p:spTree>
    <p:extLst>
      <p:ext uri="{BB962C8B-B14F-4D97-AF65-F5344CB8AC3E}">
        <p14:creationId xmlns:p14="http://schemas.microsoft.com/office/powerpoint/2010/main" val="417291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5CC66-1E04-A2CB-B5B9-D41FB47118EC}"/>
              </a:ext>
            </a:extLst>
          </p:cNvPr>
          <p:cNvSpPr>
            <a:spLocks noGrp="1"/>
          </p:cNvSpPr>
          <p:nvPr>
            <p:ph type="title"/>
          </p:nvPr>
        </p:nvSpPr>
        <p:spPr/>
        <p:txBody>
          <a:bodyPr/>
          <a:lstStyle/>
          <a:p>
            <a:r>
              <a:rPr lang="en-US" dirty="0"/>
              <a:t>Lab(Step14)</a:t>
            </a:r>
          </a:p>
        </p:txBody>
      </p:sp>
      <p:sp>
        <p:nvSpPr>
          <p:cNvPr id="3" name="Content Placeholder 2">
            <a:extLst>
              <a:ext uri="{FF2B5EF4-FFF2-40B4-BE49-F238E27FC236}">
                <a16:creationId xmlns:a16="http://schemas.microsoft.com/office/drawing/2014/main" id="{15316777-BB57-5A72-ABC6-71404111326F}"/>
              </a:ext>
            </a:extLst>
          </p:cNvPr>
          <p:cNvSpPr>
            <a:spLocks noGrp="1"/>
          </p:cNvSpPr>
          <p:nvPr>
            <p:ph idx="1"/>
          </p:nvPr>
        </p:nvSpPr>
        <p:spPr/>
        <p:txBody>
          <a:bodyPr>
            <a:normAutofit/>
          </a:bodyPr>
          <a:lstStyle/>
          <a:p>
            <a:pPr algn="just"/>
            <a:r>
              <a:rPr lang="en-US" sz="2000" dirty="0"/>
              <a:t>Delete the </a:t>
            </a:r>
            <a:r>
              <a:rPr lang="en-US" sz="2000" dirty="0">
                <a:solidFill>
                  <a:srgbClr val="FF0000"/>
                </a:solidFill>
              </a:rPr>
              <a:t>changes</a:t>
            </a:r>
            <a:r>
              <a:rPr lang="en-US" sz="2000" dirty="0"/>
              <a:t> directory in the following way. First, delete all of the files in the </a:t>
            </a:r>
            <a:r>
              <a:rPr lang="en-US" sz="2000" dirty="0">
                <a:solidFill>
                  <a:srgbClr val="FF0000"/>
                </a:solidFill>
              </a:rPr>
              <a:t>changes</a:t>
            </a:r>
            <a:r>
              <a:rPr lang="en-US" sz="2000" dirty="0"/>
              <a:t> directory. The current working directory should be </a:t>
            </a:r>
            <a:r>
              <a:rPr lang="en-US" sz="2000" dirty="0">
                <a:solidFill>
                  <a:srgbClr val="FF0000"/>
                </a:solidFill>
              </a:rPr>
              <a:t>changes</a:t>
            </a:r>
            <a:r>
              <a:rPr lang="en-US" sz="2000" dirty="0"/>
              <a:t> at this point. Change to its parent directory, because a directory cannot be deleted while it is the current working directory. Try to delete the empty directory using the </a:t>
            </a:r>
            <a:r>
              <a:rPr lang="en-US" sz="2000" dirty="0">
                <a:solidFill>
                  <a:srgbClr val="FF0000"/>
                </a:solidFill>
              </a:rPr>
              <a:t>rm </a:t>
            </a:r>
            <a:r>
              <a:rPr lang="en-US" sz="2000" dirty="0"/>
              <a:t>command without the recursive option. This attempt should fail. (If you had used the option, it would succeed.) Finally, use the </a:t>
            </a:r>
            <a:r>
              <a:rPr lang="en-US" sz="2000" dirty="0" err="1">
                <a:solidFill>
                  <a:srgbClr val="FF0000"/>
                </a:solidFill>
              </a:rPr>
              <a:t>rmdir</a:t>
            </a:r>
            <a:r>
              <a:rPr lang="en-US" sz="2000" dirty="0"/>
              <a:t> command to delete the empty directory, which will succeed.</a:t>
            </a:r>
          </a:p>
          <a:p>
            <a:endParaRPr lang="en-US" sz="2000" dirty="0"/>
          </a:p>
        </p:txBody>
      </p:sp>
      <p:pic>
        <p:nvPicPr>
          <p:cNvPr id="5" name="Picture 4">
            <a:extLst>
              <a:ext uri="{FF2B5EF4-FFF2-40B4-BE49-F238E27FC236}">
                <a16:creationId xmlns:a16="http://schemas.microsoft.com/office/drawing/2014/main" id="{885D5CAC-FC18-D152-77C1-22316CE6F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766069"/>
            <a:ext cx="10797244" cy="2231608"/>
          </a:xfrm>
          <a:prstGeom prst="rect">
            <a:avLst/>
          </a:prstGeom>
        </p:spPr>
      </p:pic>
    </p:spTree>
    <p:extLst>
      <p:ext uri="{BB962C8B-B14F-4D97-AF65-F5344CB8AC3E}">
        <p14:creationId xmlns:p14="http://schemas.microsoft.com/office/powerpoint/2010/main" val="283423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FF10-828F-888F-6A2A-7D6BE13FF8F6}"/>
              </a:ext>
            </a:extLst>
          </p:cNvPr>
          <p:cNvSpPr>
            <a:spLocks noGrp="1"/>
          </p:cNvSpPr>
          <p:nvPr>
            <p:ph type="title"/>
          </p:nvPr>
        </p:nvSpPr>
        <p:spPr/>
        <p:txBody>
          <a:bodyPr/>
          <a:lstStyle/>
          <a:p>
            <a:r>
              <a:rPr lang="en-US" dirty="0"/>
              <a:t>Lab(Step15)</a:t>
            </a:r>
          </a:p>
        </p:txBody>
      </p:sp>
      <p:sp>
        <p:nvSpPr>
          <p:cNvPr id="3" name="Content Placeholder 2">
            <a:extLst>
              <a:ext uri="{FF2B5EF4-FFF2-40B4-BE49-F238E27FC236}">
                <a16:creationId xmlns:a16="http://schemas.microsoft.com/office/drawing/2014/main" id="{18AFC17E-C267-D5D0-41BA-BC86E35A183A}"/>
              </a:ext>
            </a:extLst>
          </p:cNvPr>
          <p:cNvSpPr>
            <a:spLocks noGrp="1"/>
          </p:cNvSpPr>
          <p:nvPr>
            <p:ph idx="1"/>
          </p:nvPr>
        </p:nvSpPr>
        <p:spPr/>
        <p:txBody>
          <a:bodyPr/>
          <a:lstStyle/>
          <a:p>
            <a:pPr algn="just"/>
            <a:r>
              <a:rPr lang="en-US" sz="2000" dirty="0"/>
              <a:t>When the </a:t>
            </a:r>
            <a:r>
              <a:rPr lang="en-US" sz="2000" dirty="0">
                <a:solidFill>
                  <a:srgbClr val="FF0000"/>
                </a:solidFill>
              </a:rPr>
              <a:t>vacation </a:t>
            </a:r>
            <a:r>
              <a:rPr lang="en-US" sz="2000" dirty="0"/>
              <a:t>is over, the vacation directory is no longer needed. Delete it using the </a:t>
            </a:r>
            <a:r>
              <a:rPr lang="en-US" sz="2000" dirty="0">
                <a:solidFill>
                  <a:srgbClr val="FF0000"/>
                </a:solidFill>
              </a:rPr>
              <a:t>rm</a:t>
            </a:r>
            <a:r>
              <a:rPr lang="en-US" sz="2000" dirty="0"/>
              <a:t> command with the recursive option. </a:t>
            </a:r>
          </a:p>
          <a:p>
            <a:endParaRPr lang="en-US" dirty="0"/>
          </a:p>
        </p:txBody>
      </p:sp>
      <p:pic>
        <p:nvPicPr>
          <p:cNvPr id="5" name="Picture 4">
            <a:extLst>
              <a:ext uri="{FF2B5EF4-FFF2-40B4-BE49-F238E27FC236}">
                <a16:creationId xmlns:a16="http://schemas.microsoft.com/office/drawing/2014/main" id="{31D0B4B7-2BA6-9B7F-C7B8-63A266842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824648"/>
            <a:ext cx="10657336" cy="1413055"/>
          </a:xfrm>
          <a:prstGeom prst="rect">
            <a:avLst/>
          </a:prstGeom>
        </p:spPr>
      </p:pic>
    </p:spTree>
    <p:extLst>
      <p:ext uri="{BB962C8B-B14F-4D97-AF65-F5344CB8AC3E}">
        <p14:creationId xmlns:p14="http://schemas.microsoft.com/office/powerpoint/2010/main" val="212192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1069848" y="4242816"/>
            <a:ext cx="8251133" cy="1463040"/>
          </a:xfrm>
        </p:spPr>
        <p:txBody>
          <a:bodyPr/>
          <a:lstStyle/>
          <a:p>
            <a:r>
              <a:rPr lang="en-US" dirty="0"/>
              <a:t>Editing Text Files from the Shell Prompt</a:t>
            </a:r>
            <a:endParaRPr lang="en-US" dirty="0">
              <a:solidFill>
                <a:srgbClr val="FF0000"/>
              </a:solidFill>
            </a:endParaRP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32454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7A03-91DD-BCE1-882F-8FE2DE1D2221}"/>
              </a:ext>
            </a:extLst>
          </p:cNvPr>
          <p:cNvSpPr>
            <a:spLocks noGrp="1"/>
          </p:cNvSpPr>
          <p:nvPr>
            <p:ph type="title"/>
          </p:nvPr>
        </p:nvSpPr>
        <p:spPr/>
        <p:txBody>
          <a:bodyPr/>
          <a:lstStyle/>
          <a:p>
            <a:r>
              <a:rPr lang="en-US" dirty="0"/>
              <a:t>Editing Text Files from the Shell Prompt</a:t>
            </a:r>
          </a:p>
        </p:txBody>
      </p:sp>
      <p:sp>
        <p:nvSpPr>
          <p:cNvPr id="3" name="Content Placeholder 2">
            <a:extLst>
              <a:ext uri="{FF2B5EF4-FFF2-40B4-BE49-F238E27FC236}">
                <a16:creationId xmlns:a16="http://schemas.microsoft.com/office/drawing/2014/main" id="{592A7F39-CE0C-317C-E59A-3FBA4E73EEE6}"/>
              </a:ext>
            </a:extLst>
          </p:cNvPr>
          <p:cNvSpPr>
            <a:spLocks noGrp="1"/>
          </p:cNvSpPr>
          <p:nvPr>
            <p:ph idx="1"/>
          </p:nvPr>
        </p:nvSpPr>
        <p:spPr/>
        <p:txBody>
          <a:bodyPr>
            <a:normAutofit fontScale="92500"/>
          </a:bodyPr>
          <a:lstStyle/>
          <a:p>
            <a:pPr marL="0" indent="0" algn="just">
              <a:buNone/>
            </a:pPr>
            <a:r>
              <a:rPr lang="en-US" sz="2200" dirty="0">
                <a:solidFill>
                  <a:srgbClr val="FF0000"/>
                </a:solidFill>
              </a:rPr>
              <a:t>Objectives </a:t>
            </a:r>
          </a:p>
          <a:p>
            <a:pPr algn="just"/>
            <a:r>
              <a:rPr lang="en-US" sz="2200" dirty="0"/>
              <a:t>After completing this section, you should be able to create and edit text files from the command line using the </a:t>
            </a:r>
            <a:r>
              <a:rPr lang="en-US" sz="2200" dirty="0">
                <a:solidFill>
                  <a:srgbClr val="FF0000"/>
                </a:solidFill>
              </a:rPr>
              <a:t>vim</a:t>
            </a:r>
            <a:r>
              <a:rPr lang="en-US" sz="2200" dirty="0"/>
              <a:t> editor. </a:t>
            </a:r>
          </a:p>
          <a:p>
            <a:pPr marL="0" indent="0" algn="just">
              <a:buNone/>
            </a:pPr>
            <a:r>
              <a:rPr lang="en-US" sz="2200" dirty="0">
                <a:solidFill>
                  <a:srgbClr val="FF0000"/>
                </a:solidFill>
              </a:rPr>
              <a:t>Editing Files with Vim </a:t>
            </a:r>
          </a:p>
          <a:p>
            <a:pPr algn="just"/>
            <a:r>
              <a:rPr lang="en-US" sz="2200" dirty="0"/>
              <a:t>A key design principle of Linux is that information and configuration settings are commonly stored in text-based files. These files can be structured in various ways, as lists of settings, in INI-like formats, as structured XML or YAML, and so on. However, the advantage of text files is that they can be viewed and edited using any simple text editor.</a:t>
            </a:r>
          </a:p>
          <a:p>
            <a:pPr algn="just"/>
            <a:r>
              <a:rPr lang="en-US" sz="2200" dirty="0">
                <a:solidFill>
                  <a:srgbClr val="FF0000"/>
                </a:solidFill>
              </a:rPr>
              <a:t>Vim</a:t>
            </a:r>
            <a:r>
              <a:rPr lang="en-US" sz="2200" dirty="0"/>
              <a:t> is an improved version of the </a:t>
            </a:r>
            <a:r>
              <a:rPr lang="en-US" sz="2200" dirty="0">
                <a:solidFill>
                  <a:srgbClr val="FF0000"/>
                </a:solidFill>
              </a:rPr>
              <a:t>vi</a:t>
            </a:r>
            <a:r>
              <a:rPr lang="en-US" sz="2200" dirty="0"/>
              <a:t> editor distributed with Linux and UNIX systems. </a:t>
            </a:r>
            <a:r>
              <a:rPr lang="en-US" sz="2200" dirty="0">
                <a:solidFill>
                  <a:schemeClr val="accent1"/>
                </a:solidFill>
              </a:rPr>
              <a:t>Vim</a:t>
            </a:r>
            <a:r>
              <a:rPr lang="en-US" sz="2200" dirty="0"/>
              <a:t> is highly configurable and efficient for practiced users, including such features as split screen editing, color formatting, and highlighting for </a:t>
            </a:r>
            <a:r>
              <a:rPr lang="en-US" dirty="0"/>
              <a:t>editing text.</a:t>
            </a:r>
          </a:p>
        </p:txBody>
      </p:sp>
    </p:spTree>
    <p:extLst>
      <p:ext uri="{BB962C8B-B14F-4D97-AF65-F5344CB8AC3E}">
        <p14:creationId xmlns:p14="http://schemas.microsoft.com/office/powerpoint/2010/main" val="179072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85784-76F0-2301-7830-1BDA8FBFD360}"/>
              </a:ext>
            </a:extLst>
          </p:cNvPr>
          <p:cNvSpPr>
            <a:spLocks noGrp="1"/>
          </p:cNvSpPr>
          <p:nvPr>
            <p:ph type="title"/>
          </p:nvPr>
        </p:nvSpPr>
        <p:spPr/>
        <p:txBody>
          <a:bodyPr/>
          <a:lstStyle/>
          <a:p>
            <a:r>
              <a:rPr lang="en-US" dirty="0"/>
              <a:t>Why Learn Vim?</a:t>
            </a:r>
          </a:p>
        </p:txBody>
      </p:sp>
      <p:sp>
        <p:nvSpPr>
          <p:cNvPr id="3" name="Content Placeholder 2">
            <a:extLst>
              <a:ext uri="{FF2B5EF4-FFF2-40B4-BE49-F238E27FC236}">
                <a16:creationId xmlns:a16="http://schemas.microsoft.com/office/drawing/2014/main" id="{54D59535-C6BA-70D8-6B0F-A8CBD0FF6FD6}"/>
              </a:ext>
            </a:extLst>
          </p:cNvPr>
          <p:cNvSpPr>
            <a:spLocks noGrp="1"/>
          </p:cNvSpPr>
          <p:nvPr>
            <p:ph idx="1"/>
          </p:nvPr>
        </p:nvSpPr>
        <p:spPr/>
        <p:txBody>
          <a:bodyPr>
            <a:normAutofit/>
          </a:bodyPr>
          <a:lstStyle/>
          <a:p>
            <a:pPr algn="just"/>
            <a:r>
              <a:rPr lang="en-US" sz="2000" dirty="0"/>
              <a:t>You should know how to use at least one text editor that can be used from a text-only shell prompt. If you do, you can edit text-based configuration files from a terminal window, or from remote logins through </a:t>
            </a:r>
            <a:r>
              <a:rPr lang="en-US" sz="2000" dirty="0" err="1">
                <a:solidFill>
                  <a:srgbClr val="FF0000"/>
                </a:solidFill>
              </a:rPr>
              <a:t>ssh</a:t>
            </a:r>
            <a:r>
              <a:rPr lang="en-US" sz="2000" dirty="0"/>
              <a:t> or the Web Console. Then you do not need access to a graphical desktop in order to edit files on a server, and in fact that server might not need to run a graphical desktop environment at all. </a:t>
            </a:r>
          </a:p>
          <a:p>
            <a:pPr algn="just"/>
            <a:r>
              <a:rPr lang="en-US" sz="2000" dirty="0"/>
              <a:t>But then, why learn </a:t>
            </a:r>
            <a:r>
              <a:rPr lang="en-US" sz="2000" dirty="0">
                <a:solidFill>
                  <a:srgbClr val="FF0000"/>
                </a:solidFill>
              </a:rPr>
              <a:t>Vim</a:t>
            </a:r>
            <a:r>
              <a:rPr lang="en-US" sz="2000" dirty="0"/>
              <a:t> instead of other possible options? The key reason is that </a:t>
            </a:r>
            <a:r>
              <a:rPr lang="en-US" sz="2000" dirty="0">
                <a:solidFill>
                  <a:schemeClr val="accent1"/>
                </a:solidFill>
              </a:rPr>
              <a:t>Vim</a:t>
            </a:r>
            <a:r>
              <a:rPr lang="en-US" sz="2000" dirty="0"/>
              <a:t> is almost always installed on a server, if any text editor is present. This is because </a:t>
            </a:r>
            <a:r>
              <a:rPr lang="en-US" sz="2000" dirty="0">
                <a:solidFill>
                  <a:schemeClr val="accent1"/>
                </a:solidFill>
              </a:rPr>
              <a:t>vi</a:t>
            </a:r>
            <a:r>
              <a:rPr lang="en-US" sz="2000" dirty="0"/>
              <a:t> was specified by the </a:t>
            </a:r>
            <a:r>
              <a:rPr lang="en-US" sz="2000" dirty="0">
                <a:solidFill>
                  <a:srgbClr val="FF0000"/>
                </a:solidFill>
              </a:rPr>
              <a:t>POSIX</a:t>
            </a:r>
            <a:r>
              <a:rPr lang="en-US" sz="2000" dirty="0"/>
              <a:t> standard that Linux and many other UNIX-like operating systems comply with in large part.</a:t>
            </a:r>
          </a:p>
          <a:p>
            <a:pPr algn="just"/>
            <a:r>
              <a:rPr lang="en-US" sz="2000" dirty="0"/>
              <a:t>In addition, </a:t>
            </a:r>
            <a:r>
              <a:rPr lang="en-US" sz="2000" dirty="0">
                <a:solidFill>
                  <a:srgbClr val="FF0000"/>
                </a:solidFill>
              </a:rPr>
              <a:t>Vim</a:t>
            </a:r>
            <a:r>
              <a:rPr lang="en-US" sz="2000" dirty="0"/>
              <a:t> is often used as the vi implementation on other common operating systems or distributions. For example, macOS currently includes a lightweight installation of </a:t>
            </a:r>
            <a:r>
              <a:rPr lang="en-US" sz="2000" dirty="0">
                <a:solidFill>
                  <a:srgbClr val="FF0000"/>
                </a:solidFill>
              </a:rPr>
              <a:t>Vim</a:t>
            </a:r>
            <a:r>
              <a:rPr lang="en-US" sz="2000" dirty="0"/>
              <a:t> by default. So </a:t>
            </a:r>
            <a:r>
              <a:rPr lang="en-US" sz="2000" dirty="0">
                <a:solidFill>
                  <a:schemeClr val="accent1"/>
                </a:solidFill>
              </a:rPr>
              <a:t>Vim</a:t>
            </a:r>
            <a:r>
              <a:rPr lang="en-US" sz="2000" dirty="0"/>
              <a:t> skills learned for Linux might also help you get things done elsewhere.</a:t>
            </a:r>
          </a:p>
        </p:txBody>
      </p:sp>
    </p:spTree>
    <p:extLst>
      <p:ext uri="{BB962C8B-B14F-4D97-AF65-F5344CB8AC3E}">
        <p14:creationId xmlns:p14="http://schemas.microsoft.com/office/powerpoint/2010/main" val="156237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02E6B-333D-89D2-74EE-A85E2525AF45}"/>
              </a:ext>
            </a:extLst>
          </p:cNvPr>
          <p:cNvSpPr>
            <a:spLocks noGrp="1"/>
          </p:cNvSpPr>
          <p:nvPr>
            <p:ph type="title"/>
          </p:nvPr>
        </p:nvSpPr>
        <p:spPr/>
        <p:txBody>
          <a:bodyPr/>
          <a:lstStyle/>
          <a:p>
            <a:r>
              <a:rPr lang="en-US" dirty="0"/>
              <a:t>Starting Vim</a:t>
            </a:r>
          </a:p>
        </p:txBody>
      </p:sp>
      <p:sp>
        <p:nvSpPr>
          <p:cNvPr id="3" name="Content Placeholder 2">
            <a:extLst>
              <a:ext uri="{FF2B5EF4-FFF2-40B4-BE49-F238E27FC236}">
                <a16:creationId xmlns:a16="http://schemas.microsoft.com/office/drawing/2014/main" id="{52B77829-85F5-57F2-1303-AD7FA9D4278A}"/>
              </a:ext>
            </a:extLst>
          </p:cNvPr>
          <p:cNvSpPr>
            <a:spLocks noGrp="1"/>
          </p:cNvSpPr>
          <p:nvPr>
            <p:ph idx="1"/>
          </p:nvPr>
        </p:nvSpPr>
        <p:spPr/>
        <p:txBody>
          <a:bodyPr/>
          <a:lstStyle/>
          <a:p>
            <a:pPr algn="just"/>
            <a:r>
              <a:rPr lang="en-US" sz="2000" dirty="0"/>
              <a:t>Vim may be installed in Red Hat Enterprise Linux in two different ways. This can affect the features and Vim commands available to you.</a:t>
            </a:r>
          </a:p>
          <a:p>
            <a:pPr algn="just"/>
            <a:r>
              <a:rPr lang="en-US" sz="2000" dirty="0"/>
              <a:t>Your server might only have the vim-minimal package installed. This is a very lightweight installation that includes only the core feature set and the basic</a:t>
            </a:r>
            <a:r>
              <a:rPr lang="en-US" sz="2000" dirty="0">
                <a:solidFill>
                  <a:srgbClr val="FF0000"/>
                </a:solidFill>
              </a:rPr>
              <a:t> vi </a:t>
            </a:r>
            <a:r>
              <a:rPr lang="en-US" sz="2000" dirty="0"/>
              <a:t>command. In this case, you can open a file for editing with </a:t>
            </a:r>
            <a:r>
              <a:rPr lang="en-US" sz="2000" dirty="0">
                <a:solidFill>
                  <a:srgbClr val="FF0000"/>
                </a:solidFill>
              </a:rPr>
              <a:t>vi</a:t>
            </a:r>
            <a:r>
              <a:rPr lang="en-US" sz="2000" dirty="0"/>
              <a:t> </a:t>
            </a:r>
            <a:r>
              <a:rPr lang="en-US" sz="2000" dirty="0">
                <a:solidFill>
                  <a:srgbClr val="FF0000"/>
                </a:solidFill>
              </a:rPr>
              <a:t>filename</a:t>
            </a:r>
            <a:r>
              <a:rPr lang="en-US" sz="2000" dirty="0"/>
              <a:t>, and all the core features discussed in this section will be available to you. </a:t>
            </a:r>
          </a:p>
          <a:p>
            <a:pPr algn="just"/>
            <a:r>
              <a:rPr lang="en-US" sz="2000" dirty="0"/>
              <a:t>Alternatively, your server might have the vim-enhanced package installed. This provides a much more comprehensive set of features, an on-line help system, and a tutorial program. In order to start Vim in this enhanced mode, you use the </a:t>
            </a:r>
            <a:r>
              <a:rPr lang="en-US" sz="2000" dirty="0">
                <a:solidFill>
                  <a:srgbClr val="FF0000"/>
                </a:solidFill>
              </a:rPr>
              <a:t>vim</a:t>
            </a:r>
            <a:r>
              <a:rPr lang="en-US" sz="2000" dirty="0"/>
              <a:t> command.</a:t>
            </a:r>
          </a:p>
          <a:p>
            <a:endParaRPr lang="en-US" dirty="0"/>
          </a:p>
        </p:txBody>
      </p:sp>
      <p:sp>
        <p:nvSpPr>
          <p:cNvPr id="4" name="TextBox 3">
            <a:extLst>
              <a:ext uri="{FF2B5EF4-FFF2-40B4-BE49-F238E27FC236}">
                <a16:creationId xmlns:a16="http://schemas.microsoft.com/office/drawing/2014/main" id="{F694D196-BE5B-B4FB-1825-35101328B002}"/>
              </a:ext>
            </a:extLst>
          </p:cNvPr>
          <p:cNvSpPr txBox="1"/>
          <p:nvPr/>
        </p:nvSpPr>
        <p:spPr>
          <a:xfrm>
            <a:off x="3952568" y="4955148"/>
            <a:ext cx="4522839" cy="36933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vim filename</a:t>
            </a:r>
          </a:p>
        </p:txBody>
      </p:sp>
    </p:spTree>
    <p:extLst>
      <p:ext uri="{BB962C8B-B14F-4D97-AF65-F5344CB8AC3E}">
        <p14:creationId xmlns:p14="http://schemas.microsoft.com/office/powerpoint/2010/main" val="100657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Reduce the friction and cost of change in the support of service delivery </a:t>
            </a:r>
          </a:p>
        </p:txBody>
      </p:sp>
      <p:sp>
        <p:nvSpPr>
          <p:cNvPr id="3" name="Content Placeholder 2"/>
          <p:cNvSpPr>
            <a:spLocks noGrp="1"/>
          </p:cNvSpPr>
          <p:nvPr>
            <p:ph sz="half" idx="1"/>
          </p:nvPr>
        </p:nvSpPr>
        <p:spPr>
          <a:xfrm>
            <a:off x="1066799" y="1904999"/>
            <a:ext cx="5843047" cy="4271963"/>
          </a:xfrm>
        </p:spPr>
        <p:txBody>
          <a:bodyPr>
            <a:normAutofit/>
          </a:bodyPr>
          <a:lstStyle/>
          <a:p>
            <a:pPr>
              <a:buClr>
                <a:srgbClr val="C00000"/>
              </a:buClr>
            </a:pPr>
            <a:r>
              <a:rPr lang="en-US" sz="2000" dirty="0">
                <a:solidFill>
                  <a:schemeClr val="bg1"/>
                </a:solidFill>
              </a:rPr>
              <a:t>Faster, more consistent delivery in an deployment footprint with full-coverage native automation</a:t>
            </a:r>
          </a:p>
          <a:p>
            <a:pPr>
              <a:buClr>
                <a:srgbClr val="C00000"/>
              </a:buClr>
            </a:pPr>
            <a:r>
              <a:rPr lang="en-US" sz="2000" dirty="0">
                <a:solidFill>
                  <a:schemeClr val="bg1"/>
                </a:solidFill>
              </a:rPr>
              <a:t>Leading, security-focused platform in any cloud infrastructure and for emerging workloads, like machine learning</a:t>
            </a:r>
          </a:p>
          <a:p>
            <a:pPr>
              <a:buClr>
                <a:srgbClr val="C00000"/>
              </a:buClr>
            </a:pPr>
            <a:r>
              <a:rPr lang="en-US" sz="2000" dirty="0">
                <a:solidFill>
                  <a:schemeClr val="bg1"/>
                </a:solidFill>
              </a:rPr>
              <a:t>Seamless, nondisruptive migration process for existing Red Hat Enterprise Linux deployments</a:t>
            </a:r>
          </a:p>
          <a:p>
            <a:pPr>
              <a:buClr>
                <a:srgbClr val="C00000"/>
              </a:buClr>
            </a:pPr>
            <a:r>
              <a:rPr lang="en-US" sz="2000" dirty="0">
                <a:solidFill>
                  <a:schemeClr val="bg1"/>
                </a:solidFill>
              </a:rPr>
              <a:t>Faster training for non-Linux users without fear of the command line</a:t>
            </a:r>
          </a:p>
        </p:txBody>
      </p:sp>
      <p:pic>
        <p:nvPicPr>
          <p:cNvPr id="12" name="Content Placeholder 11">
            <a:extLst>
              <a:ext uri="{FF2B5EF4-FFF2-40B4-BE49-F238E27FC236}">
                <a16:creationId xmlns:a16="http://schemas.microsoft.com/office/drawing/2014/main" id="{313932CF-7D59-BBB7-3CE0-C5C7A697867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09846" y="2039920"/>
            <a:ext cx="4902634" cy="2778159"/>
          </a:xfrm>
        </p:spPr>
      </p:pic>
    </p:spTree>
    <p:extLst>
      <p:ext uri="{BB962C8B-B14F-4D97-AF65-F5344CB8AC3E}">
        <p14:creationId xmlns:p14="http://schemas.microsoft.com/office/powerpoint/2010/main" val="64830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CF70C-B1B2-09F8-5629-A56308C56923}"/>
              </a:ext>
            </a:extLst>
          </p:cNvPr>
          <p:cNvSpPr>
            <a:spLocks noGrp="1"/>
          </p:cNvSpPr>
          <p:nvPr>
            <p:ph type="title"/>
          </p:nvPr>
        </p:nvSpPr>
        <p:spPr/>
        <p:txBody>
          <a:bodyPr/>
          <a:lstStyle/>
          <a:p>
            <a:r>
              <a:rPr lang="en-US" dirty="0"/>
              <a:t>Vim Operating Modes</a:t>
            </a:r>
          </a:p>
        </p:txBody>
      </p:sp>
      <p:sp>
        <p:nvSpPr>
          <p:cNvPr id="3" name="Content Placeholder 2">
            <a:extLst>
              <a:ext uri="{FF2B5EF4-FFF2-40B4-BE49-F238E27FC236}">
                <a16:creationId xmlns:a16="http://schemas.microsoft.com/office/drawing/2014/main" id="{E7CEFE4F-794B-5C31-F200-639A69C8EDF1}"/>
              </a:ext>
            </a:extLst>
          </p:cNvPr>
          <p:cNvSpPr>
            <a:spLocks noGrp="1"/>
          </p:cNvSpPr>
          <p:nvPr>
            <p:ph idx="1"/>
          </p:nvPr>
        </p:nvSpPr>
        <p:spPr/>
        <p:txBody>
          <a:bodyPr>
            <a:normAutofit/>
          </a:bodyPr>
          <a:lstStyle/>
          <a:p>
            <a:pPr algn="just"/>
            <a:r>
              <a:rPr lang="en-US" sz="2000" dirty="0"/>
              <a:t>An unusual characteristic of </a:t>
            </a:r>
            <a:r>
              <a:rPr lang="en-US" sz="2000" dirty="0">
                <a:solidFill>
                  <a:schemeClr val="accent1"/>
                </a:solidFill>
              </a:rPr>
              <a:t>Vim</a:t>
            </a:r>
            <a:r>
              <a:rPr lang="en-US" sz="2000" dirty="0"/>
              <a:t> is that it has several modes of operation, including command mode, extended command mode, edit mode, and visual mode. Depending on the mode, you may be issuing commands, editing text, or working with blocks of text. As a new Vim user, you should always be aware of your current mode as keystrokes have different effects in different modes.</a:t>
            </a:r>
          </a:p>
          <a:p>
            <a:endParaRPr lang="en-US" sz="2000" dirty="0"/>
          </a:p>
        </p:txBody>
      </p:sp>
      <p:pic>
        <p:nvPicPr>
          <p:cNvPr id="5" name="Picture 4">
            <a:extLst>
              <a:ext uri="{FF2B5EF4-FFF2-40B4-BE49-F238E27FC236}">
                <a16:creationId xmlns:a16="http://schemas.microsoft.com/office/drawing/2014/main" id="{E0B7F9C3-83B3-7284-DE10-FB16B281E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672809"/>
            <a:ext cx="9980300" cy="1188720"/>
          </a:xfrm>
          <a:prstGeom prst="rect">
            <a:avLst/>
          </a:prstGeom>
        </p:spPr>
      </p:pic>
    </p:spTree>
    <p:extLst>
      <p:ext uri="{BB962C8B-B14F-4D97-AF65-F5344CB8AC3E}">
        <p14:creationId xmlns:p14="http://schemas.microsoft.com/office/powerpoint/2010/main" val="120295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B288-980E-5EEE-339C-A752FCD46E75}"/>
              </a:ext>
            </a:extLst>
          </p:cNvPr>
          <p:cNvSpPr>
            <a:spLocks noGrp="1"/>
          </p:cNvSpPr>
          <p:nvPr>
            <p:ph type="title"/>
          </p:nvPr>
        </p:nvSpPr>
        <p:spPr/>
        <p:txBody>
          <a:bodyPr/>
          <a:lstStyle/>
          <a:p>
            <a:r>
              <a:rPr lang="en-US" dirty="0"/>
              <a:t>Vim Operating Modes</a:t>
            </a:r>
          </a:p>
        </p:txBody>
      </p:sp>
      <p:pic>
        <p:nvPicPr>
          <p:cNvPr id="5" name="Content Placeholder 4">
            <a:extLst>
              <a:ext uri="{FF2B5EF4-FFF2-40B4-BE49-F238E27FC236}">
                <a16:creationId xmlns:a16="http://schemas.microsoft.com/office/drawing/2014/main" id="{4DDA8847-F0BF-B19A-585B-A62F18F42C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1343" y="1953736"/>
            <a:ext cx="8009314" cy="4130398"/>
          </a:xfrm>
        </p:spPr>
      </p:pic>
      <p:sp>
        <p:nvSpPr>
          <p:cNvPr id="6" name="TextBox 5">
            <a:extLst>
              <a:ext uri="{FF2B5EF4-FFF2-40B4-BE49-F238E27FC236}">
                <a16:creationId xmlns:a16="http://schemas.microsoft.com/office/drawing/2014/main" id="{911DB109-B450-1873-A442-BBF22FD50CCA}"/>
              </a:ext>
            </a:extLst>
          </p:cNvPr>
          <p:cNvSpPr txBox="1"/>
          <p:nvPr/>
        </p:nvSpPr>
        <p:spPr>
          <a:xfrm>
            <a:off x="4483510" y="6088308"/>
            <a:ext cx="3972232" cy="369332"/>
          </a:xfrm>
          <a:prstGeom prst="rect">
            <a:avLst/>
          </a:prstGeom>
          <a:noFill/>
        </p:spPr>
        <p:txBody>
          <a:bodyPr wrap="square" rtlCol="0">
            <a:spAutoFit/>
          </a:bodyPr>
          <a:lstStyle/>
          <a:p>
            <a:r>
              <a:rPr lang="en-US" dirty="0"/>
              <a:t>Figure. Moving between Vim modes</a:t>
            </a:r>
          </a:p>
        </p:txBody>
      </p:sp>
    </p:spTree>
    <p:extLst>
      <p:ext uri="{BB962C8B-B14F-4D97-AF65-F5344CB8AC3E}">
        <p14:creationId xmlns:p14="http://schemas.microsoft.com/office/powerpoint/2010/main" val="46004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FDF5-6516-035E-EAF8-980EE13871C1}"/>
              </a:ext>
            </a:extLst>
          </p:cNvPr>
          <p:cNvSpPr>
            <a:spLocks noGrp="1"/>
          </p:cNvSpPr>
          <p:nvPr>
            <p:ph type="title"/>
          </p:nvPr>
        </p:nvSpPr>
        <p:spPr/>
        <p:txBody>
          <a:bodyPr/>
          <a:lstStyle/>
          <a:p>
            <a:r>
              <a:rPr lang="en-US" dirty="0"/>
              <a:t>Vim Operating Modes</a:t>
            </a:r>
          </a:p>
        </p:txBody>
      </p:sp>
      <p:sp>
        <p:nvSpPr>
          <p:cNvPr id="3" name="Content Placeholder 2">
            <a:extLst>
              <a:ext uri="{FF2B5EF4-FFF2-40B4-BE49-F238E27FC236}">
                <a16:creationId xmlns:a16="http://schemas.microsoft.com/office/drawing/2014/main" id="{D53014DE-83FD-128E-A82F-E6B835E348F0}"/>
              </a:ext>
            </a:extLst>
          </p:cNvPr>
          <p:cNvSpPr>
            <a:spLocks noGrp="1"/>
          </p:cNvSpPr>
          <p:nvPr>
            <p:ph idx="1"/>
          </p:nvPr>
        </p:nvSpPr>
        <p:spPr/>
        <p:txBody>
          <a:bodyPr>
            <a:normAutofit/>
          </a:bodyPr>
          <a:lstStyle/>
          <a:p>
            <a:pPr algn="just"/>
            <a:r>
              <a:rPr lang="en-US" sz="2000" dirty="0"/>
              <a:t>When you first open Vim, it starts in command mode, which is used for navigation, cut and paste, and other text manipulation. Enter each of the other modes with single character keystrokes to access specific editing functionality:</a:t>
            </a:r>
          </a:p>
          <a:p>
            <a:pPr algn="just"/>
            <a:r>
              <a:rPr lang="en-US" sz="2000" dirty="0"/>
              <a:t> An </a:t>
            </a:r>
            <a:r>
              <a:rPr lang="en-US" sz="2000" dirty="0" err="1">
                <a:solidFill>
                  <a:srgbClr val="FF0000"/>
                </a:solidFill>
              </a:rPr>
              <a:t>i</a:t>
            </a:r>
            <a:r>
              <a:rPr lang="en-US" sz="2000" dirty="0"/>
              <a:t> keystroke enters insert mode, where all text typed becomes file content. Pressing </a:t>
            </a:r>
            <a:r>
              <a:rPr lang="en-US" sz="2000" dirty="0">
                <a:solidFill>
                  <a:srgbClr val="FF0000"/>
                </a:solidFill>
              </a:rPr>
              <a:t>Esc</a:t>
            </a:r>
            <a:r>
              <a:rPr lang="en-US" sz="2000" dirty="0"/>
              <a:t> returns to command mode. </a:t>
            </a:r>
          </a:p>
          <a:p>
            <a:pPr algn="just"/>
            <a:r>
              <a:rPr lang="en-US" sz="2000" dirty="0"/>
              <a:t>A </a:t>
            </a:r>
            <a:r>
              <a:rPr lang="en-US" sz="2000" dirty="0">
                <a:solidFill>
                  <a:srgbClr val="FF0000"/>
                </a:solidFill>
              </a:rPr>
              <a:t>v</a:t>
            </a:r>
            <a:r>
              <a:rPr lang="en-US" sz="2000" dirty="0"/>
              <a:t> keystroke enters visual mode, where multiple characters may be selected for text manipulation. Use </a:t>
            </a:r>
            <a:r>
              <a:rPr lang="en-US" sz="2000" dirty="0" err="1">
                <a:solidFill>
                  <a:srgbClr val="FF0000"/>
                </a:solidFill>
              </a:rPr>
              <a:t>Shift+V</a:t>
            </a:r>
            <a:r>
              <a:rPr lang="en-US" sz="2000" dirty="0"/>
              <a:t> for multiline and </a:t>
            </a:r>
            <a:r>
              <a:rPr lang="en-US" sz="2000" dirty="0" err="1">
                <a:solidFill>
                  <a:srgbClr val="FF0000"/>
                </a:solidFill>
              </a:rPr>
              <a:t>Ctrl+V</a:t>
            </a:r>
            <a:r>
              <a:rPr lang="en-US" sz="2000" dirty="0"/>
              <a:t> for block selection. The same keystroke used to enter visual mode (</a:t>
            </a:r>
            <a:r>
              <a:rPr lang="en-US" sz="2000" dirty="0">
                <a:solidFill>
                  <a:srgbClr val="FF0000"/>
                </a:solidFill>
              </a:rPr>
              <a:t>v</a:t>
            </a:r>
            <a:r>
              <a:rPr lang="en-US" sz="2000" dirty="0"/>
              <a:t>, </a:t>
            </a:r>
            <a:r>
              <a:rPr lang="en-US" sz="2000" dirty="0" err="1">
                <a:solidFill>
                  <a:srgbClr val="FF0000"/>
                </a:solidFill>
              </a:rPr>
              <a:t>Shift+V</a:t>
            </a:r>
            <a:r>
              <a:rPr lang="en-US" sz="2000" dirty="0"/>
              <a:t> or </a:t>
            </a:r>
            <a:r>
              <a:rPr lang="en-US" sz="2000" dirty="0" err="1">
                <a:solidFill>
                  <a:srgbClr val="FF0000"/>
                </a:solidFill>
              </a:rPr>
              <a:t>Ctrl+V</a:t>
            </a:r>
            <a:r>
              <a:rPr lang="en-US" sz="2000" dirty="0"/>
              <a:t>) is used to exit. </a:t>
            </a:r>
          </a:p>
          <a:p>
            <a:pPr algn="just"/>
            <a:r>
              <a:rPr lang="en-US" sz="2000" dirty="0"/>
              <a:t>The </a:t>
            </a:r>
            <a:r>
              <a:rPr lang="en-US" sz="2000" dirty="0">
                <a:solidFill>
                  <a:srgbClr val="FF0000"/>
                </a:solidFill>
              </a:rPr>
              <a:t>:</a:t>
            </a:r>
            <a:r>
              <a:rPr lang="en-US" sz="2000" dirty="0"/>
              <a:t> keystroke begins extended command mode for tasks such as writing the file (to save it), and quitting the </a:t>
            </a:r>
            <a:r>
              <a:rPr lang="en-US" sz="2000" dirty="0">
                <a:solidFill>
                  <a:srgbClr val="FF0000"/>
                </a:solidFill>
              </a:rPr>
              <a:t>Vim</a:t>
            </a:r>
            <a:r>
              <a:rPr lang="en-US" sz="2000" dirty="0"/>
              <a:t> editor.</a:t>
            </a:r>
          </a:p>
        </p:txBody>
      </p:sp>
    </p:spTree>
    <p:extLst>
      <p:ext uri="{BB962C8B-B14F-4D97-AF65-F5344CB8AC3E}">
        <p14:creationId xmlns:p14="http://schemas.microsoft.com/office/powerpoint/2010/main" val="39931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6473-7444-FEF2-D365-FDDE5AA13673}"/>
              </a:ext>
            </a:extLst>
          </p:cNvPr>
          <p:cNvSpPr>
            <a:spLocks noGrp="1"/>
          </p:cNvSpPr>
          <p:nvPr>
            <p:ph type="title"/>
          </p:nvPr>
        </p:nvSpPr>
        <p:spPr/>
        <p:txBody>
          <a:bodyPr/>
          <a:lstStyle/>
          <a:p>
            <a:r>
              <a:rPr lang="en-US" dirty="0"/>
              <a:t>The Minimum, Basic Vim Workflow</a:t>
            </a:r>
          </a:p>
        </p:txBody>
      </p:sp>
      <p:sp>
        <p:nvSpPr>
          <p:cNvPr id="3" name="Content Placeholder 2">
            <a:extLst>
              <a:ext uri="{FF2B5EF4-FFF2-40B4-BE49-F238E27FC236}">
                <a16:creationId xmlns:a16="http://schemas.microsoft.com/office/drawing/2014/main" id="{CAE87A38-49AB-8F95-8032-1E496FF7F370}"/>
              </a:ext>
            </a:extLst>
          </p:cNvPr>
          <p:cNvSpPr>
            <a:spLocks noGrp="1"/>
          </p:cNvSpPr>
          <p:nvPr>
            <p:ph idx="1"/>
          </p:nvPr>
        </p:nvSpPr>
        <p:spPr/>
        <p:txBody>
          <a:bodyPr>
            <a:normAutofit/>
          </a:bodyPr>
          <a:lstStyle/>
          <a:p>
            <a:pPr algn="just"/>
            <a:r>
              <a:rPr lang="en-US" sz="2000" dirty="0"/>
              <a:t>Vim has efficient, coordinated keystrokes for advanced editing tasks. Although considered useful with practice, Vim's capabilities can overwhelm new users. </a:t>
            </a:r>
          </a:p>
          <a:p>
            <a:pPr algn="just"/>
            <a:r>
              <a:rPr lang="en-US" sz="2000" dirty="0"/>
              <a:t>The </a:t>
            </a:r>
            <a:r>
              <a:rPr lang="en-US" sz="2000" dirty="0" err="1">
                <a:solidFill>
                  <a:srgbClr val="FF0000"/>
                </a:solidFill>
              </a:rPr>
              <a:t>i</a:t>
            </a:r>
            <a:r>
              <a:rPr lang="en-US" sz="2000" dirty="0"/>
              <a:t> key puts </a:t>
            </a:r>
            <a:r>
              <a:rPr lang="en-US" sz="2000" dirty="0">
                <a:solidFill>
                  <a:srgbClr val="FF0000"/>
                </a:solidFill>
              </a:rPr>
              <a:t>Vim</a:t>
            </a:r>
            <a:r>
              <a:rPr lang="en-US" sz="2000" dirty="0"/>
              <a:t> into insert mode. All text entered after this is treated as file contents until you exit insert mode. The </a:t>
            </a:r>
            <a:r>
              <a:rPr lang="en-US" sz="2000" dirty="0">
                <a:solidFill>
                  <a:srgbClr val="FF0000"/>
                </a:solidFill>
              </a:rPr>
              <a:t>Esc</a:t>
            </a:r>
            <a:r>
              <a:rPr lang="en-US" sz="2000" dirty="0"/>
              <a:t> key exits insert mode and returns Vim to command mode. The </a:t>
            </a:r>
            <a:r>
              <a:rPr lang="en-US" sz="2000" dirty="0">
                <a:solidFill>
                  <a:srgbClr val="FF0000"/>
                </a:solidFill>
              </a:rPr>
              <a:t>u</a:t>
            </a:r>
            <a:r>
              <a:rPr lang="en-US" sz="2000" dirty="0"/>
              <a:t> key will undo the most recent edit. Press the </a:t>
            </a:r>
            <a:r>
              <a:rPr lang="en-US" sz="2000" dirty="0">
                <a:solidFill>
                  <a:srgbClr val="FF0000"/>
                </a:solidFill>
              </a:rPr>
              <a:t>x</a:t>
            </a:r>
            <a:r>
              <a:rPr lang="en-US" sz="2000" dirty="0"/>
              <a:t> key to delete a single character. The </a:t>
            </a:r>
            <a:r>
              <a:rPr lang="en-US" sz="2000" dirty="0">
                <a:solidFill>
                  <a:srgbClr val="FF0000"/>
                </a:solidFill>
              </a:rPr>
              <a:t>:w</a:t>
            </a:r>
            <a:r>
              <a:rPr lang="en-US" sz="2000" dirty="0"/>
              <a:t> command writes (saves) the file and remains in command mode for more editing. The </a:t>
            </a:r>
            <a:r>
              <a:rPr lang="en-US" sz="2000" dirty="0">
                <a:solidFill>
                  <a:srgbClr val="FF0000"/>
                </a:solidFill>
              </a:rPr>
              <a:t>:</a:t>
            </a:r>
            <a:r>
              <a:rPr lang="en-US" sz="2000" dirty="0" err="1">
                <a:solidFill>
                  <a:srgbClr val="FF0000"/>
                </a:solidFill>
              </a:rPr>
              <a:t>wq</a:t>
            </a:r>
            <a:r>
              <a:rPr lang="en-US" sz="2000" dirty="0">
                <a:solidFill>
                  <a:srgbClr val="FF0000"/>
                </a:solidFill>
              </a:rPr>
              <a:t> </a:t>
            </a:r>
            <a:r>
              <a:rPr lang="en-US" sz="2000" dirty="0"/>
              <a:t>command writes (saves) the file and quits Vim. The </a:t>
            </a:r>
            <a:r>
              <a:rPr lang="en-US" sz="2000" dirty="0">
                <a:solidFill>
                  <a:srgbClr val="FF0000"/>
                </a:solidFill>
              </a:rPr>
              <a:t>:q!</a:t>
            </a:r>
            <a:r>
              <a:rPr lang="en-US" sz="2000" dirty="0"/>
              <a:t> command quits Vim, discarding all file changes since the last write. The Vim user must learn these commands to accomplish any editing task.</a:t>
            </a:r>
          </a:p>
        </p:txBody>
      </p:sp>
    </p:spTree>
    <p:extLst>
      <p:ext uri="{BB962C8B-B14F-4D97-AF65-F5344CB8AC3E}">
        <p14:creationId xmlns:p14="http://schemas.microsoft.com/office/powerpoint/2010/main" val="4512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E71C3-DC4C-3D4A-5510-C23DE3764503}"/>
              </a:ext>
            </a:extLst>
          </p:cNvPr>
          <p:cNvSpPr>
            <a:spLocks noGrp="1"/>
          </p:cNvSpPr>
          <p:nvPr>
            <p:ph type="title"/>
          </p:nvPr>
        </p:nvSpPr>
        <p:spPr/>
        <p:txBody>
          <a:bodyPr/>
          <a:lstStyle/>
          <a:p>
            <a:r>
              <a:rPr lang="en-US" dirty="0"/>
              <a:t>Rearranging Existing Text</a:t>
            </a:r>
          </a:p>
        </p:txBody>
      </p:sp>
      <p:sp>
        <p:nvSpPr>
          <p:cNvPr id="3" name="Content Placeholder 2">
            <a:extLst>
              <a:ext uri="{FF2B5EF4-FFF2-40B4-BE49-F238E27FC236}">
                <a16:creationId xmlns:a16="http://schemas.microsoft.com/office/drawing/2014/main" id="{5007CAFC-934C-4C28-FCFC-C35A8843FBC6}"/>
              </a:ext>
            </a:extLst>
          </p:cNvPr>
          <p:cNvSpPr>
            <a:spLocks noGrp="1"/>
          </p:cNvSpPr>
          <p:nvPr>
            <p:ph idx="1"/>
          </p:nvPr>
        </p:nvSpPr>
        <p:spPr/>
        <p:txBody>
          <a:bodyPr>
            <a:normAutofit/>
          </a:bodyPr>
          <a:lstStyle/>
          <a:p>
            <a:pPr algn="just"/>
            <a:r>
              <a:rPr lang="en-US" sz="2000" dirty="0"/>
              <a:t>In Vim, copy and paste is known as yank and put, using command characters </a:t>
            </a:r>
            <a:r>
              <a:rPr lang="en-US" sz="2000" dirty="0">
                <a:solidFill>
                  <a:srgbClr val="FF0000"/>
                </a:solidFill>
              </a:rPr>
              <a:t>y</a:t>
            </a:r>
            <a:r>
              <a:rPr lang="en-US" sz="2000" dirty="0"/>
              <a:t> and </a:t>
            </a:r>
            <a:r>
              <a:rPr lang="en-US" sz="2000" dirty="0">
                <a:solidFill>
                  <a:srgbClr val="FF0000"/>
                </a:solidFill>
              </a:rPr>
              <a:t>p</a:t>
            </a:r>
            <a:r>
              <a:rPr lang="en-US" sz="2000" dirty="0"/>
              <a:t>. </a:t>
            </a:r>
          </a:p>
          <a:p>
            <a:pPr algn="just"/>
            <a:r>
              <a:rPr lang="en-US" sz="2000" dirty="0"/>
              <a:t>Begin by positioning the cursor on the first character to be selected, and then enter visual mode. </a:t>
            </a:r>
          </a:p>
          <a:p>
            <a:pPr algn="just"/>
            <a:r>
              <a:rPr lang="en-US" sz="2000" dirty="0"/>
              <a:t>Use the arrow keys to expand the visual selection.</a:t>
            </a:r>
          </a:p>
          <a:p>
            <a:pPr algn="just"/>
            <a:r>
              <a:rPr lang="en-US" sz="2000" dirty="0"/>
              <a:t> When ready, press </a:t>
            </a:r>
            <a:r>
              <a:rPr lang="en-US" sz="2000" dirty="0">
                <a:solidFill>
                  <a:srgbClr val="FF0000"/>
                </a:solidFill>
              </a:rPr>
              <a:t>y</a:t>
            </a:r>
            <a:r>
              <a:rPr lang="en-US" sz="2000" dirty="0"/>
              <a:t> to yank the selection into memory. </a:t>
            </a:r>
          </a:p>
          <a:p>
            <a:pPr algn="just"/>
            <a:r>
              <a:rPr lang="en-US" sz="2000" dirty="0"/>
              <a:t>Position the cursor at the new location, and then press </a:t>
            </a:r>
            <a:r>
              <a:rPr lang="en-US" sz="2000" dirty="0">
                <a:solidFill>
                  <a:srgbClr val="FF0000"/>
                </a:solidFill>
              </a:rPr>
              <a:t>p</a:t>
            </a:r>
            <a:r>
              <a:rPr lang="en-US" sz="2000" dirty="0"/>
              <a:t> to put the selection at the cursor. </a:t>
            </a:r>
          </a:p>
        </p:txBody>
      </p:sp>
    </p:spTree>
    <p:extLst>
      <p:ext uri="{BB962C8B-B14F-4D97-AF65-F5344CB8AC3E}">
        <p14:creationId xmlns:p14="http://schemas.microsoft.com/office/powerpoint/2010/main" val="343567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D01B1-AFFF-23C6-3B7C-10D29F56DDED}"/>
              </a:ext>
            </a:extLst>
          </p:cNvPr>
          <p:cNvSpPr>
            <a:spLocks noGrp="1"/>
          </p:cNvSpPr>
          <p:nvPr>
            <p:ph type="title"/>
          </p:nvPr>
        </p:nvSpPr>
        <p:spPr/>
        <p:txBody>
          <a:bodyPr/>
          <a:lstStyle/>
          <a:p>
            <a:r>
              <a:rPr lang="en-US" dirty="0"/>
              <a:t>Visual Mode in Vim</a:t>
            </a:r>
          </a:p>
        </p:txBody>
      </p:sp>
      <p:sp>
        <p:nvSpPr>
          <p:cNvPr id="3" name="Content Placeholder 2">
            <a:extLst>
              <a:ext uri="{FF2B5EF4-FFF2-40B4-BE49-F238E27FC236}">
                <a16:creationId xmlns:a16="http://schemas.microsoft.com/office/drawing/2014/main" id="{497566DE-6094-5DCA-E036-76111ECFA6D4}"/>
              </a:ext>
            </a:extLst>
          </p:cNvPr>
          <p:cNvSpPr>
            <a:spLocks noGrp="1"/>
          </p:cNvSpPr>
          <p:nvPr>
            <p:ph idx="1"/>
          </p:nvPr>
        </p:nvSpPr>
        <p:spPr/>
        <p:txBody>
          <a:bodyPr>
            <a:normAutofit/>
          </a:bodyPr>
          <a:lstStyle/>
          <a:p>
            <a:pPr marL="0" indent="0" algn="just">
              <a:buNone/>
            </a:pPr>
            <a:r>
              <a:rPr lang="en-US" sz="2000" dirty="0"/>
              <a:t>Visual mode is a great way to highlight and manipulate text. There are three keystrokes: </a:t>
            </a:r>
          </a:p>
          <a:p>
            <a:pPr algn="just"/>
            <a:r>
              <a:rPr lang="en-US" sz="2000" dirty="0"/>
              <a:t>Character mode: </a:t>
            </a:r>
            <a:r>
              <a:rPr lang="en-US" sz="2000" dirty="0">
                <a:solidFill>
                  <a:srgbClr val="FF0000"/>
                </a:solidFill>
              </a:rPr>
              <a:t>v</a:t>
            </a:r>
            <a:r>
              <a:rPr lang="en-US" sz="2000" dirty="0"/>
              <a:t> </a:t>
            </a:r>
          </a:p>
          <a:p>
            <a:pPr algn="just"/>
            <a:r>
              <a:rPr lang="en-US" sz="2000" dirty="0"/>
              <a:t>Line mode: </a:t>
            </a:r>
            <a:r>
              <a:rPr lang="en-US" sz="2000" dirty="0" err="1">
                <a:solidFill>
                  <a:srgbClr val="FF0000"/>
                </a:solidFill>
              </a:rPr>
              <a:t>Shift+v</a:t>
            </a:r>
            <a:r>
              <a:rPr lang="en-US" sz="2000" dirty="0">
                <a:solidFill>
                  <a:srgbClr val="FF0000"/>
                </a:solidFill>
              </a:rPr>
              <a:t> </a:t>
            </a:r>
          </a:p>
          <a:p>
            <a:pPr algn="just"/>
            <a:r>
              <a:rPr lang="en-US" sz="2000" dirty="0"/>
              <a:t>Block mode: </a:t>
            </a:r>
            <a:r>
              <a:rPr lang="en-US" sz="2000" dirty="0" err="1">
                <a:solidFill>
                  <a:srgbClr val="FF0000"/>
                </a:solidFill>
              </a:rPr>
              <a:t>Ctrl+v</a:t>
            </a:r>
            <a:r>
              <a:rPr lang="en-US" sz="2000" dirty="0"/>
              <a:t> </a:t>
            </a:r>
          </a:p>
          <a:p>
            <a:pPr algn="just"/>
            <a:r>
              <a:rPr lang="en-US" sz="2000" dirty="0"/>
              <a:t>Character mode highlights sentences in a block of text. The word </a:t>
            </a:r>
            <a:r>
              <a:rPr lang="en-US" sz="2000" dirty="0">
                <a:solidFill>
                  <a:srgbClr val="FF0000"/>
                </a:solidFill>
              </a:rPr>
              <a:t>VISUAL</a:t>
            </a:r>
            <a:r>
              <a:rPr lang="en-US" sz="2000" dirty="0"/>
              <a:t> will appear at the bottom of the screen. Press </a:t>
            </a:r>
            <a:r>
              <a:rPr lang="en-US" sz="2000" dirty="0">
                <a:solidFill>
                  <a:srgbClr val="FF0000"/>
                </a:solidFill>
              </a:rPr>
              <a:t>v</a:t>
            </a:r>
            <a:r>
              <a:rPr lang="en-US" sz="2000" dirty="0"/>
              <a:t> to enter visual character mode. </a:t>
            </a:r>
            <a:r>
              <a:rPr lang="en-US" sz="2000" dirty="0" err="1">
                <a:solidFill>
                  <a:srgbClr val="FF0000"/>
                </a:solidFill>
              </a:rPr>
              <a:t>Shift+v</a:t>
            </a:r>
            <a:r>
              <a:rPr lang="en-US" sz="2000" dirty="0">
                <a:solidFill>
                  <a:srgbClr val="FF0000"/>
                </a:solidFill>
              </a:rPr>
              <a:t> </a:t>
            </a:r>
            <a:r>
              <a:rPr lang="en-US" sz="2000" dirty="0"/>
              <a:t>enters line mode. </a:t>
            </a:r>
            <a:r>
              <a:rPr lang="en-US" sz="2000" dirty="0">
                <a:solidFill>
                  <a:srgbClr val="FF0000"/>
                </a:solidFill>
              </a:rPr>
              <a:t>VISUAL LINE </a:t>
            </a:r>
            <a:r>
              <a:rPr lang="en-US" sz="2000" dirty="0"/>
              <a:t>will appear at the bottom of the screen.</a:t>
            </a:r>
          </a:p>
          <a:p>
            <a:pPr algn="just"/>
            <a:r>
              <a:rPr lang="en-US" sz="2000" dirty="0"/>
              <a:t>Visual block mode is perfect for manipulating data files. From the cursor, press the </a:t>
            </a:r>
            <a:r>
              <a:rPr lang="en-US" sz="2000" dirty="0" err="1">
                <a:solidFill>
                  <a:srgbClr val="FF0000"/>
                </a:solidFill>
              </a:rPr>
              <a:t>Ctrl+v</a:t>
            </a:r>
            <a:r>
              <a:rPr lang="en-US" sz="2000" dirty="0">
                <a:solidFill>
                  <a:srgbClr val="FF0000"/>
                </a:solidFill>
              </a:rPr>
              <a:t> </a:t>
            </a:r>
            <a:r>
              <a:rPr lang="en-US" sz="2000" dirty="0"/>
              <a:t>to enter visual block. </a:t>
            </a:r>
            <a:r>
              <a:rPr lang="en-US" sz="2000" dirty="0">
                <a:solidFill>
                  <a:srgbClr val="FF0000"/>
                </a:solidFill>
              </a:rPr>
              <a:t>VISUAL BLOCK </a:t>
            </a:r>
            <a:r>
              <a:rPr lang="en-US" sz="2000" dirty="0"/>
              <a:t>will appear at the bottom of the screen. Use the arrow keys to highlight the section to change. </a:t>
            </a:r>
          </a:p>
        </p:txBody>
      </p:sp>
    </p:spTree>
    <p:extLst>
      <p:ext uri="{BB962C8B-B14F-4D97-AF65-F5344CB8AC3E}">
        <p14:creationId xmlns:p14="http://schemas.microsoft.com/office/powerpoint/2010/main" val="296071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1069848" y="4242816"/>
            <a:ext cx="8251133" cy="1463040"/>
          </a:xfrm>
        </p:spPr>
        <p:txBody>
          <a:bodyPr/>
          <a:lstStyle/>
          <a:p>
            <a:r>
              <a:rPr lang="en-US" dirty="0"/>
              <a:t>Managing Local Linux Users and Groups</a:t>
            </a:r>
            <a:endParaRPr lang="en-US" dirty="0">
              <a:solidFill>
                <a:srgbClr val="FF0000"/>
              </a:solidFill>
            </a:endParaRP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277264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612B-12A2-DFAC-A271-9383BFDD6BA7}"/>
              </a:ext>
            </a:extLst>
          </p:cNvPr>
          <p:cNvSpPr>
            <a:spLocks noGrp="1"/>
          </p:cNvSpPr>
          <p:nvPr>
            <p:ph type="title"/>
          </p:nvPr>
        </p:nvSpPr>
        <p:spPr/>
        <p:txBody>
          <a:bodyPr/>
          <a:lstStyle/>
          <a:p>
            <a:r>
              <a:rPr lang="en-US" dirty="0"/>
              <a:t>Users and Groups</a:t>
            </a:r>
          </a:p>
        </p:txBody>
      </p:sp>
      <p:sp>
        <p:nvSpPr>
          <p:cNvPr id="3" name="Content Placeholder 2">
            <a:extLst>
              <a:ext uri="{FF2B5EF4-FFF2-40B4-BE49-F238E27FC236}">
                <a16:creationId xmlns:a16="http://schemas.microsoft.com/office/drawing/2014/main" id="{6314E314-1BD2-23D4-1DE3-D527261BDDDC}"/>
              </a:ext>
            </a:extLst>
          </p:cNvPr>
          <p:cNvSpPr>
            <a:spLocks noGrp="1"/>
          </p:cNvSpPr>
          <p:nvPr>
            <p:ph idx="1"/>
          </p:nvPr>
        </p:nvSpPr>
        <p:spPr/>
        <p:txBody>
          <a:bodyPr>
            <a:normAutofit/>
          </a:bodyPr>
          <a:lstStyle/>
          <a:p>
            <a:pPr marL="0" indent="0" algn="just">
              <a:buNone/>
            </a:pPr>
            <a:r>
              <a:rPr lang="en-US" sz="2000" dirty="0">
                <a:solidFill>
                  <a:srgbClr val="FF0000"/>
                </a:solidFill>
              </a:rPr>
              <a:t>Objectives </a:t>
            </a:r>
          </a:p>
          <a:p>
            <a:pPr algn="just"/>
            <a:r>
              <a:rPr lang="en-US" sz="2000" dirty="0"/>
              <a:t>After completing this section, you should be able to describe the purpose of users and groups on a Linux system. </a:t>
            </a:r>
          </a:p>
          <a:p>
            <a:pPr marL="0" indent="0" algn="just">
              <a:buNone/>
            </a:pPr>
            <a:r>
              <a:rPr lang="en-US" sz="2000" dirty="0">
                <a:solidFill>
                  <a:srgbClr val="FF0000"/>
                </a:solidFill>
              </a:rPr>
              <a:t>What is a User? </a:t>
            </a:r>
          </a:p>
          <a:p>
            <a:pPr algn="just"/>
            <a:r>
              <a:rPr lang="en-US" sz="2000" dirty="0"/>
              <a:t>A user account is used to provide security boundaries between different people and programs that can run commands. Users have user names to identify them to human users and make them easier to work with. Internally, the system distinguishes user accounts by the unique identification number assigned to them, the user ID or UID. If a user account is used by humans, it will generally be assigned a secret password that the user will use to prove that they are the actual authorized user when logging in.</a:t>
            </a:r>
          </a:p>
        </p:txBody>
      </p:sp>
    </p:spTree>
    <p:extLst>
      <p:ext uri="{BB962C8B-B14F-4D97-AF65-F5344CB8AC3E}">
        <p14:creationId xmlns:p14="http://schemas.microsoft.com/office/powerpoint/2010/main" val="270050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E6DA1-A2A1-97CF-8AFA-065EEC601E69}"/>
              </a:ext>
            </a:extLst>
          </p:cNvPr>
          <p:cNvSpPr>
            <a:spLocks noGrp="1"/>
          </p:cNvSpPr>
          <p:nvPr>
            <p:ph type="title"/>
          </p:nvPr>
        </p:nvSpPr>
        <p:spPr/>
        <p:txBody>
          <a:bodyPr/>
          <a:lstStyle/>
          <a:p>
            <a:r>
              <a:rPr lang="en-US" dirty="0">
                <a:solidFill>
                  <a:srgbClr val="CC0000"/>
                </a:solidFill>
              </a:rPr>
              <a:t>What is a User? </a:t>
            </a:r>
          </a:p>
        </p:txBody>
      </p:sp>
      <p:sp>
        <p:nvSpPr>
          <p:cNvPr id="3" name="Content Placeholder 2">
            <a:extLst>
              <a:ext uri="{FF2B5EF4-FFF2-40B4-BE49-F238E27FC236}">
                <a16:creationId xmlns:a16="http://schemas.microsoft.com/office/drawing/2014/main" id="{BC45EA3D-75C6-AF3A-6DCB-2FA933C9CF60}"/>
              </a:ext>
            </a:extLst>
          </p:cNvPr>
          <p:cNvSpPr>
            <a:spLocks noGrp="1"/>
          </p:cNvSpPr>
          <p:nvPr>
            <p:ph idx="1"/>
          </p:nvPr>
        </p:nvSpPr>
        <p:spPr/>
        <p:txBody>
          <a:bodyPr>
            <a:normAutofit fontScale="85000" lnSpcReduction="10000"/>
          </a:bodyPr>
          <a:lstStyle/>
          <a:p>
            <a:pPr algn="just"/>
            <a:r>
              <a:rPr lang="en-US" dirty="0"/>
              <a:t>User accounts are fundamental to system security. Every process (running program) on the system runs as a particular user. Every file has a particular user as its owner. File ownership helps the system enforce access control for users of the files. The user associated with a running process determines the files and directories accessible to that process.</a:t>
            </a:r>
          </a:p>
          <a:p>
            <a:pPr marL="0" indent="0" algn="just">
              <a:buNone/>
            </a:pPr>
            <a:r>
              <a:rPr lang="en-US" dirty="0"/>
              <a:t>There are three main types of user account: the superuser, system users, and regular users.</a:t>
            </a:r>
          </a:p>
          <a:p>
            <a:pPr algn="just"/>
            <a:r>
              <a:rPr lang="en-US" dirty="0"/>
              <a:t>The superuser account is for administration of the system. The name of the superuser is </a:t>
            </a:r>
            <a:r>
              <a:rPr lang="en-US" dirty="0">
                <a:solidFill>
                  <a:srgbClr val="FF0000"/>
                </a:solidFill>
              </a:rPr>
              <a:t>root</a:t>
            </a:r>
            <a:r>
              <a:rPr lang="en-US" dirty="0"/>
              <a:t> and the account has UID 0. The superuser has full access to the system. </a:t>
            </a:r>
          </a:p>
          <a:p>
            <a:pPr algn="just"/>
            <a:r>
              <a:rPr lang="en-US" dirty="0"/>
              <a:t>The system has system user accounts which are used by processes that provide supporting services. These processes, or daemons, usually do not need to run as the superuser. They are </a:t>
            </a:r>
            <a:r>
              <a:rPr lang="en-US" dirty="0" err="1"/>
              <a:t>assiged</a:t>
            </a:r>
            <a:r>
              <a:rPr lang="en-US" dirty="0"/>
              <a:t> non-privileged accounts that allow them to secure their files and other resources from each other and from regular users on the system. Users do not interactively log in using a system user account.</a:t>
            </a:r>
          </a:p>
        </p:txBody>
      </p:sp>
    </p:spTree>
    <p:extLst>
      <p:ext uri="{BB962C8B-B14F-4D97-AF65-F5344CB8AC3E}">
        <p14:creationId xmlns:p14="http://schemas.microsoft.com/office/powerpoint/2010/main" val="70192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54E7-F339-52CA-8A74-715EF9930C92}"/>
              </a:ext>
            </a:extLst>
          </p:cNvPr>
          <p:cNvSpPr>
            <a:spLocks noGrp="1"/>
          </p:cNvSpPr>
          <p:nvPr>
            <p:ph type="title"/>
          </p:nvPr>
        </p:nvSpPr>
        <p:spPr/>
        <p:txBody>
          <a:bodyPr/>
          <a:lstStyle/>
          <a:p>
            <a:r>
              <a:rPr lang="en-US" dirty="0">
                <a:solidFill>
                  <a:srgbClr val="C00000"/>
                </a:solidFill>
              </a:rPr>
              <a:t>What is a User? </a:t>
            </a:r>
          </a:p>
        </p:txBody>
      </p:sp>
      <p:sp>
        <p:nvSpPr>
          <p:cNvPr id="3" name="Content Placeholder 2">
            <a:extLst>
              <a:ext uri="{FF2B5EF4-FFF2-40B4-BE49-F238E27FC236}">
                <a16:creationId xmlns:a16="http://schemas.microsoft.com/office/drawing/2014/main" id="{7DE36707-F04B-1EAD-0CEB-3D901F872C83}"/>
              </a:ext>
            </a:extLst>
          </p:cNvPr>
          <p:cNvSpPr>
            <a:spLocks noGrp="1"/>
          </p:cNvSpPr>
          <p:nvPr>
            <p:ph idx="1"/>
          </p:nvPr>
        </p:nvSpPr>
        <p:spPr/>
        <p:txBody>
          <a:bodyPr/>
          <a:lstStyle/>
          <a:p>
            <a:pPr algn="just"/>
            <a:r>
              <a:rPr lang="en-US" sz="2000" dirty="0"/>
              <a:t>Most users have regular user accounts which they use for their day-to-day work. Like system users, regular users have limited access to the system.</a:t>
            </a:r>
          </a:p>
          <a:p>
            <a:pPr marL="0" indent="0" algn="just">
              <a:buNone/>
            </a:pPr>
            <a:r>
              <a:rPr lang="en-US" sz="2000" dirty="0"/>
              <a:t>You can use the </a:t>
            </a:r>
            <a:r>
              <a:rPr lang="en-US" sz="2000" dirty="0">
                <a:solidFill>
                  <a:srgbClr val="FF0000"/>
                </a:solidFill>
              </a:rPr>
              <a:t>id</a:t>
            </a:r>
            <a:r>
              <a:rPr lang="en-US" sz="2000" dirty="0"/>
              <a:t> command to show information about the currently logged-in user. </a:t>
            </a:r>
          </a:p>
          <a:p>
            <a:pPr marL="0" indent="0">
              <a:buNone/>
            </a:pPr>
            <a:endParaRPr lang="en-US" dirty="0"/>
          </a:p>
        </p:txBody>
      </p:sp>
      <p:pic>
        <p:nvPicPr>
          <p:cNvPr id="5" name="Picture 4">
            <a:extLst>
              <a:ext uri="{FF2B5EF4-FFF2-40B4-BE49-F238E27FC236}">
                <a16:creationId xmlns:a16="http://schemas.microsoft.com/office/drawing/2014/main" id="{434DD2EB-09FA-8309-BC1A-CEAB15A19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50" y="3231955"/>
            <a:ext cx="10263900" cy="1188720"/>
          </a:xfrm>
          <a:prstGeom prst="rect">
            <a:avLst/>
          </a:prstGeom>
        </p:spPr>
      </p:pic>
    </p:spTree>
    <p:extLst>
      <p:ext uri="{BB962C8B-B14F-4D97-AF65-F5344CB8AC3E}">
        <p14:creationId xmlns:p14="http://schemas.microsoft.com/office/powerpoint/2010/main" val="142665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Increase agility and reduce time to market of critical business workloads</a:t>
            </a:r>
          </a:p>
        </p:txBody>
      </p:sp>
      <p:sp>
        <p:nvSpPr>
          <p:cNvPr id="3" name="Content Placeholder 2"/>
          <p:cNvSpPr>
            <a:spLocks noGrp="1"/>
          </p:cNvSpPr>
          <p:nvPr>
            <p:ph sz="half" idx="1"/>
          </p:nvPr>
        </p:nvSpPr>
        <p:spPr>
          <a:xfrm>
            <a:off x="1066800" y="1904999"/>
            <a:ext cx="5711072" cy="4271963"/>
          </a:xfrm>
        </p:spPr>
        <p:txBody>
          <a:bodyPr>
            <a:normAutofit/>
          </a:bodyPr>
          <a:lstStyle/>
          <a:p>
            <a:pPr>
              <a:buClr>
                <a:srgbClr val="C00000"/>
              </a:buClr>
            </a:pPr>
            <a:r>
              <a:rPr lang="en-US" sz="2000" dirty="0">
                <a:solidFill>
                  <a:schemeClr val="bg1"/>
                </a:solidFill>
              </a:rPr>
              <a:t>Faster time to </a:t>
            </a:r>
            <a:r>
              <a:rPr lang="en-US" sz="2000" dirty="0">
                <a:solidFill>
                  <a:srgbClr val="C00000"/>
                </a:solidFill>
              </a:rPr>
              <a:t>“hello world” </a:t>
            </a:r>
            <a:r>
              <a:rPr lang="en-US" sz="2000" dirty="0">
                <a:solidFill>
                  <a:schemeClr val="bg1"/>
                </a:solidFill>
              </a:rPr>
              <a:t>with streamlined access to high-quality open source development tools</a:t>
            </a:r>
          </a:p>
          <a:p>
            <a:pPr>
              <a:buClr>
                <a:srgbClr val="C00000"/>
              </a:buClr>
            </a:pPr>
            <a:r>
              <a:rPr lang="en-US" sz="2000" dirty="0">
                <a:solidFill>
                  <a:schemeClr val="bg1"/>
                </a:solidFill>
              </a:rPr>
              <a:t>Leading database partner for </a:t>
            </a:r>
            <a:r>
              <a:rPr lang="en-US" sz="2000" dirty="0">
                <a:solidFill>
                  <a:srgbClr val="C00000"/>
                </a:solidFill>
              </a:rPr>
              <a:t>Oracle, SAPHANA, Microsoft SQL Server, and Postgres</a:t>
            </a:r>
          </a:p>
          <a:p>
            <a:pPr>
              <a:buClr>
                <a:srgbClr val="C00000"/>
              </a:buClr>
            </a:pPr>
            <a:r>
              <a:rPr lang="en-US" sz="2000" dirty="0">
                <a:solidFill>
                  <a:schemeClr val="bg1"/>
                </a:solidFill>
              </a:rPr>
              <a:t>Eased transition to and adoption of containerized workloads with the inclusion of new container tools</a:t>
            </a:r>
          </a:p>
          <a:p>
            <a:pPr>
              <a:buClr>
                <a:srgbClr val="C00000"/>
              </a:buClr>
            </a:pPr>
            <a:r>
              <a:rPr lang="en-US" sz="2000" dirty="0">
                <a:solidFill>
                  <a:schemeClr val="bg1"/>
                </a:solidFill>
              </a:rPr>
              <a:t>Red Hat Insights included with every Red Hat Enterprise Linux subscription</a:t>
            </a:r>
          </a:p>
        </p:txBody>
      </p:sp>
      <p:pic>
        <p:nvPicPr>
          <p:cNvPr id="7" name="Content Placeholder 6">
            <a:extLst>
              <a:ext uri="{FF2B5EF4-FFF2-40B4-BE49-F238E27FC236}">
                <a16:creationId xmlns:a16="http://schemas.microsoft.com/office/drawing/2014/main" id="{CC290B86-E482-77CF-F761-4AFBCD59D0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7872" y="2016255"/>
            <a:ext cx="5014246" cy="3036511"/>
          </a:xfrm>
        </p:spPr>
      </p:pic>
    </p:spTree>
    <p:extLst>
      <p:ext uri="{BB962C8B-B14F-4D97-AF65-F5344CB8AC3E}">
        <p14:creationId xmlns:p14="http://schemas.microsoft.com/office/powerpoint/2010/main" val="379051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4803-2C16-78C1-0C08-45D274613810}"/>
              </a:ext>
            </a:extLst>
          </p:cNvPr>
          <p:cNvSpPr>
            <a:spLocks noGrp="1"/>
          </p:cNvSpPr>
          <p:nvPr>
            <p:ph type="title"/>
          </p:nvPr>
        </p:nvSpPr>
        <p:spPr/>
        <p:txBody>
          <a:bodyPr/>
          <a:lstStyle/>
          <a:p>
            <a:r>
              <a:rPr lang="en-US" dirty="0">
                <a:solidFill>
                  <a:srgbClr val="C00000"/>
                </a:solidFill>
              </a:rPr>
              <a:t>What is a User? </a:t>
            </a:r>
            <a:endParaRPr lang="en-US" dirty="0"/>
          </a:p>
        </p:txBody>
      </p:sp>
      <p:sp>
        <p:nvSpPr>
          <p:cNvPr id="3" name="Content Placeholder 2">
            <a:extLst>
              <a:ext uri="{FF2B5EF4-FFF2-40B4-BE49-F238E27FC236}">
                <a16:creationId xmlns:a16="http://schemas.microsoft.com/office/drawing/2014/main" id="{121CABAF-3AFA-C87F-5768-58887FEF6C04}"/>
              </a:ext>
            </a:extLst>
          </p:cNvPr>
          <p:cNvSpPr>
            <a:spLocks noGrp="1"/>
          </p:cNvSpPr>
          <p:nvPr>
            <p:ph idx="1"/>
          </p:nvPr>
        </p:nvSpPr>
        <p:spPr/>
        <p:txBody>
          <a:bodyPr/>
          <a:lstStyle/>
          <a:p>
            <a:pPr algn="just"/>
            <a:r>
              <a:rPr lang="en-US" sz="2000" dirty="0"/>
              <a:t>To view basic information about another user, pass the username to the </a:t>
            </a:r>
            <a:r>
              <a:rPr lang="en-US" sz="2000" dirty="0">
                <a:solidFill>
                  <a:srgbClr val="FF0000"/>
                </a:solidFill>
              </a:rPr>
              <a:t>id</a:t>
            </a:r>
            <a:r>
              <a:rPr lang="en-US" sz="2000" dirty="0"/>
              <a:t> command as an argument</a:t>
            </a:r>
          </a:p>
          <a:p>
            <a:pPr algn="just"/>
            <a:endParaRPr lang="en-US" sz="2000" dirty="0"/>
          </a:p>
          <a:p>
            <a:pPr algn="just"/>
            <a:endParaRPr lang="en-US" sz="2000" dirty="0"/>
          </a:p>
          <a:p>
            <a:pPr algn="just"/>
            <a:r>
              <a:rPr lang="en-US" sz="2000" dirty="0"/>
              <a:t>To view the owner of a file use the </a:t>
            </a:r>
            <a:r>
              <a:rPr lang="en-US" sz="2000" dirty="0">
                <a:solidFill>
                  <a:srgbClr val="FF0000"/>
                </a:solidFill>
              </a:rPr>
              <a:t>ls -l </a:t>
            </a:r>
            <a:r>
              <a:rPr lang="en-US" sz="2000" dirty="0"/>
              <a:t>command. To view the owner of a directory use the </a:t>
            </a:r>
            <a:r>
              <a:rPr lang="en-US" sz="2000" dirty="0">
                <a:solidFill>
                  <a:srgbClr val="FF0000"/>
                </a:solidFill>
              </a:rPr>
              <a:t>ls -</a:t>
            </a:r>
            <a:r>
              <a:rPr lang="en-US" sz="2000" dirty="0" err="1">
                <a:solidFill>
                  <a:srgbClr val="FF0000"/>
                </a:solidFill>
              </a:rPr>
              <a:t>ld</a:t>
            </a:r>
            <a:r>
              <a:rPr lang="en-US" sz="2000" dirty="0">
                <a:solidFill>
                  <a:srgbClr val="FF0000"/>
                </a:solidFill>
              </a:rPr>
              <a:t> </a:t>
            </a:r>
            <a:r>
              <a:rPr lang="en-US" sz="2000" dirty="0"/>
              <a:t>command. In the following output, the third column shows the username.</a:t>
            </a:r>
          </a:p>
          <a:p>
            <a:endParaRPr lang="en-US" dirty="0"/>
          </a:p>
        </p:txBody>
      </p:sp>
      <p:sp>
        <p:nvSpPr>
          <p:cNvPr id="5" name="TextBox 4">
            <a:extLst>
              <a:ext uri="{FF2B5EF4-FFF2-40B4-BE49-F238E27FC236}">
                <a16:creationId xmlns:a16="http://schemas.microsoft.com/office/drawing/2014/main" id="{BB097AC8-85D7-0B91-6278-EC168FF65A7B}"/>
              </a:ext>
            </a:extLst>
          </p:cNvPr>
          <p:cNvSpPr txBox="1"/>
          <p:nvPr/>
        </p:nvSpPr>
        <p:spPr>
          <a:xfrm>
            <a:off x="1160204" y="2555902"/>
            <a:ext cx="9134169" cy="923330"/>
          </a:xfrm>
          <a:prstGeom prst="rect">
            <a:avLst/>
          </a:prstGeom>
          <a:noFill/>
        </p:spPr>
        <p:txBody>
          <a:bodyPr wrap="square" rtlCol="0">
            <a:spAutoFit/>
          </a:bodyPr>
          <a:lstStyle/>
          <a:p>
            <a:r>
              <a:rPr lang="en-US" dirty="0">
                <a:solidFill>
                  <a:srgbClr val="CC0000"/>
                </a:solidFill>
              </a:rPr>
              <a:t>[user01@host]$ id user02 </a:t>
            </a:r>
          </a:p>
          <a:p>
            <a:r>
              <a:rPr lang="en-US" dirty="0" err="1">
                <a:solidFill>
                  <a:srgbClr val="CC0000"/>
                </a:solidFill>
              </a:rPr>
              <a:t>uid</a:t>
            </a:r>
            <a:r>
              <a:rPr lang="en-US" dirty="0">
                <a:solidFill>
                  <a:srgbClr val="CC0000"/>
                </a:solidFill>
              </a:rPr>
              <a:t>=1002(user02) gid=1001(user02) groups=1001(user02) context=unconfined_u:unconfined_r:unconfined_t:s0-s0:c0.c1023 </a:t>
            </a:r>
          </a:p>
        </p:txBody>
      </p:sp>
      <p:sp>
        <p:nvSpPr>
          <p:cNvPr id="4" name="TextBox 3">
            <a:extLst>
              <a:ext uri="{FF2B5EF4-FFF2-40B4-BE49-F238E27FC236}">
                <a16:creationId xmlns:a16="http://schemas.microsoft.com/office/drawing/2014/main" id="{66F64FBD-F242-C673-410D-CFC75A09A3AE}"/>
              </a:ext>
            </a:extLst>
          </p:cNvPr>
          <p:cNvSpPr txBox="1"/>
          <p:nvPr/>
        </p:nvSpPr>
        <p:spPr>
          <a:xfrm>
            <a:off x="1160204" y="4502857"/>
            <a:ext cx="8593396" cy="1200329"/>
          </a:xfrm>
          <a:prstGeom prst="rect">
            <a:avLst/>
          </a:prstGeom>
          <a:noFill/>
        </p:spPr>
        <p:txBody>
          <a:bodyPr wrap="square" rtlCol="0">
            <a:spAutoFit/>
          </a:bodyPr>
          <a:lstStyle/>
          <a:p>
            <a:r>
              <a:rPr lang="en-US" dirty="0">
                <a:solidFill>
                  <a:srgbClr val="FF0000"/>
                </a:solidFill>
              </a:rPr>
              <a:t>[user01@host ~]$ ls -l file1</a:t>
            </a:r>
          </a:p>
          <a:p>
            <a:r>
              <a:rPr lang="en-US" dirty="0">
                <a:solidFill>
                  <a:srgbClr val="FF0000"/>
                </a:solidFill>
              </a:rPr>
              <a:t> -</a:t>
            </a:r>
            <a:r>
              <a:rPr lang="en-US" dirty="0" err="1">
                <a:solidFill>
                  <a:srgbClr val="FF0000"/>
                </a:solidFill>
              </a:rPr>
              <a:t>rw</a:t>
            </a:r>
            <a:r>
              <a:rPr lang="en-US" dirty="0">
                <a:solidFill>
                  <a:srgbClr val="FF0000"/>
                </a:solidFill>
              </a:rPr>
              <a:t>-</a:t>
            </a:r>
            <a:r>
              <a:rPr lang="en-US" dirty="0" err="1">
                <a:solidFill>
                  <a:srgbClr val="FF0000"/>
                </a:solidFill>
              </a:rPr>
              <a:t>rw</a:t>
            </a:r>
            <a:r>
              <a:rPr lang="en-US" dirty="0">
                <a:solidFill>
                  <a:srgbClr val="FF0000"/>
                </a:solidFill>
              </a:rPr>
              <a:t>-r--. 1 user01 </a:t>
            </a:r>
            <a:r>
              <a:rPr lang="en-US" dirty="0" err="1">
                <a:solidFill>
                  <a:srgbClr val="FF0000"/>
                </a:solidFill>
              </a:rPr>
              <a:t>user01</a:t>
            </a:r>
            <a:r>
              <a:rPr lang="en-US" dirty="0">
                <a:solidFill>
                  <a:srgbClr val="FF0000"/>
                </a:solidFill>
              </a:rPr>
              <a:t> 0 Feb 5 11:10 file1 </a:t>
            </a:r>
          </a:p>
          <a:p>
            <a:r>
              <a:rPr lang="en-US" dirty="0">
                <a:solidFill>
                  <a:srgbClr val="FF0000"/>
                </a:solidFill>
              </a:rPr>
              <a:t>[user01@host]$ ls -</a:t>
            </a:r>
            <a:r>
              <a:rPr lang="en-US" dirty="0" err="1">
                <a:solidFill>
                  <a:srgbClr val="FF0000"/>
                </a:solidFill>
              </a:rPr>
              <a:t>ld</a:t>
            </a:r>
            <a:r>
              <a:rPr lang="en-US" dirty="0">
                <a:solidFill>
                  <a:srgbClr val="FF0000"/>
                </a:solidFill>
              </a:rPr>
              <a:t> dir1</a:t>
            </a:r>
          </a:p>
          <a:p>
            <a:r>
              <a:rPr lang="en-US" dirty="0" err="1">
                <a:solidFill>
                  <a:srgbClr val="FF0000"/>
                </a:solidFill>
              </a:rPr>
              <a:t>drwxrwxr</a:t>
            </a:r>
            <a:r>
              <a:rPr lang="en-US" dirty="0">
                <a:solidFill>
                  <a:srgbClr val="FF0000"/>
                </a:solidFill>
              </a:rPr>
              <a:t>-x. 2 user01 </a:t>
            </a:r>
            <a:r>
              <a:rPr lang="en-US" dirty="0" err="1">
                <a:solidFill>
                  <a:srgbClr val="FF0000"/>
                </a:solidFill>
              </a:rPr>
              <a:t>user01</a:t>
            </a:r>
            <a:r>
              <a:rPr lang="en-US" dirty="0">
                <a:solidFill>
                  <a:srgbClr val="FF0000"/>
                </a:solidFill>
              </a:rPr>
              <a:t> 6 Feb 5 11:10 dir1 </a:t>
            </a:r>
          </a:p>
        </p:txBody>
      </p:sp>
    </p:spTree>
    <p:extLst>
      <p:ext uri="{BB962C8B-B14F-4D97-AF65-F5344CB8AC3E}">
        <p14:creationId xmlns:p14="http://schemas.microsoft.com/office/powerpoint/2010/main" val="256188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FAF0D-77D8-AB5E-EAF1-C8D7282DD2AE}"/>
              </a:ext>
            </a:extLst>
          </p:cNvPr>
          <p:cNvSpPr>
            <a:spLocks noGrp="1"/>
          </p:cNvSpPr>
          <p:nvPr>
            <p:ph type="title"/>
          </p:nvPr>
        </p:nvSpPr>
        <p:spPr/>
        <p:txBody>
          <a:bodyPr/>
          <a:lstStyle/>
          <a:p>
            <a:r>
              <a:rPr lang="en-US" dirty="0">
                <a:solidFill>
                  <a:srgbClr val="C00000"/>
                </a:solidFill>
              </a:rPr>
              <a:t>What is a User? </a:t>
            </a:r>
            <a:endParaRPr lang="en-US" dirty="0"/>
          </a:p>
        </p:txBody>
      </p:sp>
      <p:sp>
        <p:nvSpPr>
          <p:cNvPr id="3" name="Content Placeholder 2">
            <a:extLst>
              <a:ext uri="{FF2B5EF4-FFF2-40B4-BE49-F238E27FC236}">
                <a16:creationId xmlns:a16="http://schemas.microsoft.com/office/drawing/2014/main" id="{0E6354D1-285D-8C88-F1EB-6665D486AC64}"/>
              </a:ext>
            </a:extLst>
          </p:cNvPr>
          <p:cNvSpPr>
            <a:spLocks noGrp="1"/>
          </p:cNvSpPr>
          <p:nvPr>
            <p:ph idx="1"/>
          </p:nvPr>
        </p:nvSpPr>
        <p:spPr/>
        <p:txBody>
          <a:bodyPr/>
          <a:lstStyle/>
          <a:p>
            <a:pPr algn="just"/>
            <a:r>
              <a:rPr lang="en-US" sz="2000" dirty="0"/>
              <a:t>To view process information, use the </a:t>
            </a:r>
            <a:r>
              <a:rPr lang="en-US" sz="2000" dirty="0" err="1">
                <a:solidFill>
                  <a:srgbClr val="FF0000"/>
                </a:solidFill>
              </a:rPr>
              <a:t>ps</a:t>
            </a:r>
            <a:r>
              <a:rPr lang="en-US" sz="2000" dirty="0"/>
              <a:t> command. The default is to show only processes in the current shell. Add the </a:t>
            </a:r>
            <a:r>
              <a:rPr lang="en-US" sz="2000" dirty="0">
                <a:solidFill>
                  <a:srgbClr val="FF0000"/>
                </a:solidFill>
              </a:rPr>
              <a:t>a</a:t>
            </a:r>
            <a:r>
              <a:rPr lang="en-US" sz="2000" dirty="0"/>
              <a:t> option to view all processes with a terminal. To view the user associated with a process, include the </a:t>
            </a:r>
            <a:r>
              <a:rPr lang="en-US" sz="2000" dirty="0">
                <a:solidFill>
                  <a:srgbClr val="FF0000"/>
                </a:solidFill>
              </a:rPr>
              <a:t>u</a:t>
            </a:r>
            <a:r>
              <a:rPr lang="en-US" sz="2000" dirty="0"/>
              <a:t> option. In the following output, the first column shows the username.</a:t>
            </a:r>
          </a:p>
          <a:p>
            <a:endParaRPr lang="en-US" dirty="0"/>
          </a:p>
        </p:txBody>
      </p:sp>
      <p:pic>
        <p:nvPicPr>
          <p:cNvPr id="5" name="Picture 4">
            <a:extLst>
              <a:ext uri="{FF2B5EF4-FFF2-40B4-BE49-F238E27FC236}">
                <a16:creationId xmlns:a16="http://schemas.microsoft.com/office/drawing/2014/main" id="{8CD6117A-5F57-E2D3-6189-ABD657134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954" y="3429000"/>
            <a:ext cx="9679858" cy="1827749"/>
          </a:xfrm>
          <a:prstGeom prst="rect">
            <a:avLst/>
          </a:prstGeom>
        </p:spPr>
      </p:pic>
    </p:spTree>
    <p:extLst>
      <p:ext uri="{BB962C8B-B14F-4D97-AF65-F5344CB8AC3E}">
        <p14:creationId xmlns:p14="http://schemas.microsoft.com/office/powerpoint/2010/main" val="99002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FAE2-1D42-1081-0B85-526A8DA890CD}"/>
              </a:ext>
            </a:extLst>
          </p:cNvPr>
          <p:cNvSpPr>
            <a:spLocks noGrp="1"/>
          </p:cNvSpPr>
          <p:nvPr>
            <p:ph type="title"/>
          </p:nvPr>
        </p:nvSpPr>
        <p:spPr/>
        <p:txBody>
          <a:bodyPr/>
          <a:lstStyle/>
          <a:p>
            <a:r>
              <a:rPr lang="en-US" dirty="0">
                <a:solidFill>
                  <a:srgbClr val="C00000"/>
                </a:solidFill>
              </a:rPr>
              <a:t>What is a User? </a:t>
            </a:r>
            <a:endParaRPr lang="en-US" dirty="0"/>
          </a:p>
        </p:txBody>
      </p:sp>
      <p:sp>
        <p:nvSpPr>
          <p:cNvPr id="3" name="Content Placeholder 2">
            <a:extLst>
              <a:ext uri="{FF2B5EF4-FFF2-40B4-BE49-F238E27FC236}">
                <a16:creationId xmlns:a16="http://schemas.microsoft.com/office/drawing/2014/main" id="{FC57B6D7-82BA-E40D-4CAB-2F45E44368E9}"/>
              </a:ext>
            </a:extLst>
          </p:cNvPr>
          <p:cNvSpPr>
            <a:spLocks noGrp="1"/>
          </p:cNvSpPr>
          <p:nvPr>
            <p:ph idx="1"/>
          </p:nvPr>
        </p:nvSpPr>
        <p:spPr/>
        <p:txBody>
          <a:bodyPr/>
          <a:lstStyle/>
          <a:p>
            <a:pPr algn="just"/>
            <a:r>
              <a:rPr lang="en-US" sz="2000" dirty="0"/>
              <a:t>The output of the preceding command displays users by name, but internally the operating system uses the UIDs to track users. The mapping of usernames to UIDs is defined in databases of account information. By default, systems use the </a:t>
            </a:r>
            <a:r>
              <a:rPr lang="en-US" sz="2000" dirty="0">
                <a:solidFill>
                  <a:srgbClr val="FF0000"/>
                </a:solidFill>
              </a:rPr>
              <a:t>/</a:t>
            </a:r>
            <a:r>
              <a:rPr lang="en-US" sz="2000" dirty="0" err="1">
                <a:solidFill>
                  <a:srgbClr val="FF0000"/>
                </a:solidFill>
              </a:rPr>
              <a:t>etc</a:t>
            </a:r>
            <a:r>
              <a:rPr lang="en-US" sz="2000" dirty="0">
                <a:solidFill>
                  <a:srgbClr val="FF0000"/>
                </a:solidFill>
              </a:rPr>
              <a:t>/passwd </a:t>
            </a:r>
            <a:r>
              <a:rPr lang="en-US" sz="2000" dirty="0"/>
              <a:t>file to store information about local users. Each line in the </a:t>
            </a:r>
            <a:r>
              <a:rPr lang="en-US" sz="2000" dirty="0">
                <a:solidFill>
                  <a:srgbClr val="FF0000"/>
                </a:solidFill>
              </a:rPr>
              <a:t>/</a:t>
            </a:r>
            <a:r>
              <a:rPr lang="en-US" sz="2000" dirty="0" err="1">
                <a:solidFill>
                  <a:srgbClr val="FF0000"/>
                </a:solidFill>
              </a:rPr>
              <a:t>etc</a:t>
            </a:r>
            <a:r>
              <a:rPr lang="en-US" sz="2000" dirty="0">
                <a:solidFill>
                  <a:srgbClr val="FF0000"/>
                </a:solidFill>
              </a:rPr>
              <a:t>/passwd </a:t>
            </a:r>
            <a:r>
              <a:rPr lang="en-US" sz="2000" dirty="0"/>
              <a:t>file contains information about one user. It is divided up into seven colon-separated fields. Here is an example of a line from </a:t>
            </a:r>
            <a:r>
              <a:rPr lang="en-US" sz="2000" dirty="0">
                <a:solidFill>
                  <a:srgbClr val="FF0000"/>
                </a:solidFill>
              </a:rPr>
              <a:t>/</a:t>
            </a:r>
            <a:r>
              <a:rPr lang="en-US" sz="2000" dirty="0" err="1">
                <a:solidFill>
                  <a:srgbClr val="FF0000"/>
                </a:solidFill>
              </a:rPr>
              <a:t>etc</a:t>
            </a:r>
            <a:r>
              <a:rPr lang="en-US" sz="2000" dirty="0">
                <a:solidFill>
                  <a:srgbClr val="FF0000"/>
                </a:solidFill>
              </a:rPr>
              <a:t>/passwd:</a:t>
            </a:r>
          </a:p>
          <a:p>
            <a:pPr marL="0" indent="0">
              <a:buNone/>
            </a:pPr>
            <a:r>
              <a:rPr lang="en-US" dirty="0"/>
              <a:t>	</a:t>
            </a:r>
            <a:r>
              <a:rPr lang="en-US" dirty="0">
                <a:solidFill>
                  <a:srgbClr val="FF0000"/>
                </a:solidFill>
              </a:rPr>
              <a:t>user01: x: 1000: 1000: User One: /home/user01: /bin/bash</a:t>
            </a:r>
          </a:p>
        </p:txBody>
      </p:sp>
    </p:spTree>
    <p:extLst>
      <p:ext uri="{BB962C8B-B14F-4D97-AF65-F5344CB8AC3E}">
        <p14:creationId xmlns:p14="http://schemas.microsoft.com/office/powerpoint/2010/main" val="421515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439F-3874-1CA0-48DE-E0C28F7ECB7C}"/>
              </a:ext>
            </a:extLst>
          </p:cNvPr>
          <p:cNvSpPr>
            <a:spLocks noGrp="1"/>
          </p:cNvSpPr>
          <p:nvPr>
            <p:ph type="title"/>
          </p:nvPr>
        </p:nvSpPr>
        <p:spPr/>
        <p:txBody>
          <a:bodyPr/>
          <a:lstStyle/>
          <a:p>
            <a:r>
              <a:rPr lang="en-US" dirty="0">
                <a:solidFill>
                  <a:srgbClr val="C00000"/>
                </a:solidFill>
              </a:rPr>
              <a:t>What is a User? </a:t>
            </a:r>
            <a:endParaRPr lang="en-US" dirty="0"/>
          </a:p>
        </p:txBody>
      </p:sp>
      <p:sp>
        <p:nvSpPr>
          <p:cNvPr id="3" name="Content Placeholder 2">
            <a:extLst>
              <a:ext uri="{FF2B5EF4-FFF2-40B4-BE49-F238E27FC236}">
                <a16:creationId xmlns:a16="http://schemas.microsoft.com/office/drawing/2014/main" id="{C34C79D6-D133-347B-53DC-DC91A9205805}"/>
              </a:ext>
            </a:extLst>
          </p:cNvPr>
          <p:cNvSpPr>
            <a:spLocks noGrp="1"/>
          </p:cNvSpPr>
          <p:nvPr>
            <p:ph idx="1"/>
          </p:nvPr>
        </p:nvSpPr>
        <p:spPr/>
        <p:txBody>
          <a:bodyPr>
            <a:normAutofit fontScale="85000" lnSpcReduction="20000"/>
          </a:bodyPr>
          <a:lstStyle/>
          <a:p>
            <a:pPr algn="just"/>
            <a:r>
              <a:rPr lang="en-US" dirty="0"/>
              <a:t>Username for this user (</a:t>
            </a:r>
            <a:r>
              <a:rPr lang="en-US" dirty="0">
                <a:solidFill>
                  <a:srgbClr val="FF0000"/>
                </a:solidFill>
              </a:rPr>
              <a:t>user01</a:t>
            </a:r>
            <a:r>
              <a:rPr lang="en-US" dirty="0"/>
              <a:t>).</a:t>
            </a:r>
          </a:p>
          <a:p>
            <a:pPr algn="just"/>
            <a:r>
              <a:rPr lang="en-US" dirty="0"/>
              <a:t> The user's password used to be stored here in encrypted format. That has been moved to the </a:t>
            </a:r>
            <a:r>
              <a:rPr lang="en-US" dirty="0">
                <a:solidFill>
                  <a:srgbClr val="FF0000"/>
                </a:solidFill>
              </a:rPr>
              <a:t>/</a:t>
            </a:r>
            <a:r>
              <a:rPr lang="en-US" dirty="0" err="1">
                <a:solidFill>
                  <a:srgbClr val="FF0000"/>
                </a:solidFill>
              </a:rPr>
              <a:t>etc</a:t>
            </a:r>
            <a:r>
              <a:rPr lang="en-US" dirty="0">
                <a:solidFill>
                  <a:srgbClr val="FF0000"/>
                </a:solidFill>
              </a:rPr>
              <a:t>/shadow </a:t>
            </a:r>
            <a:r>
              <a:rPr lang="en-US" dirty="0"/>
              <a:t>file, which will be covered later. This field should always be </a:t>
            </a:r>
            <a:r>
              <a:rPr lang="en-US" dirty="0">
                <a:solidFill>
                  <a:srgbClr val="FF0000"/>
                </a:solidFill>
              </a:rPr>
              <a:t>x</a:t>
            </a:r>
            <a:r>
              <a:rPr lang="en-US" dirty="0"/>
              <a:t>.</a:t>
            </a:r>
          </a:p>
          <a:p>
            <a:pPr algn="just"/>
            <a:r>
              <a:rPr lang="en-US" dirty="0"/>
              <a:t> The UID number for this user account (</a:t>
            </a:r>
            <a:r>
              <a:rPr lang="en-US" dirty="0">
                <a:solidFill>
                  <a:srgbClr val="FF0000"/>
                </a:solidFill>
              </a:rPr>
              <a:t>1000</a:t>
            </a:r>
            <a:r>
              <a:rPr lang="en-US" dirty="0"/>
              <a:t>). </a:t>
            </a:r>
          </a:p>
          <a:p>
            <a:pPr algn="just"/>
            <a:r>
              <a:rPr lang="en-US" dirty="0"/>
              <a:t>The </a:t>
            </a:r>
            <a:r>
              <a:rPr lang="en-US" dirty="0">
                <a:solidFill>
                  <a:srgbClr val="FF0000"/>
                </a:solidFill>
              </a:rPr>
              <a:t>GID</a:t>
            </a:r>
            <a:r>
              <a:rPr lang="en-US" dirty="0"/>
              <a:t> number for this user account's primary group (</a:t>
            </a:r>
            <a:r>
              <a:rPr lang="en-US" dirty="0">
                <a:solidFill>
                  <a:srgbClr val="FF0000"/>
                </a:solidFill>
              </a:rPr>
              <a:t>1000</a:t>
            </a:r>
            <a:r>
              <a:rPr lang="en-US" dirty="0"/>
              <a:t>). Groups will be discussed later in this section. </a:t>
            </a:r>
          </a:p>
          <a:p>
            <a:pPr algn="just"/>
            <a:r>
              <a:rPr lang="en-US" dirty="0"/>
              <a:t>The real name for this user (</a:t>
            </a:r>
            <a:r>
              <a:rPr lang="en-US" dirty="0">
                <a:solidFill>
                  <a:srgbClr val="FF0000"/>
                </a:solidFill>
              </a:rPr>
              <a:t>User One</a:t>
            </a:r>
            <a:r>
              <a:rPr lang="en-US" dirty="0"/>
              <a:t>).</a:t>
            </a:r>
          </a:p>
          <a:p>
            <a:pPr algn="just"/>
            <a:r>
              <a:rPr lang="en-US" dirty="0"/>
              <a:t>The home directory for this user </a:t>
            </a:r>
            <a:r>
              <a:rPr lang="en-US" dirty="0">
                <a:solidFill>
                  <a:srgbClr val="FF0000"/>
                </a:solidFill>
              </a:rPr>
              <a:t>(/home/user01</a:t>
            </a:r>
            <a:r>
              <a:rPr lang="en-US" dirty="0"/>
              <a:t>). This is the initial working directory when the shell starts and contains the user's data and configuration settings. </a:t>
            </a:r>
          </a:p>
          <a:p>
            <a:pPr algn="just"/>
            <a:r>
              <a:rPr lang="en-US" dirty="0"/>
              <a:t>The default shell program for this user, which runs on login </a:t>
            </a:r>
            <a:r>
              <a:rPr lang="en-US" dirty="0">
                <a:solidFill>
                  <a:srgbClr val="FF0000"/>
                </a:solidFill>
              </a:rPr>
              <a:t>(/bin/bash</a:t>
            </a:r>
            <a:r>
              <a:rPr lang="en-US" dirty="0"/>
              <a:t>). For a regular user, this is normally the program that provides the user's command-line prompt. A system user might use </a:t>
            </a:r>
            <a:r>
              <a:rPr lang="en-US" dirty="0">
                <a:solidFill>
                  <a:srgbClr val="FF0000"/>
                </a:solidFill>
              </a:rPr>
              <a:t>/</a:t>
            </a:r>
            <a:r>
              <a:rPr lang="en-US" dirty="0" err="1">
                <a:solidFill>
                  <a:srgbClr val="FF0000"/>
                </a:solidFill>
              </a:rPr>
              <a:t>sbin</a:t>
            </a:r>
            <a:r>
              <a:rPr lang="en-US" dirty="0">
                <a:solidFill>
                  <a:srgbClr val="FF0000"/>
                </a:solidFill>
              </a:rPr>
              <a:t>/</a:t>
            </a:r>
            <a:r>
              <a:rPr lang="en-US" dirty="0" err="1">
                <a:solidFill>
                  <a:srgbClr val="FF0000"/>
                </a:solidFill>
              </a:rPr>
              <a:t>nologin</a:t>
            </a:r>
            <a:r>
              <a:rPr lang="en-US" dirty="0">
                <a:solidFill>
                  <a:srgbClr val="FF0000"/>
                </a:solidFill>
              </a:rPr>
              <a:t> </a:t>
            </a:r>
            <a:r>
              <a:rPr lang="en-US" dirty="0"/>
              <a:t>if interactive logins are not allowed for that user.</a:t>
            </a:r>
          </a:p>
        </p:txBody>
      </p:sp>
    </p:spTree>
    <p:extLst>
      <p:ext uri="{BB962C8B-B14F-4D97-AF65-F5344CB8AC3E}">
        <p14:creationId xmlns:p14="http://schemas.microsoft.com/office/powerpoint/2010/main" val="29750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A212-D774-EC89-CAE7-CB8166CD82D6}"/>
              </a:ext>
            </a:extLst>
          </p:cNvPr>
          <p:cNvSpPr>
            <a:spLocks noGrp="1"/>
          </p:cNvSpPr>
          <p:nvPr>
            <p:ph type="title"/>
          </p:nvPr>
        </p:nvSpPr>
        <p:spPr/>
        <p:txBody>
          <a:bodyPr/>
          <a:lstStyle/>
          <a:p>
            <a:r>
              <a:rPr lang="en-US" dirty="0"/>
              <a:t>What is a Group? </a:t>
            </a:r>
          </a:p>
        </p:txBody>
      </p:sp>
      <p:sp>
        <p:nvSpPr>
          <p:cNvPr id="3" name="Content Placeholder 2">
            <a:extLst>
              <a:ext uri="{FF2B5EF4-FFF2-40B4-BE49-F238E27FC236}">
                <a16:creationId xmlns:a16="http://schemas.microsoft.com/office/drawing/2014/main" id="{8EB1A34A-9970-483F-C3A2-E10050C2DF53}"/>
              </a:ext>
            </a:extLst>
          </p:cNvPr>
          <p:cNvSpPr>
            <a:spLocks noGrp="1"/>
          </p:cNvSpPr>
          <p:nvPr>
            <p:ph idx="1"/>
          </p:nvPr>
        </p:nvSpPr>
        <p:spPr/>
        <p:txBody>
          <a:bodyPr>
            <a:normAutofit/>
          </a:bodyPr>
          <a:lstStyle/>
          <a:p>
            <a:pPr algn="just"/>
            <a:r>
              <a:rPr lang="en-US" sz="2000" dirty="0"/>
              <a:t>A group is a collection of users that need to share access to files and other system resources. Groups can be used to grant access to files to a set of users instead of just a single user. </a:t>
            </a:r>
          </a:p>
          <a:p>
            <a:pPr algn="just"/>
            <a:r>
              <a:rPr lang="en-US" sz="2000" dirty="0"/>
              <a:t>Like users, groups have group names to make them easier to work with. Internally, the system distinguishes groups by the unique identification number assigned to them, the group ID or GID. </a:t>
            </a:r>
          </a:p>
          <a:p>
            <a:pPr algn="just"/>
            <a:r>
              <a:rPr lang="en-US" sz="2000" dirty="0"/>
              <a:t>The mapping of group names to GIDs is defined in databases of group account information. By default, systems use the </a:t>
            </a:r>
            <a:r>
              <a:rPr lang="en-US" sz="2000" dirty="0">
                <a:solidFill>
                  <a:srgbClr val="FF0000"/>
                </a:solidFill>
              </a:rPr>
              <a:t>/</a:t>
            </a:r>
            <a:r>
              <a:rPr lang="en-US" sz="2000" dirty="0" err="1">
                <a:solidFill>
                  <a:srgbClr val="FF0000"/>
                </a:solidFill>
              </a:rPr>
              <a:t>etc</a:t>
            </a:r>
            <a:r>
              <a:rPr lang="en-US" sz="2000" dirty="0">
                <a:solidFill>
                  <a:srgbClr val="FF0000"/>
                </a:solidFill>
              </a:rPr>
              <a:t>/group </a:t>
            </a:r>
            <a:r>
              <a:rPr lang="en-US" sz="2000" dirty="0"/>
              <a:t>file to store information about local groups. </a:t>
            </a:r>
          </a:p>
        </p:txBody>
      </p:sp>
    </p:spTree>
    <p:extLst>
      <p:ext uri="{BB962C8B-B14F-4D97-AF65-F5344CB8AC3E}">
        <p14:creationId xmlns:p14="http://schemas.microsoft.com/office/powerpoint/2010/main" val="41650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6740-58FB-19FF-CBB1-357723D41B09}"/>
              </a:ext>
            </a:extLst>
          </p:cNvPr>
          <p:cNvSpPr>
            <a:spLocks noGrp="1"/>
          </p:cNvSpPr>
          <p:nvPr>
            <p:ph type="title"/>
          </p:nvPr>
        </p:nvSpPr>
        <p:spPr/>
        <p:txBody>
          <a:bodyPr/>
          <a:lstStyle/>
          <a:p>
            <a:r>
              <a:rPr lang="en-US" dirty="0"/>
              <a:t>What is a Group? </a:t>
            </a:r>
          </a:p>
        </p:txBody>
      </p:sp>
      <p:sp>
        <p:nvSpPr>
          <p:cNvPr id="3" name="Content Placeholder 2">
            <a:extLst>
              <a:ext uri="{FF2B5EF4-FFF2-40B4-BE49-F238E27FC236}">
                <a16:creationId xmlns:a16="http://schemas.microsoft.com/office/drawing/2014/main" id="{F23ABA20-F63E-1BD4-8CCB-B4E68CED7039}"/>
              </a:ext>
            </a:extLst>
          </p:cNvPr>
          <p:cNvSpPr>
            <a:spLocks noGrp="1"/>
          </p:cNvSpPr>
          <p:nvPr>
            <p:ph idx="1"/>
          </p:nvPr>
        </p:nvSpPr>
        <p:spPr/>
        <p:txBody>
          <a:bodyPr>
            <a:normAutofit/>
          </a:bodyPr>
          <a:lstStyle/>
          <a:p>
            <a:pPr algn="just"/>
            <a:r>
              <a:rPr lang="en-US" sz="2000" dirty="0"/>
              <a:t>Each line in the </a:t>
            </a:r>
            <a:r>
              <a:rPr lang="en-US" sz="2000" dirty="0">
                <a:solidFill>
                  <a:srgbClr val="FF0000"/>
                </a:solidFill>
              </a:rPr>
              <a:t>/</a:t>
            </a:r>
            <a:r>
              <a:rPr lang="en-US" sz="2000" dirty="0" err="1">
                <a:solidFill>
                  <a:srgbClr val="FF0000"/>
                </a:solidFill>
              </a:rPr>
              <a:t>etc</a:t>
            </a:r>
            <a:r>
              <a:rPr lang="en-US" sz="2000" dirty="0">
                <a:solidFill>
                  <a:srgbClr val="FF0000"/>
                </a:solidFill>
              </a:rPr>
              <a:t>/group </a:t>
            </a:r>
            <a:r>
              <a:rPr lang="en-US" sz="2000" dirty="0"/>
              <a:t>file contains information about one group. Each group entry is divided into four colon-separated fields. Here is an example of a line from </a:t>
            </a:r>
            <a:r>
              <a:rPr lang="en-US" sz="2000" dirty="0">
                <a:solidFill>
                  <a:srgbClr val="FF0000"/>
                </a:solidFill>
              </a:rPr>
              <a:t>/</a:t>
            </a:r>
            <a:r>
              <a:rPr lang="en-US" sz="2000" dirty="0" err="1">
                <a:solidFill>
                  <a:srgbClr val="FF0000"/>
                </a:solidFill>
              </a:rPr>
              <a:t>etc</a:t>
            </a:r>
            <a:r>
              <a:rPr lang="en-US" sz="2000" dirty="0">
                <a:solidFill>
                  <a:srgbClr val="FF0000"/>
                </a:solidFill>
              </a:rPr>
              <a:t>/group</a:t>
            </a:r>
            <a:r>
              <a:rPr lang="en-US" sz="2000" dirty="0"/>
              <a:t>:</a:t>
            </a:r>
          </a:p>
          <a:p>
            <a:pPr marL="0" indent="0" algn="just">
              <a:buNone/>
            </a:pPr>
            <a:r>
              <a:rPr lang="en-US" sz="2000" dirty="0"/>
              <a:t>	</a:t>
            </a:r>
            <a:r>
              <a:rPr lang="en-US" sz="2000" dirty="0">
                <a:solidFill>
                  <a:srgbClr val="FF0000"/>
                </a:solidFill>
              </a:rPr>
              <a:t>group01: x: 10000: user01,user02,user03</a:t>
            </a:r>
          </a:p>
          <a:p>
            <a:pPr algn="just"/>
            <a:r>
              <a:rPr lang="en-US" sz="2000" dirty="0"/>
              <a:t>Group name for this group (</a:t>
            </a:r>
            <a:r>
              <a:rPr lang="en-US" sz="2000" dirty="0">
                <a:solidFill>
                  <a:srgbClr val="FF0000"/>
                </a:solidFill>
              </a:rPr>
              <a:t>group01</a:t>
            </a:r>
            <a:r>
              <a:rPr lang="en-US" sz="2000" dirty="0"/>
              <a:t>). </a:t>
            </a:r>
          </a:p>
          <a:p>
            <a:pPr algn="just"/>
            <a:r>
              <a:rPr lang="en-US" sz="2000" dirty="0"/>
              <a:t>Obsolete group password field. This field should always be x.</a:t>
            </a:r>
          </a:p>
          <a:p>
            <a:pPr algn="just"/>
            <a:r>
              <a:rPr lang="en-US" sz="2000" dirty="0"/>
              <a:t>The </a:t>
            </a:r>
            <a:r>
              <a:rPr lang="en-US" sz="2000" dirty="0">
                <a:solidFill>
                  <a:srgbClr val="FF0000"/>
                </a:solidFill>
              </a:rPr>
              <a:t>GID</a:t>
            </a:r>
            <a:r>
              <a:rPr lang="en-US" sz="2000" dirty="0"/>
              <a:t> number for this group (</a:t>
            </a:r>
            <a:r>
              <a:rPr lang="en-US" sz="2000" dirty="0">
                <a:solidFill>
                  <a:srgbClr val="FF0000"/>
                </a:solidFill>
              </a:rPr>
              <a:t>10000</a:t>
            </a:r>
            <a:r>
              <a:rPr lang="en-US" sz="2000" dirty="0"/>
              <a:t>). </a:t>
            </a:r>
          </a:p>
          <a:p>
            <a:pPr algn="just"/>
            <a:r>
              <a:rPr lang="en-US" sz="2000" dirty="0"/>
              <a:t>A list of users who are members of this group as a supplementary group (</a:t>
            </a:r>
            <a:r>
              <a:rPr lang="en-US" sz="2000" dirty="0">
                <a:solidFill>
                  <a:srgbClr val="FF0000"/>
                </a:solidFill>
              </a:rPr>
              <a:t>user01, user02, user03</a:t>
            </a:r>
            <a:r>
              <a:rPr lang="en-US" sz="2000" dirty="0"/>
              <a:t>). Primary (or default) and supplementary groups are discussed later in this section.</a:t>
            </a:r>
          </a:p>
        </p:txBody>
      </p:sp>
    </p:spTree>
    <p:extLst>
      <p:ext uri="{BB962C8B-B14F-4D97-AF65-F5344CB8AC3E}">
        <p14:creationId xmlns:p14="http://schemas.microsoft.com/office/powerpoint/2010/main" val="20320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1C89-1602-D777-48DC-86DA40CFF75F}"/>
              </a:ext>
            </a:extLst>
          </p:cNvPr>
          <p:cNvSpPr>
            <a:spLocks noGrp="1"/>
          </p:cNvSpPr>
          <p:nvPr>
            <p:ph type="title"/>
          </p:nvPr>
        </p:nvSpPr>
        <p:spPr/>
        <p:txBody>
          <a:bodyPr/>
          <a:lstStyle/>
          <a:p>
            <a:r>
              <a:rPr lang="en-US" dirty="0"/>
              <a:t>Primary Groups and Supplementary Groups</a:t>
            </a:r>
          </a:p>
        </p:txBody>
      </p:sp>
      <p:sp>
        <p:nvSpPr>
          <p:cNvPr id="3" name="Content Placeholder 2">
            <a:extLst>
              <a:ext uri="{FF2B5EF4-FFF2-40B4-BE49-F238E27FC236}">
                <a16:creationId xmlns:a16="http://schemas.microsoft.com/office/drawing/2014/main" id="{87A7B336-202C-972B-4663-BF377878922B}"/>
              </a:ext>
            </a:extLst>
          </p:cNvPr>
          <p:cNvSpPr>
            <a:spLocks noGrp="1"/>
          </p:cNvSpPr>
          <p:nvPr>
            <p:ph idx="1"/>
          </p:nvPr>
        </p:nvSpPr>
        <p:spPr/>
        <p:txBody>
          <a:bodyPr>
            <a:normAutofit fontScale="92500" lnSpcReduction="10000"/>
          </a:bodyPr>
          <a:lstStyle/>
          <a:p>
            <a:pPr algn="just"/>
            <a:r>
              <a:rPr lang="en-US" sz="2000" dirty="0"/>
              <a:t>Every user has exactly one primary group. For local users, this is the group listed by GID number in the </a:t>
            </a:r>
            <a:r>
              <a:rPr lang="en-US" sz="2000" dirty="0">
                <a:solidFill>
                  <a:srgbClr val="FF0000"/>
                </a:solidFill>
              </a:rPr>
              <a:t>/</a:t>
            </a:r>
            <a:r>
              <a:rPr lang="en-US" sz="2000" dirty="0" err="1">
                <a:solidFill>
                  <a:srgbClr val="FF0000"/>
                </a:solidFill>
              </a:rPr>
              <a:t>etc</a:t>
            </a:r>
            <a:r>
              <a:rPr lang="en-US" sz="2000" dirty="0">
                <a:solidFill>
                  <a:srgbClr val="FF0000"/>
                </a:solidFill>
              </a:rPr>
              <a:t>/passwd </a:t>
            </a:r>
            <a:r>
              <a:rPr lang="en-US" sz="2000" dirty="0"/>
              <a:t>file. By default, this is the group that will own new files created by the user. </a:t>
            </a:r>
          </a:p>
          <a:p>
            <a:pPr algn="just"/>
            <a:r>
              <a:rPr lang="en-US" sz="2000" dirty="0"/>
              <a:t>Normally, when you create a new regular user, a new group with the same name as that user is created. That group is used as the primary group for the new user, and that user is the only member of this User Private Group. It turns out that this helps make management of file permissions simpler, which will be discussed later in this course.</a:t>
            </a:r>
          </a:p>
          <a:p>
            <a:pPr algn="just"/>
            <a:r>
              <a:rPr lang="en-US" sz="2000" dirty="0"/>
              <a:t>Users may also have supplementary groups. Membership in supplementary groups is determined by the </a:t>
            </a:r>
            <a:r>
              <a:rPr lang="en-US" sz="2000" dirty="0">
                <a:solidFill>
                  <a:srgbClr val="FF0000"/>
                </a:solidFill>
              </a:rPr>
              <a:t>/</a:t>
            </a:r>
            <a:r>
              <a:rPr lang="en-US" sz="2000" dirty="0" err="1">
                <a:solidFill>
                  <a:srgbClr val="FF0000"/>
                </a:solidFill>
              </a:rPr>
              <a:t>etc</a:t>
            </a:r>
            <a:r>
              <a:rPr lang="en-US" sz="2000" dirty="0">
                <a:solidFill>
                  <a:srgbClr val="FF0000"/>
                </a:solidFill>
              </a:rPr>
              <a:t>/group </a:t>
            </a:r>
            <a:r>
              <a:rPr lang="en-US" sz="2000" dirty="0"/>
              <a:t>file. Users are granted access to files based on whether any of their groups have access. It doesn't matter if the group or groups that have access are primary or supplementary for the user.</a:t>
            </a:r>
          </a:p>
          <a:p>
            <a:pPr algn="just"/>
            <a:r>
              <a:rPr lang="en-US" sz="2000" dirty="0"/>
              <a:t>For example, if the user </a:t>
            </a:r>
            <a:r>
              <a:rPr lang="en-US" sz="2000" dirty="0">
                <a:solidFill>
                  <a:srgbClr val="FF0000"/>
                </a:solidFill>
              </a:rPr>
              <a:t>user01</a:t>
            </a:r>
            <a:r>
              <a:rPr lang="en-US" sz="2000" dirty="0"/>
              <a:t> has a primary group </a:t>
            </a:r>
            <a:r>
              <a:rPr lang="en-US" sz="2000" dirty="0">
                <a:solidFill>
                  <a:srgbClr val="FF0000"/>
                </a:solidFill>
              </a:rPr>
              <a:t>user01</a:t>
            </a:r>
            <a:r>
              <a:rPr lang="en-US" sz="2000" dirty="0"/>
              <a:t> and supplementary groups </a:t>
            </a:r>
            <a:r>
              <a:rPr lang="en-US" sz="2000" dirty="0">
                <a:solidFill>
                  <a:srgbClr val="FF0000"/>
                </a:solidFill>
              </a:rPr>
              <a:t>wheel</a:t>
            </a:r>
            <a:r>
              <a:rPr lang="en-US" sz="2000" dirty="0"/>
              <a:t> and </a:t>
            </a:r>
            <a:r>
              <a:rPr lang="en-US" sz="2000" dirty="0" err="1">
                <a:solidFill>
                  <a:srgbClr val="FF0000"/>
                </a:solidFill>
              </a:rPr>
              <a:t>webadmin</a:t>
            </a:r>
            <a:r>
              <a:rPr lang="en-US" sz="2000" dirty="0"/>
              <a:t>, then that user can read files readable by any of those three groups. </a:t>
            </a:r>
          </a:p>
          <a:p>
            <a:pPr algn="just"/>
            <a:r>
              <a:rPr lang="en-US" sz="2000" dirty="0"/>
              <a:t>The </a:t>
            </a:r>
            <a:r>
              <a:rPr lang="en-US" sz="2000" dirty="0">
                <a:solidFill>
                  <a:srgbClr val="FF0000"/>
                </a:solidFill>
              </a:rPr>
              <a:t>id</a:t>
            </a:r>
            <a:r>
              <a:rPr lang="en-US" sz="2000" dirty="0"/>
              <a:t> command can also be used to find out about group membership for a user.</a:t>
            </a:r>
          </a:p>
        </p:txBody>
      </p:sp>
    </p:spTree>
    <p:extLst>
      <p:ext uri="{BB962C8B-B14F-4D97-AF65-F5344CB8AC3E}">
        <p14:creationId xmlns:p14="http://schemas.microsoft.com/office/powerpoint/2010/main" val="12437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AE25-F05C-1B08-D070-1DDBC7D7D5BE}"/>
              </a:ext>
            </a:extLst>
          </p:cNvPr>
          <p:cNvSpPr>
            <a:spLocks noGrp="1"/>
          </p:cNvSpPr>
          <p:nvPr>
            <p:ph type="title"/>
          </p:nvPr>
        </p:nvSpPr>
        <p:spPr/>
        <p:txBody>
          <a:bodyPr/>
          <a:lstStyle/>
          <a:p>
            <a:r>
              <a:rPr lang="en-US" dirty="0"/>
              <a:t>Primary Groups and Supplementary Groups</a:t>
            </a:r>
          </a:p>
        </p:txBody>
      </p:sp>
      <p:sp>
        <p:nvSpPr>
          <p:cNvPr id="3" name="Content Placeholder 2">
            <a:extLst>
              <a:ext uri="{FF2B5EF4-FFF2-40B4-BE49-F238E27FC236}">
                <a16:creationId xmlns:a16="http://schemas.microsoft.com/office/drawing/2014/main" id="{E0F34E4D-0D6B-6550-EABE-A38916F1D5B8}"/>
              </a:ext>
            </a:extLst>
          </p:cNvPr>
          <p:cNvSpPr>
            <a:spLocks noGrp="1"/>
          </p:cNvSpPr>
          <p:nvPr>
            <p:ph idx="1"/>
          </p:nvPr>
        </p:nvSpPr>
        <p:spPr/>
        <p:txBody>
          <a:bodyPr/>
          <a:lstStyle/>
          <a:p>
            <a:endParaRPr lang="en-US" dirty="0"/>
          </a:p>
          <a:p>
            <a:endParaRPr lang="en-US" dirty="0"/>
          </a:p>
          <a:p>
            <a:pPr algn="just"/>
            <a:r>
              <a:rPr lang="en-US" sz="2000" dirty="0"/>
              <a:t>In the preceding example, </a:t>
            </a:r>
            <a:r>
              <a:rPr lang="en-US" sz="2000" dirty="0">
                <a:solidFill>
                  <a:srgbClr val="FF0000"/>
                </a:solidFill>
              </a:rPr>
              <a:t>user03</a:t>
            </a:r>
            <a:r>
              <a:rPr lang="en-US" sz="2000" dirty="0"/>
              <a:t> has the group </a:t>
            </a:r>
            <a:r>
              <a:rPr lang="en-US" sz="2000" dirty="0">
                <a:solidFill>
                  <a:srgbClr val="FF0000"/>
                </a:solidFill>
              </a:rPr>
              <a:t>user03</a:t>
            </a:r>
            <a:r>
              <a:rPr lang="en-US" sz="2000" dirty="0"/>
              <a:t> as their primary group (</a:t>
            </a:r>
            <a:r>
              <a:rPr lang="en-US" sz="2000" dirty="0">
                <a:solidFill>
                  <a:srgbClr val="FF0000"/>
                </a:solidFill>
              </a:rPr>
              <a:t>gid</a:t>
            </a:r>
            <a:r>
              <a:rPr lang="en-US" sz="2000" dirty="0"/>
              <a:t>). The groups item lists all groups for this user, and other than the primary group </a:t>
            </a:r>
            <a:r>
              <a:rPr lang="en-US" sz="2000" dirty="0">
                <a:solidFill>
                  <a:srgbClr val="FF0000"/>
                </a:solidFill>
              </a:rPr>
              <a:t>user03</a:t>
            </a:r>
            <a:r>
              <a:rPr lang="en-US" sz="2000" dirty="0"/>
              <a:t>, the user has groups </a:t>
            </a:r>
            <a:r>
              <a:rPr lang="en-US" sz="2000" dirty="0">
                <a:solidFill>
                  <a:srgbClr val="FF0000"/>
                </a:solidFill>
              </a:rPr>
              <a:t>wheel</a:t>
            </a:r>
            <a:r>
              <a:rPr lang="en-US" sz="2000" dirty="0"/>
              <a:t> and </a:t>
            </a:r>
            <a:r>
              <a:rPr lang="en-US" sz="2000" dirty="0">
                <a:solidFill>
                  <a:srgbClr val="FF0000"/>
                </a:solidFill>
              </a:rPr>
              <a:t>group01</a:t>
            </a:r>
            <a:r>
              <a:rPr lang="en-US" sz="2000" dirty="0"/>
              <a:t> as supplementary groups.</a:t>
            </a:r>
          </a:p>
        </p:txBody>
      </p:sp>
      <p:sp>
        <p:nvSpPr>
          <p:cNvPr id="4" name="TextBox 3">
            <a:extLst>
              <a:ext uri="{FF2B5EF4-FFF2-40B4-BE49-F238E27FC236}">
                <a16:creationId xmlns:a16="http://schemas.microsoft.com/office/drawing/2014/main" id="{C2C2174E-C046-3A6B-035F-EAD899671F63}"/>
              </a:ext>
            </a:extLst>
          </p:cNvPr>
          <p:cNvSpPr txBox="1"/>
          <p:nvPr/>
        </p:nvSpPr>
        <p:spPr>
          <a:xfrm>
            <a:off x="2413819" y="1902544"/>
            <a:ext cx="7993626" cy="1200329"/>
          </a:xfrm>
          <a:prstGeom prst="rect">
            <a:avLst/>
          </a:prstGeom>
          <a:noFill/>
        </p:spPr>
        <p:txBody>
          <a:bodyPr wrap="square" rtlCol="0">
            <a:spAutoFit/>
          </a:bodyPr>
          <a:lstStyle/>
          <a:p>
            <a:r>
              <a:rPr lang="en-US" dirty="0">
                <a:solidFill>
                  <a:srgbClr val="FF0000"/>
                </a:solidFill>
              </a:rPr>
              <a:t>[user03@host ~]$ id </a:t>
            </a:r>
          </a:p>
          <a:p>
            <a:r>
              <a:rPr lang="en-US" dirty="0" err="1">
                <a:solidFill>
                  <a:srgbClr val="FF0000"/>
                </a:solidFill>
              </a:rPr>
              <a:t>uid</a:t>
            </a:r>
            <a:r>
              <a:rPr lang="en-US" dirty="0">
                <a:solidFill>
                  <a:srgbClr val="FF0000"/>
                </a:solidFill>
              </a:rPr>
              <a:t>=1003(user03) gid=1003(user03) groups=1003(user03),10(wheel),10000(group01) context=unconfined_u:unconfined_r:unconfined_t:s0-s0:c0.c1023</a:t>
            </a:r>
          </a:p>
        </p:txBody>
      </p:sp>
    </p:spTree>
    <p:extLst>
      <p:ext uri="{BB962C8B-B14F-4D97-AF65-F5344CB8AC3E}">
        <p14:creationId xmlns:p14="http://schemas.microsoft.com/office/powerpoint/2010/main" val="127147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1069848" y="4242816"/>
            <a:ext cx="8251133" cy="1463040"/>
          </a:xfrm>
        </p:spPr>
        <p:txBody>
          <a:bodyPr/>
          <a:lstStyle/>
          <a:p>
            <a:r>
              <a:rPr lang="en-US" dirty="0"/>
              <a:t>Gaining Superuser Access</a:t>
            </a:r>
            <a:endParaRPr lang="en-US" dirty="0">
              <a:solidFill>
                <a:srgbClr val="FF0000"/>
              </a:solidFill>
            </a:endParaRP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253839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F04B-59C2-8F13-CF46-A956C2137E13}"/>
              </a:ext>
            </a:extLst>
          </p:cNvPr>
          <p:cNvSpPr>
            <a:spLocks noGrp="1"/>
          </p:cNvSpPr>
          <p:nvPr>
            <p:ph type="title"/>
          </p:nvPr>
        </p:nvSpPr>
        <p:spPr/>
        <p:txBody>
          <a:bodyPr/>
          <a:lstStyle/>
          <a:p>
            <a:r>
              <a:rPr lang="en-US" dirty="0"/>
              <a:t>Gaining Superuser Access</a:t>
            </a:r>
          </a:p>
        </p:txBody>
      </p:sp>
      <p:sp>
        <p:nvSpPr>
          <p:cNvPr id="3" name="Content Placeholder 2">
            <a:extLst>
              <a:ext uri="{FF2B5EF4-FFF2-40B4-BE49-F238E27FC236}">
                <a16:creationId xmlns:a16="http://schemas.microsoft.com/office/drawing/2014/main" id="{DF2EF38B-7C6A-EE82-F2DB-8523342ABBCE}"/>
              </a:ext>
            </a:extLst>
          </p:cNvPr>
          <p:cNvSpPr>
            <a:spLocks noGrp="1"/>
          </p:cNvSpPr>
          <p:nvPr>
            <p:ph idx="1"/>
          </p:nvPr>
        </p:nvSpPr>
        <p:spPr/>
        <p:txBody>
          <a:bodyPr>
            <a:normAutofit/>
          </a:bodyPr>
          <a:lstStyle/>
          <a:p>
            <a:pPr marL="0" indent="0" algn="just">
              <a:buNone/>
            </a:pPr>
            <a:r>
              <a:rPr lang="en-US" sz="2000" dirty="0">
                <a:solidFill>
                  <a:srgbClr val="FF0000"/>
                </a:solidFill>
              </a:rPr>
              <a:t>Objectives </a:t>
            </a:r>
          </a:p>
          <a:p>
            <a:pPr algn="just"/>
            <a:r>
              <a:rPr lang="en-US" sz="2000" dirty="0"/>
              <a:t>After completing this section, you will be able to switch to the superuser account to manage a Linux system, and grant other users superuser access through the </a:t>
            </a:r>
            <a:r>
              <a:rPr lang="en-US" sz="2000" dirty="0" err="1">
                <a:solidFill>
                  <a:srgbClr val="FF0000"/>
                </a:solidFill>
              </a:rPr>
              <a:t>sudo</a:t>
            </a:r>
            <a:r>
              <a:rPr lang="en-US" sz="2000" dirty="0"/>
              <a:t> command. </a:t>
            </a:r>
          </a:p>
          <a:p>
            <a:pPr marL="0" indent="0" algn="just">
              <a:buNone/>
            </a:pPr>
            <a:r>
              <a:rPr lang="en-US" sz="2000" dirty="0">
                <a:solidFill>
                  <a:srgbClr val="FF0000"/>
                </a:solidFill>
              </a:rPr>
              <a:t>The Superuser </a:t>
            </a:r>
          </a:p>
          <a:p>
            <a:pPr algn="just"/>
            <a:r>
              <a:rPr lang="en-US" sz="2000" dirty="0"/>
              <a:t>Most operating systems have some sort of superuser, a user that has all power over the system. In Red Hat Enterprise Linux this is the </a:t>
            </a:r>
            <a:r>
              <a:rPr lang="en-US" sz="2000" dirty="0">
                <a:solidFill>
                  <a:srgbClr val="FF0000"/>
                </a:solidFill>
              </a:rPr>
              <a:t>root</a:t>
            </a:r>
            <a:r>
              <a:rPr lang="en-US" sz="2000" dirty="0"/>
              <a:t> user. This user has the power to override normal privileges on the file system, and is used to manage and administer the system. To perform tasks such as installing or removing software and to manage system files and directories, users must escalate their privileges to the </a:t>
            </a:r>
            <a:r>
              <a:rPr lang="en-US" sz="2000" dirty="0">
                <a:solidFill>
                  <a:srgbClr val="FF0000"/>
                </a:solidFill>
              </a:rPr>
              <a:t>root</a:t>
            </a:r>
            <a:r>
              <a:rPr lang="en-US" sz="2000" dirty="0"/>
              <a:t> user.</a:t>
            </a:r>
          </a:p>
        </p:txBody>
      </p:sp>
    </p:spTree>
    <p:extLst>
      <p:ext uri="{BB962C8B-B14F-4D97-AF65-F5344CB8AC3E}">
        <p14:creationId xmlns:p14="http://schemas.microsoft.com/office/powerpoint/2010/main" val="167418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p:txBody>
          <a:bodyPr/>
          <a:lstStyle/>
          <a:p>
            <a:r>
              <a:rPr lang="en-US" dirty="0">
                <a:solidFill>
                  <a:srgbClr val="C00000"/>
                </a:solidFill>
              </a:rPr>
              <a:t>Shell Basics</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chemeClr val="bg1"/>
                </a:solidFill>
                <a:effectLst/>
                <a:latin typeface="Cambria (body)"/>
              </a:rPr>
              <a:t>Commands entered at the shell prompt have three basic parts:</a:t>
            </a:r>
          </a:p>
          <a:p>
            <a:pPr algn="just">
              <a:buClr>
                <a:srgbClr val="C00000"/>
              </a:buClr>
            </a:pPr>
            <a:r>
              <a:rPr lang="en-US" sz="2000" dirty="0">
                <a:solidFill>
                  <a:schemeClr val="bg1"/>
                </a:solidFill>
                <a:latin typeface="Cambria (body)"/>
              </a:rPr>
              <a:t>Command to run</a:t>
            </a:r>
          </a:p>
          <a:p>
            <a:pPr algn="just">
              <a:buClr>
                <a:srgbClr val="C00000"/>
              </a:buClr>
            </a:pPr>
            <a:r>
              <a:rPr lang="en-US" sz="2000" b="0" i="0" dirty="0">
                <a:solidFill>
                  <a:schemeClr val="bg1"/>
                </a:solidFill>
                <a:effectLst/>
                <a:latin typeface="Cambria (body)"/>
              </a:rPr>
              <a:t>Options to adjust the behavior of the command</a:t>
            </a:r>
          </a:p>
          <a:p>
            <a:pPr algn="just">
              <a:buClr>
                <a:srgbClr val="C00000"/>
              </a:buClr>
            </a:pPr>
            <a:r>
              <a:rPr lang="en-US" sz="2000" dirty="0">
                <a:solidFill>
                  <a:schemeClr val="bg1"/>
                </a:solidFill>
                <a:latin typeface="Cambria (body)"/>
              </a:rPr>
              <a:t>Arguments, which are typically targets of the command</a:t>
            </a:r>
          </a:p>
          <a:p>
            <a:pPr marL="0" indent="0" algn="just">
              <a:buClr>
                <a:srgbClr val="C00000"/>
              </a:buClr>
              <a:buNone/>
            </a:pPr>
            <a:r>
              <a:rPr lang="en-US" sz="2000" b="0" i="0" dirty="0">
                <a:solidFill>
                  <a:schemeClr val="bg1"/>
                </a:solidFill>
                <a:effectLst/>
                <a:latin typeface="Cambria (body)"/>
              </a:rPr>
              <a:t>The command is the mane of the program to run. It may be followed by one or more options, which adjust the behavior of the command or what it will do. Options normally start with one or two</a:t>
            </a:r>
          </a:p>
        </p:txBody>
      </p:sp>
    </p:spTree>
    <p:extLst>
      <p:ext uri="{BB962C8B-B14F-4D97-AF65-F5344CB8AC3E}">
        <p14:creationId xmlns:p14="http://schemas.microsoft.com/office/powerpoint/2010/main" val="118366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D8CC-EB7F-82A7-5EE2-62769113911F}"/>
              </a:ext>
            </a:extLst>
          </p:cNvPr>
          <p:cNvSpPr>
            <a:spLocks noGrp="1"/>
          </p:cNvSpPr>
          <p:nvPr>
            <p:ph type="title"/>
          </p:nvPr>
        </p:nvSpPr>
        <p:spPr/>
        <p:txBody>
          <a:bodyPr/>
          <a:lstStyle/>
          <a:p>
            <a:r>
              <a:rPr lang="en-US" dirty="0">
                <a:solidFill>
                  <a:srgbClr val="FF0000"/>
                </a:solidFill>
              </a:rPr>
              <a:t>The Superuser </a:t>
            </a:r>
            <a:endParaRPr lang="en-US" dirty="0"/>
          </a:p>
        </p:txBody>
      </p:sp>
      <p:sp>
        <p:nvSpPr>
          <p:cNvPr id="3" name="Content Placeholder 2">
            <a:extLst>
              <a:ext uri="{FF2B5EF4-FFF2-40B4-BE49-F238E27FC236}">
                <a16:creationId xmlns:a16="http://schemas.microsoft.com/office/drawing/2014/main" id="{07662292-9861-4BAE-DC25-F0ED11214CB4}"/>
              </a:ext>
            </a:extLst>
          </p:cNvPr>
          <p:cNvSpPr>
            <a:spLocks noGrp="1"/>
          </p:cNvSpPr>
          <p:nvPr>
            <p:ph idx="1"/>
          </p:nvPr>
        </p:nvSpPr>
        <p:spPr/>
        <p:txBody>
          <a:bodyPr>
            <a:normAutofit/>
          </a:bodyPr>
          <a:lstStyle/>
          <a:p>
            <a:pPr algn="just"/>
            <a:r>
              <a:rPr lang="en-US" sz="2000" dirty="0"/>
              <a:t>The </a:t>
            </a:r>
            <a:r>
              <a:rPr lang="en-US" sz="2000" dirty="0">
                <a:solidFill>
                  <a:srgbClr val="FF0000"/>
                </a:solidFill>
              </a:rPr>
              <a:t>root</a:t>
            </a:r>
            <a:r>
              <a:rPr lang="en-US" sz="2000" dirty="0"/>
              <a:t> user only among normal users can control most devices, but there are a few exceptions. For example, normal users can control removable devices, such as USB devices. Thus, normal users can add and remove files and otherwise manage a removable device, but only </a:t>
            </a:r>
            <a:r>
              <a:rPr lang="en-US" sz="2000" dirty="0">
                <a:solidFill>
                  <a:srgbClr val="FF0000"/>
                </a:solidFill>
              </a:rPr>
              <a:t>root</a:t>
            </a:r>
            <a:r>
              <a:rPr lang="en-US" sz="2000" dirty="0"/>
              <a:t> can manage "fixed" hard drives by default. </a:t>
            </a:r>
          </a:p>
          <a:p>
            <a:pPr algn="just"/>
            <a:r>
              <a:rPr lang="en-US" sz="2000" dirty="0"/>
              <a:t>This unlimited privilege, however, comes with responsibility. The </a:t>
            </a:r>
            <a:r>
              <a:rPr lang="en-US" sz="2000" dirty="0">
                <a:solidFill>
                  <a:srgbClr val="FF0000"/>
                </a:solidFill>
              </a:rPr>
              <a:t>root</a:t>
            </a:r>
            <a:r>
              <a:rPr lang="en-US" sz="2000" dirty="0"/>
              <a:t> user has unlimited power to damage the system: remove files and directories, remove user accounts, add back doors, and so on. If the </a:t>
            </a:r>
            <a:r>
              <a:rPr lang="en-US" sz="2000" dirty="0">
                <a:solidFill>
                  <a:srgbClr val="FF0000"/>
                </a:solidFill>
              </a:rPr>
              <a:t>root</a:t>
            </a:r>
            <a:r>
              <a:rPr lang="en-US" sz="2000" dirty="0"/>
              <a:t> user's account is compromised, someone else would have administrative control of the system. Throughout this course, administrators are encouraged to log in as a normal user and escalate privileges to </a:t>
            </a:r>
            <a:r>
              <a:rPr lang="en-US" sz="2000" dirty="0">
                <a:solidFill>
                  <a:srgbClr val="FF0000"/>
                </a:solidFill>
              </a:rPr>
              <a:t>root</a:t>
            </a:r>
            <a:r>
              <a:rPr lang="en-US" sz="2000" dirty="0"/>
              <a:t> only when needed. </a:t>
            </a:r>
          </a:p>
          <a:p>
            <a:pPr algn="just"/>
            <a:r>
              <a:rPr lang="en-US" sz="2000" dirty="0"/>
              <a:t>The </a:t>
            </a:r>
            <a:r>
              <a:rPr lang="en-US" sz="2000" dirty="0">
                <a:solidFill>
                  <a:srgbClr val="FF0000"/>
                </a:solidFill>
              </a:rPr>
              <a:t>root</a:t>
            </a:r>
            <a:r>
              <a:rPr lang="en-US" sz="2000" dirty="0"/>
              <a:t> account on Linux is roughly equivalent to the local Administrator account on Microsoft Windows. In Linux, most system administrators log in to the system as an unprivileged user and use various tools to temporarily gain </a:t>
            </a:r>
            <a:r>
              <a:rPr lang="en-US" sz="2000" dirty="0">
                <a:solidFill>
                  <a:srgbClr val="FF0000"/>
                </a:solidFill>
              </a:rPr>
              <a:t>root</a:t>
            </a:r>
            <a:r>
              <a:rPr lang="en-US" sz="2000" dirty="0"/>
              <a:t> privileges. </a:t>
            </a:r>
          </a:p>
        </p:txBody>
      </p:sp>
    </p:spTree>
    <p:extLst>
      <p:ext uri="{BB962C8B-B14F-4D97-AF65-F5344CB8AC3E}">
        <p14:creationId xmlns:p14="http://schemas.microsoft.com/office/powerpoint/2010/main" val="243964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6202-4CF2-755C-2435-5D291C964316}"/>
              </a:ext>
            </a:extLst>
          </p:cNvPr>
          <p:cNvSpPr>
            <a:spLocks noGrp="1"/>
          </p:cNvSpPr>
          <p:nvPr>
            <p:ph type="title"/>
          </p:nvPr>
        </p:nvSpPr>
        <p:spPr/>
        <p:txBody>
          <a:bodyPr/>
          <a:lstStyle/>
          <a:p>
            <a:r>
              <a:rPr lang="en-US" dirty="0"/>
              <a:t>Switching Users</a:t>
            </a:r>
          </a:p>
        </p:txBody>
      </p:sp>
      <p:sp>
        <p:nvSpPr>
          <p:cNvPr id="3" name="Content Placeholder 2">
            <a:extLst>
              <a:ext uri="{FF2B5EF4-FFF2-40B4-BE49-F238E27FC236}">
                <a16:creationId xmlns:a16="http://schemas.microsoft.com/office/drawing/2014/main" id="{7CA8530E-959C-7D30-0783-2174807A89FB}"/>
              </a:ext>
            </a:extLst>
          </p:cNvPr>
          <p:cNvSpPr>
            <a:spLocks noGrp="1"/>
          </p:cNvSpPr>
          <p:nvPr>
            <p:ph idx="1"/>
          </p:nvPr>
        </p:nvSpPr>
        <p:spPr/>
        <p:txBody>
          <a:bodyPr>
            <a:normAutofit/>
          </a:bodyPr>
          <a:lstStyle/>
          <a:p>
            <a:pPr algn="just"/>
            <a:r>
              <a:rPr lang="en-US" sz="2000" dirty="0"/>
              <a:t>The </a:t>
            </a:r>
            <a:r>
              <a:rPr lang="en-US" sz="2000" dirty="0" err="1">
                <a:solidFill>
                  <a:srgbClr val="FF0000"/>
                </a:solidFill>
              </a:rPr>
              <a:t>su</a:t>
            </a:r>
            <a:r>
              <a:rPr lang="en-US" sz="2000" dirty="0"/>
              <a:t> command allows users to switch to a different user account. If you run </a:t>
            </a:r>
            <a:r>
              <a:rPr lang="en-US" sz="2000" dirty="0" err="1">
                <a:solidFill>
                  <a:srgbClr val="FF0000"/>
                </a:solidFill>
              </a:rPr>
              <a:t>su</a:t>
            </a:r>
            <a:r>
              <a:rPr lang="en-US" sz="2000" dirty="0"/>
              <a:t> from a regular user account, you will be prompted for the password of the account to which you want to switch. When </a:t>
            </a:r>
            <a:r>
              <a:rPr lang="en-US" sz="2000" dirty="0">
                <a:solidFill>
                  <a:srgbClr val="FF0000"/>
                </a:solidFill>
              </a:rPr>
              <a:t>root</a:t>
            </a:r>
            <a:r>
              <a:rPr lang="en-US" sz="2000" dirty="0"/>
              <a:t> runs </a:t>
            </a:r>
            <a:r>
              <a:rPr lang="en-US" sz="2000" dirty="0" err="1">
                <a:solidFill>
                  <a:srgbClr val="FF0000"/>
                </a:solidFill>
              </a:rPr>
              <a:t>su</a:t>
            </a:r>
            <a:r>
              <a:rPr lang="en-US" sz="2000" dirty="0"/>
              <a:t>, you do not need to enter the user's password.</a:t>
            </a:r>
          </a:p>
          <a:p>
            <a:pPr algn="just"/>
            <a:endParaRPr lang="en-US" sz="2000" dirty="0"/>
          </a:p>
          <a:p>
            <a:pPr algn="just"/>
            <a:endParaRPr lang="en-US" sz="2000" dirty="0"/>
          </a:p>
          <a:p>
            <a:pPr algn="just"/>
            <a:r>
              <a:rPr lang="en-US" sz="2000" dirty="0"/>
              <a:t>If you omit the user name, the </a:t>
            </a:r>
            <a:r>
              <a:rPr lang="en-US" sz="2000" dirty="0" err="1">
                <a:solidFill>
                  <a:srgbClr val="FF0000"/>
                </a:solidFill>
              </a:rPr>
              <a:t>su</a:t>
            </a:r>
            <a:r>
              <a:rPr lang="en-US" sz="2000" dirty="0"/>
              <a:t> or </a:t>
            </a:r>
            <a:r>
              <a:rPr lang="en-US" sz="2000" dirty="0" err="1">
                <a:solidFill>
                  <a:srgbClr val="FF0000"/>
                </a:solidFill>
              </a:rPr>
              <a:t>su</a:t>
            </a:r>
            <a:r>
              <a:rPr lang="en-US" sz="2000" dirty="0">
                <a:solidFill>
                  <a:srgbClr val="FF0000"/>
                </a:solidFill>
              </a:rPr>
              <a:t> - </a:t>
            </a:r>
            <a:r>
              <a:rPr lang="en-US" sz="2000" dirty="0"/>
              <a:t>command attempts to switch to </a:t>
            </a:r>
            <a:r>
              <a:rPr lang="en-US" sz="2000" dirty="0">
                <a:solidFill>
                  <a:srgbClr val="FF0000"/>
                </a:solidFill>
              </a:rPr>
              <a:t>root</a:t>
            </a:r>
            <a:r>
              <a:rPr lang="en-US" sz="2000" dirty="0"/>
              <a:t> by default.</a:t>
            </a:r>
          </a:p>
        </p:txBody>
      </p:sp>
      <p:sp>
        <p:nvSpPr>
          <p:cNvPr id="4" name="TextBox 3">
            <a:extLst>
              <a:ext uri="{FF2B5EF4-FFF2-40B4-BE49-F238E27FC236}">
                <a16:creationId xmlns:a16="http://schemas.microsoft.com/office/drawing/2014/main" id="{ED2E9E47-9E1E-4053-F639-350B9EE24EA3}"/>
              </a:ext>
            </a:extLst>
          </p:cNvPr>
          <p:cNvSpPr txBox="1"/>
          <p:nvPr/>
        </p:nvSpPr>
        <p:spPr>
          <a:xfrm>
            <a:off x="2802192" y="2782988"/>
            <a:ext cx="5515897" cy="923330"/>
          </a:xfrm>
          <a:prstGeom prst="rect">
            <a:avLst/>
          </a:prstGeom>
          <a:noFill/>
        </p:spPr>
        <p:txBody>
          <a:bodyPr wrap="square" rtlCol="0">
            <a:spAutoFit/>
          </a:bodyPr>
          <a:lstStyle/>
          <a:p>
            <a:r>
              <a:rPr lang="it-IT" dirty="0">
                <a:solidFill>
                  <a:srgbClr val="FF0000"/>
                </a:solidFill>
              </a:rPr>
              <a:t>[user01@host ~]$ su - user02</a:t>
            </a:r>
          </a:p>
          <a:p>
            <a:r>
              <a:rPr lang="it-IT" dirty="0">
                <a:solidFill>
                  <a:srgbClr val="FF0000"/>
                </a:solidFill>
              </a:rPr>
              <a:t>Password: </a:t>
            </a:r>
          </a:p>
          <a:p>
            <a:r>
              <a:rPr lang="it-IT" dirty="0">
                <a:solidFill>
                  <a:srgbClr val="FF0000"/>
                </a:solidFill>
              </a:rPr>
              <a:t>[user02@host ~]$</a:t>
            </a:r>
            <a:endParaRPr lang="en-US" dirty="0">
              <a:solidFill>
                <a:srgbClr val="FF0000"/>
              </a:solidFill>
            </a:endParaRPr>
          </a:p>
        </p:txBody>
      </p:sp>
      <p:sp>
        <p:nvSpPr>
          <p:cNvPr id="5" name="TextBox 4">
            <a:extLst>
              <a:ext uri="{FF2B5EF4-FFF2-40B4-BE49-F238E27FC236}">
                <a16:creationId xmlns:a16="http://schemas.microsoft.com/office/drawing/2014/main" id="{E42FF525-AE80-9735-71F7-B111282BF4AC}"/>
              </a:ext>
            </a:extLst>
          </p:cNvPr>
          <p:cNvSpPr txBox="1"/>
          <p:nvPr/>
        </p:nvSpPr>
        <p:spPr>
          <a:xfrm>
            <a:off x="2802192" y="4477594"/>
            <a:ext cx="5437239" cy="923330"/>
          </a:xfrm>
          <a:prstGeom prst="rect">
            <a:avLst/>
          </a:prstGeom>
          <a:noFill/>
        </p:spPr>
        <p:txBody>
          <a:bodyPr wrap="square" rtlCol="0">
            <a:spAutoFit/>
          </a:bodyPr>
          <a:lstStyle/>
          <a:p>
            <a:r>
              <a:rPr lang="en-US" dirty="0">
                <a:solidFill>
                  <a:srgbClr val="FF0000"/>
                </a:solidFill>
              </a:rPr>
              <a:t>[user01@host ~]$ </a:t>
            </a:r>
            <a:r>
              <a:rPr lang="en-US" dirty="0" err="1">
                <a:solidFill>
                  <a:srgbClr val="FF0000"/>
                </a:solidFill>
              </a:rPr>
              <a:t>su</a:t>
            </a:r>
            <a:r>
              <a:rPr lang="en-US" dirty="0">
                <a:solidFill>
                  <a:srgbClr val="FF0000"/>
                </a:solidFill>
              </a:rPr>
              <a:t> – </a:t>
            </a:r>
          </a:p>
          <a:p>
            <a:r>
              <a:rPr lang="en-US" dirty="0">
                <a:solidFill>
                  <a:srgbClr val="FF0000"/>
                </a:solidFill>
              </a:rPr>
              <a:t>Password:</a:t>
            </a:r>
          </a:p>
          <a:p>
            <a:r>
              <a:rPr lang="en-US" dirty="0">
                <a:solidFill>
                  <a:srgbClr val="FF0000"/>
                </a:solidFill>
              </a:rPr>
              <a:t>[</a:t>
            </a:r>
            <a:r>
              <a:rPr lang="en-US" dirty="0" err="1">
                <a:solidFill>
                  <a:srgbClr val="FF0000"/>
                </a:solidFill>
              </a:rPr>
              <a:t>root@host</a:t>
            </a:r>
            <a:r>
              <a:rPr lang="en-US" dirty="0">
                <a:solidFill>
                  <a:srgbClr val="FF0000"/>
                </a:solidFill>
              </a:rPr>
              <a:t> ~]#</a:t>
            </a:r>
          </a:p>
        </p:txBody>
      </p:sp>
    </p:spTree>
    <p:extLst>
      <p:ext uri="{BB962C8B-B14F-4D97-AF65-F5344CB8AC3E}">
        <p14:creationId xmlns:p14="http://schemas.microsoft.com/office/powerpoint/2010/main" val="73770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72384-CE6A-030E-515D-A9E5A5FCD438}"/>
              </a:ext>
            </a:extLst>
          </p:cNvPr>
          <p:cNvSpPr>
            <a:spLocks noGrp="1"/>
          </p:cNvSpPr>
          <p:nvPr>
            <p:ph type="title"/>
          </p:nvPr>
        </p:nvSpPr>
        <p:spPr/>
        <p:txBody>
          <a:bodyPr/>
          <a:lstStyle/>
          <a:p>
            <a:r>
              <a:rPr lang="en-US" dirty="0"/>
              <a:t>Switching Users</a:t>
            </a:r>
          </a:p>
        </p:txBody>
      </p:sp>
      <p:sp>
        <p:nvSpPr>
          <p:cNvPr id="3" name="Content Placeholder 2">
            <a:extLst>
              <a:ext uri="{FF2B5EF4-FFF2-40B4-BE49-F238E27FC236}">
                <a16:creationId xmlns:a16="http://schemas.microsoft.com/office/drawing/2014/main" id="{EF06F56E-C8EE-C198-27AF-DB79B495F55E}"/>
              </a:ext>
            </a:extLst>
          </p:cNvPr>
          <p:cNvSpPr>
            <a:spLocks noGrp="1"/>
          </p:cNvSpPr>
          <p:nvPr>
            <p:ph idx="1"/>
          </p:nvPr>
        </p:nvSpPr>
        <p:spPr/>
        <p:txBody>
          <a:bodyPr>
            <a:normAutofit/>
          </a:bodyPr>
          <a:lstStyle/>
          <a:p>
            <a:r>
              <a:rPr lang="en-US" sz="2000" dirty="0"/>
              <a:t>The command </a:t>
            </a:r>
            <a:r>
              <a:rPr lang="en-US" sz="2000" dirty="0" err="1">
                <a:solidFill>
                  <a:srgbClr val="FF0000"/>
                </a:solidFill>
              </a:rPr>
              <a:t>su</a:t>
            </a:r>
            <a:r>
              <a:rPr lang="en-US" sz="2000" dirty="0"/>
              <a:t> starts a non-login shell, while the command </a:t>
            </a:r>
            <a:r>
              <a:rPr lang="en-US" sz="2000" dirty="0" err="1">
                <a:solidFill>
                  <a:srgbClr val="FF0000"/>
                </a:solidFill>
              </a:rPr>
              <a:t>su</a:t>
            </a:r>
            <a:r>
              <a:rPr lang="en-US" sz="2000" dirty="0">
                <a:solidFill>
                  <a:srgbClr val="FF0000"/>
                </a:solidFill>
              </a:rPr>
              <a:t> - </a:t>
            </a:r>
            <a:r>
              <a:rPr lang="en-US" sz="2000" dirty="0"/>
              <a:t>(with the dash option) starts a login shell. The main distinction between the two commands is that </a:t>
            </a:r>
            <a:r>
              <a:rPr lang="en-US" sz="2000" dirty="0" err="1">
                <a:solidFill>
                  <a:srgbClr val="FF0000"/>
                </a:solidFill>
              </a:rPr>
              <a:t>su</a:t>
            </a:r>
            <a:r>
              <a:rPr lang="en-US" sz="2000" dirty="0">
                <a:solidFill>
                  <a:srgbClr val="FF0000"/>
                </a:solidFill>
              </a:rPr>
              <a:t> - </a:t>
            </a:r>
            <a:r>
              <a:rPr lang="en-US" sz="2000" dirty="0"/>
              <a:t>sets up the shell environment as if it were a new login as that user, while </a:t>
            </a:r>
            <a:r>
              <a:rPr lang="en-US" sz="2000" dirty="0" err="1">
                <a:solidFill>
                  <a:srgbClr val="FF0000"/>
                </a:solidFill>
              </a:rPr>
              <a:t>su</a:t>
            </a:r>
            <a:r>
              <a:rPr lang="en-US" sz="2000" dirty="0"/>
              <a:t> just starts a shell as that user, but uses the original user's environment settings. </a:t>
            </a:r>
          </a:p>
          <a:p>
            <a:r>
              <a:rPr lang="en-US" sz="2000" dirty="0"/>
              <a:t>In most cases, administrators should run </a:t>
            </a:r>
            <a:r>
              <a:rPr lang="en-US" sz="2000" dirty="0" err="1">
                <a:solidFill>
                  <a:srgbClr val="FF0000"/>
                </a:solidFill>
              </a:rPr>
              <a:t>su</a:t>
            </a:r>
            <a:r>
              <a:rPr lang="en-US" sz="2000" dirty="0">
                <a:solidFill>
                  <a:srgbClr val="FF0000"/>
                </a:solidFill>
              </a:rPr>
              <a:t> - </a:t>
            </a:r>
            <a:r>
              <a:rPr lang="en-US" sz="2000" dirty="0"/>
              <a:t>to get a shell with the target user's normal environment settings. For more information, see the </a:t>
            </a:r>
            <a:r>
              <a:rPr lang="en-US" sz="2000" dirty="0">
                <a:solidFill>
                  <a:srgbClr val="FF0000"/>
                </a:solidFill>
              </a:rPr>
              <a:t>bash(1) </a:t>
            </a:r>
            <a:r>
              <a:rPr lang="en-US" sz="2000" dirty="0"/>
              <a:t>man page.</a:t>
            </a:r>
          </a:p>
        </p:txBody>
      </p:sp>
    </p:spTree>
    <p:extLst>
      <p:ext uri="{BB962C8B-B14F-4D97-AF65-F5344CB8AC3E}">
        <p14:creationId xmlns:p14="http://schemas.microsoft.com/office/powerpoint/2010/main" val="80776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1CAB-47C1-3EBB-9325-0ED8C09BCBC3}"/>
              </a:ext>
            </a:extLst>
          </p:cNvPr>
          <p:cNvSpPr>
            <a:spLocks noGrp="1"/>
          </p:cNvSpPr>
          <p:nvPr>
            <p:ph type="title"/>
          </p:nvPr>
        </p:nvSpPr>
        <p:spPr/>
        <p:txBody>
          <a:bodyPr/>
          <a:lstStyle/>
          <a:p>
            <a:r>
              <a:rPr lang="en-US" dirty="0"/>
              <a:t>Running Commands with </a:t>
            </a:r>
            <a:r>
              <a:rPr lang="en-US" dirty="0" err="1"/>
              <a:t>Sudo</a:t>
            </a:r>
            <a:endParaRPr lang="en-US" dirty="0"/>
          </a:p>
        </p:txBody>
      </p:sp>
      <p:sp>
        <p:nvSpPr>
          <p:cNvPr id="3" name="Content Placeholder 2">
            <a:extLst>
              <a:ext uri="{FF2B5EF4-FFF2-40B4-BE49-F238E27FC236}">
                <a16:creationId xmlns:a16="http://schemas.microsoft.com/office/drawing/2014/main" id="{DC193642-AAB8-A4B6-D32B-78A31A1CA65C}"/>
              </a:ext>
            </a:extLst>
          </p:cNvPr>
          <p:cNvSpPr>
            <a:spLocks noGrp="1"/>
          </p:cNvSpPr>
          <p:nvPr>
            <p:ph idx="1"/>
          </p:nvPr>
        </p:nvSpPr>
        <p:spPr/>
        <p:txBody>
          <a:bodyPr>
            <a:normAutofit/>
          </a:bodyPr>
          <a:lstStyle/>
          <a:p>
            <a:r>
              <a:rPr lang="en-US" sz="2000" dirty="0"/>
              <a:t>In some cases, the </a:t>
            </a:r>
            <a:r>
              <a:rPr lang="en-US" sz="2000" dirty="0">
                <a:solidFill>
                  <a:srgbClr val="FF0000"/>
                </a:solidFill>
              </a:rPr>
              <a:t>root</a:t>
            </a:r>
            <a:r>
              <a:rPr lang="en-US" sz="2000" dirty="0"/>
              <a:t> user's account may not have a valid password at all for security reasons. In this case, users cannot log in to the system as </a:t>
            </a:r>
            <a:r>
              <a:rPr lang="en-US" sz="2000" dirty="0">
                <a:solidFill>
                  <a:srgbClr val="FF0000"/>
                </a:solidFill>
              </a:rPr>
              <a:t>root</a:t>
            </a:r>
            <a:r>
              <a:rPr lang="en-US" sz="2000" dirty="0"/>
              <a:t> directly with a password, and </a:t>
            </a:r>
            <a:r>
              <a:rPr lang="en-US" sz="2000" dirty="0" err="1">
                <a:solidFill>
                  <a:srgbClr val="FF0000"/>
                </a:solidFill>
              </a:rPr>
              <a:t>su</a:t>
            </a:r>
            <a:r>
              <a:rPr lang="en-US" sz="2000" dirty="0"/>
              <a:t> cannot be used to get an interactive shell. One tool that can be used to get </a:t>
            </a:r>
            <a:r>
              <a:rPr lang="en-US" sz="2000" dirty="0">
                <a:solidFill>
                  <a:srgbClr val="FF0000"/>
                </a:solidFill>
              </a:rPr>
              <a:t>root</a:t>
            </a:r>
            <a:r>
              <a:rPr lang="en-US" sz="2000" dirty="0"/>
              <a:t> access in this case is </a:t>
            </a:r>
            <a:r>
              <a:rPr lang="en-US" sz="2000" dirty="0" err="1">
                <a:solidFill>
                  <a:srgbClr val="FF0000"/>
                </a:solidFill>
              </a:rPr>
              <a:t>sudo</a:t>
            </a:r>
            <a:r>
              <a:rPr lang="en-US" sz="2000" dirty="0"/>
              <a:t>. </a:t>
            </a:r>
          </a:p>
          <a:p>
            <a:r>
              <a:rPr lang="en-US" sz="2000" dirty="0"/>
              <a:t>Unlike </a:t>
            </a:r>
            <a:r>
              <a:rPr lang="en-US" sz="2000" dirty="0" err="1">
                <a:solidFill>
                  <a:srgbClr val="FF0000"/>
                </a:solidFill>
              </a:rPr>
              <a:t>su</a:t>
            </a:r>
            <a:r>
              <a:rPr lang="en-US" sz="2000" dirty="0"/>
              <a:t>, </a:t>
            </a:r>
            <a:r>
              <a:rPr lang="en-US" sz="2000" dirty="0" err="1">
                <a:solidFill>
                  <a:srgbClr val="FF0000"/>
                </a:solidFill>
              </a:rPr>
              <a:t>sudo</a:t>
            </a:r>
            <a:r>
              <a:rPr lang="en-US" sz="2000" dirty="0"/>
              <a:t> normally requires users to enter their own password for authentication, not the password of the user account they are trying to access. That is, users who use </a:t>
            </a:r>
            <a:r>
              <a:rPr lang="en-US" sz="2000" dirty="0" err="1">
                <a:solidFill>
                  <a:srgbClr val="FF0000"/>
                </a:solidFill>
              </a:rPr>
              <a:t>sudo</a:t>
            </a:r>
            <a:r>
              <a:rPr lang="en-US" sz="2000" dirty="0"/>
              <a:t> to run commands as </a:t>
            </a:r>
            <a:r>
              <a:rPr lang="en-US" sz="2000" dirty="0">
                <a:solidFill>
                  <a:srgbClr val="FF0000"/>
                </a:solidFill>
              </a:rPr>
              <a:t>root</a:t>
            </a:r>
            <a:r>
              <a:rPr lang="en-US" sz="2000" dirty="0"/>
              <a:t> do not need to know the </a:t>
            </a:r>
            <a:r>
              <a:rPr lang="en-US" sz="2000" dirty="0">
                <a:solidFill>
                  <a:srgbClr val="FF0000"/>
                </a:solidFill>
              </a:rPr>
              <a:t>root </a:t>
            </a:r>
            <a:r>
              <a:rPr lang="en-US" sz="2000" dirty="0"/>
              <a:t>password. Instead, they use their own passwords to authenticate access. </a:t>
            </a:r>
          </a:p>
          <a:p>
            <a:r>
              <a:rPr lang="en-US" sz="2000" dirty="0"/>
              <a:t>Additionally, </a:t>
            </a:r>
            <a:r>
              <a:rPr lang="en-US" sz="2000" dirty="0" err="1">
                <a:solidFill>
                  <a:srgbClr val="FF0000"/>
                </a:solidFill>
              </a:rPr>
              <a:t>sudo</a:t>
            </a:r>
            <a:r>
              <a:rPr lang="en-US" sz="2000" dirty="0"/>
              <a:t> can be configured to allow specific users to run any command as some other user, or only some commands as that user.</a:t>
            </a:r>
          </a:p>
        </p:txBody>
      </p:sp>
    </p:spTree>
    <p:extLst>
      <p:ext uri="{BB962C8B-B14F-4D97-AF65-F5344CB8AC3E}">
        <p14:creationId xmlns:p14="http://schemas.microsoft.com/office/powerpoint/2010/main" val="198601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9987-8A22-DE9A-EDEF-9A7DA62D66AE}"/>
              </a:ext>
            </a:extLst>
          </p:cNvPr>
          <p:cNvSpPr>
            <a:spLocks noGrp="1"/>
          </p:cNvSpPr>
          <p:nvPr>
            <p:ph type="title"/>
          </p:nvPr>
        </p:nvSpPr>
        <p:spPr/>
        <p:txBody>
          <a:bodyPr/>
          <a:lstStyle/>
          <a:p>
            <a:r>
              <a:rPr lang="en-US" dirty="0"/>
              <a:t>Running Commands with </a:t>
            </a:r>
            <a:r>
              <a:rPr lang="en-US" dirty="0" err="1"/>
              <a:t>Sudo</a:t>
            </a:r>
            <a:endParaRPr lang="en-US" dirty="0"/>
          </a:p>
        </p:txBody>
      </p:sp>
      <p:sp>
        <p:nvSpPr>
          <p:cNvPr id="3" name="Content Placeholder 2">
            <a:extLst>
              <a:ext uri="{FF2B5EF4-FFF2-40B4-BE49-F238E27FC236}">
                <a16:creationId xmlns:a16="http://schemas.microsoft.com/office/drawing/2014/main" id="{7E0E5493-4FFC-7BAB-BC98-5BF63A211AFB}"/>
              </a:ext>
            </a:extLst>
          </p:cNvPr>
          <p:cNvSpPr>
            <a:spLocks noGrp="1"/>
          </p:cNvSpPr>
          <p:nvPr>
            <p:ph idx="1"/>
          </p:nvPr>
        </p:nvSpPr>
        <p:spPr/>
        <p:txBody>
          <a:bodyPr>
            <a:normAutofit/>
          </a:bodyPr>
          <a:lstStyle/>
          <a:p>
            <a:r>
              <a:rPr lang="en-US" sz="2000" dirty="0"/>
              <a:t>For example, when </a:t>
            </a:r>
            <a:r>
              <a:rPr lang="en-US" sz="2000" dirty="0" err="1"/>
              <a:t>sudo</a:t>
            </a:r>
            <a:r>
              <a:rPr lang="en-US" sz="2000" dirty="0"/>
              <a:t> is configured to allow the user01 user to run the command </a:t>
            </a:r>
            <a:r>
              <a:rPr lang="en-US" sz="2000" dirty="0" err="1"/>
              <a:t>usermod</a:t>
            </a:r>
            <a:r>
              <a:rPr lang="en-US" sz="2000" dirty="0"/>
              <a:t> as root, user01 could run the following command to lock or unlock a user account:</a:t>
            </a:r>
          </a:p>
        </p:txBody>
      </p:sp>
      <p:sp>
        <p:nvSpPr>
          <p:cNvPr id="4" name="TextBox 3">
            <a:extLst>
              <a:ext uri="{FF2B5EF4-FFF2-40B4-BE49-F238E27FC236}">
                <a16:creationId xmlns:a16="http://schemas.microsoft.com/office/drawing/2014/main" id="{4247DFBC-9726-7E12-5058-F18B3990BC7E}"/>
              </a:ext>
            </a:extLst>
          </p:cNvPr>
          <p:cNvSpPr txBox="1"/>
          <p:nvPr/>
        </p:nvSpPr>
        <p:spPr>
          <a:xfrm>
            <a:off x="2918173" y="2878494"/>
            <a:ext cx="4630995" cy="1754326"/>
          </a:xfrm>
          <a:prstGeom prst="rect">
            <a:avLst/>
          </a:prstGeom>
          <a:noFill/>
        </p:spPr>
        <p:txBody>
          <a:bodyPr wrap="square" rtlCol="0">
            <a:spAutoFit/>
          </a:bodyPr>
          <a:lstStyle/>
          <a:p>
            <a:r>
              <a:rPr lang="en-US" dirty="0">
                <a:solidFill>
                  <a:srgbClr val="FF0000"/>
                </a:solidFill>
              </a:rPr>
              <a:t>[user01@host ~]$ </a:t>
            </a:r>
            <a:r>
              <a:rPr lang="en-US" dirty="0" err="1">
                <a:solidFill>
                  <a:srgbClr val="FF0000"/>
                </a:solidFill>
              </a:rPr>
              <a:t>sudo</a:t>
            </a:r>
            <a:r>
              <a:rPr lang="en-US" dirty="0">
                <a:solidFill>
                  <a:srgbClr val="FF0000"/>
                </a:solidFill>
              </a:rPr>
              <a:t> </a:t>
            </a:r>
            <a:r>
              <a:rPr lang="en-US" dirty="0" err="1">
                <a:solidFill>
                  <a:srgbClr val="FF0000"/>
                </a:solidFill>
              </a:rPr>
              <a:t>usermod</a:t>
            </a:r>
            <a:r>
              <a:rPr lang="en-US" dirty="0">
                <a:solidFill>
                  <a:srgbClr val="FF0000"/>
                </a:solidFill>
              </a:rPr>
              <a:t> -L user02 [</a:t>
            </a:r>
            <a:r>
              <a:rPr lang="en-US" dirty="0" err="1">
                <a:solidFill>
                  <a:srgbClr val="FF0000"/>
                </a:solidFill>
              </a:rPr>
              <a:t>sudo</a:t>
            </a:r>
            <a:r>
              <a:rPr lang="en-US" dirty="0">
                <a:solidFill>
                  <a:srgbClr val="FF0000"/>
                </a:solidFill>
              </a:rPr>
              <a:t>] password for user01:</a:t>
            </a:r>
          </a:p>
          <a:p>
            <a:r>
              <a:rPr lang="en-US" dirty="0">
                <a:solidFill>
                  <a:srgbClr val="FF0000"/>
                </a:solidFill>
              </a:rPr>
              <a:t>[user01@host ~]$ </a:t>
            </a:r>
            <a:r>
              <a:rPr lang="en-US" dirty="0" err="1">
                <a:solidFill>
                  <a:srgbClr val="FF0000"/>
                </a:solidFill>
              </a:rPr>
              <a:t>su</a:t>
            </a:r>
            <a:r>
              <a:rPr lang="en-US" dirty="0">
                <a:solidFill>
                  <a:srgbClr val="FF0000"/>
                </a:solidFill>
              </a:rPr>
              <a:t> - user02 </a:t>
            </a:r>
          </a:p>
          <a:p>
            <a:r>
              <a:rPr lang="en-US" dirty="0">
                <a:solidFill>
                  <a:srgbClr val="FF0000"/>
                </a:solidFill>
              </a:rPr>
              <a:t>Password: </a:t>
            </a:r>
          </a:p>
          <a:p>
            <a:r>
              <a:rPr lang="en-US" dirty="0" err="1">
                <a:solidFill>
                  <a:srgbClr val="FF0000"/>
                </a:solidFill>
              </a:rPr>
              <a:t>su</a:t>
            </a:r>
            <a:r>
              <a:rPr lang="en-US" dirty="0">
                <a:solidFill>
                  <a:srgbClr val="FF0000"/>
                </a:solidFill>
              </a:rPr>
              <a:t>: Authentication failure</a:t>
            </a:r>
          </a:p>
          <a:p>
            <a:r>
              <a:rPr lang="en-US" dirty="0">
                <a:solidFill>
                  <a:srgbClr val="FF0000"/>
                </a:solidFill>
              </a:rPr>
              <a:t>[user01@host ~]$ </a:t>
            </a:r>
          </a:p>
        </p:txBody>
      </p:sp>
    </p:spTree>
    <p:extLst>
      <p:ext uri="{BB962C8B-B14F-4D97-AF65-F5344CB8AC3E}">
        <p14:creationId xmlns:p14="http://schemas.microsoft.com/office/powerpoint/2010/main" val="107833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27AEF-FA5A-49C0-ED27-E315E2F3C6C4}"/>
              </a:ext>
            </a:extLst>
          </p:cNvPr>
          <p:cNvSpPr>
            <a:spLocks noGrp="1"/>
          </p:cNvSpPr>
          <p:nvPr>
            <p:ph type="title"/>
          </p:nvPr>
        </p:nvSpPr>
        <p:spPr/>
        <p:txBody>
          <a:bodyPr/>
          <a:lstStyle/>
          <a:p>
            <a:r>
              <a:rPr lang="en-US" dirty="0"/>
              <a:t>Running Commands with </a:t>
            </a:r>
            <a:r>
              <a:rPr lang="en-US" dirty="0" err="1"/>
              <a:t>Sudo</a:t>
            </a:r>
            <a:endParaRPr lang="en-US" dirty="0"/>
          </a:p>
        </p:txBody>
      </p:sp>
      <p:sp>
        <p:nvSpPr>
          <p:cNvPr id="3" name="Content Placeholder 2">
            <a:extLst>
              <a:ext uri="{FF2B5EF4-FFF2-40B4-BE49-F238E27FC236}">
                <a16:creationId xmlns:a16="http://schemas.microsoft.com/office/drawing/2014/main" id="{10DD0EE0-CE2B-FD20-313D-56FB467EC47A}"/>
              </a:ext>
            </a:extLst>
          </p:cNvPr>
          <p:cNvSpPr>
            <a:spLocks noGrp="1"/>
          </p:cNvSpPr>
          <p:nvPr>
            <p:ph idx="1"/>
          </p:nvPr>
        </p:nvSpPr>
        <p:spPr/>
        <p:txBody>
          <a:bodyPr/>
          <a:lstStyle/>
          <a:p>
            <a:r>
              <a:rPr lang="en-US" sz="2000" dirty="0"/>
              <a:t>If a user tries to run a command as another user, and the </a:t>
            </a:r>
            <a:r>
              <a:rPr lang="en-US" sz="2000" dirty="0" err="1">
                <a:solidFill>
                  <a:srgbClr val="FF0000"/>
                </a:solidFill>
              </a:rPr>
              <a:t>sudo</a:t>
            </a:r>
            <a:r>
              <a:rPr lang="en-US" sz="2000" dirty="0"/>
              <a:t> configuration does not permit it, the command will be blocked, the attempt will be logged, and by default an email will be sent to the </a:t>
            </a:r>
            <a:r>
              <a:rPr lang="en-US" sz="2000" dirty="0">
                <a:solidFill>
                  <a:srgbClr val="FF0000"/>
                </a:solidFill>
              </a:rPr>
              <a:t>root</a:t>
            </a:r>
            <a:r>
              <a:rPr lang="en-US" sz="2000" dirty="0"/>
              <a:t> user.</a:t>
            </a:r>
          </a:p>
          <a:p>
            <a:endParaRPr lang="en-US" dirty="0"/>
          </a:p>
          <a:p>
            <a:endParaRPr lang="en-US" dirty="0"/>
          </a:p>
          <a:p>
            <a:r>
              <a:rPr lang="en-US" sz="2000" dirty="0"/>
              <a:t>One additional benefit to using </a:t>
            </a:r>
            <a:r>
              <a:rPr lang="en-US" sz="2000" dirty="0" err="1">
                <a:solidFill>
                  <a:srgbClr val="FF0000"/>
                </a:solidFill>
              </a:rPr>
              <a:t>sudo</a:t>
            </a:r>
            <a:r>
              <a:rPr lang="en-US" sz="2000" dirty="0"/>
              <a:t> is that all commands executed are logged by default to </a:t>
            </a:r>
            <a:r>
              <a:rPr lang="en-US" sz="2000" dirty="0">
                <a:solidFill>
                  <a:srgbClr val="FF0000"/>
                </a:solidFill>
              </a:rPr>
              <a:t>/ var/log/secure</a:t>
            </a:r>
            <a:r>
              <a:rPr lang="en-US" sz="2000" dirty="0"/>
              <a:t>. </a:t>
            </a:r>
          </a:p>
        </p:txBody>
      </p:sp>
      <p:sp>
        <p:nvSpPr>
          <p:cNvPr id="5" name="TextBox 4">
            <a:extLst>
              <a:ext uri="{FF2B5EF4-FFF2-40B4-BE49-F238E27FC236}">
                <a16:creationId xmlns:a16="http://schemas.microsoft.com/office/drawing/2014/main" id="{46B70986-CF86-672D-C2ED-9A322DFA0F70}"/>
              </a:ext>
            </a:extLst>
          </p:cNvPr>
          <p:cNvSpPr txBox="1"/>
          <p:nvPr/>
        </p:nvSpPr>
        <p:spPr>
          <a:xfrm>
            <a:off x="2585884" y="2828835"/>
            <a:ext cx="6390967" cy="1200329"/>
          </a:xfrm>
          <a:prstGeom prst="rect">
            <a:avLst/>
          </a:prstGeom>
          <a:noFill/>
        </p:spPr>
        <p:txBody>
          <a:bodyPr wrap="square" rtlCol="0">
            <a:spAutoFit/>
          </a:bodyPr>
          <a:lstStyle/>
          <a:p>
            <a:r>
              <a:rPr lang="en-US" dirty="0">
                <a:solidFill>
                  <a:srgbClr val="FF0000"/>
                </a:solidFill>
              </a:rPr>
              <a:t>[user02@host ~]$ </a:t>
            </a:r>
            <a:r>
              <a:rPr lang="en-US" dirty="0" err="1">
                <a:solidFill>
                  <a:srgbClr val="FF0000"/>
                </a:solidFill>
              </a:rPr>
              <a:t>sudo</a:t>
            </a:r>
            <a:r>
              <a:rPr lang="en-US" dirty="0">
                <a:solidFill>
                  <a:srgbClr val="FF0000"/>
                </a:solidFill>
              </a:rPr>
              <a:t> tail /var/log/secure</a:t>
            </a:r>
          </a:p>
          <a:p>
            <a:r>
              <a:rPr lang="en-US" dirty="0">
                <a:solidFill>
                  <a:srgbClr val="FF0000"/>
                </a:solidFill>
              </a:rPr>
              <a:t>[</a:t>
            </a:r>
            <a:r>
              <a:rPr lang="en-US" dirty="0" err="1">
                <a:solidFill>
                  <a:srgbClr val="FF0000"/>
                </a:solidFill>
              </a:rPr>
              <a:t>sudo</a:t>
            </a:r>
            <a:r>
              <a:rPr lang="en-US" dirty="0">
                <a:solidFill>
                  <a:srgbClr val="FF0000"/>
                </a:solidFill>
              </a:rPr>
              <a:t>] password for user02:</a:t>
            </a:r>
          </a:p>
          <a:p>
            <a:r>
              <a:rPr lang="en-US" dirty="0">
                <a:solidFill>
                  <a:srgbClr val="FF0000"/>
                </a:solidFill>
              </a:rPr>
              <a:t>user02 is not in the </a:t>
            </a:r>
            <a:r>
              <a:rPr lang="en-US" dirty="0" err="1">
                <a:solidFill>
                  <a:srgbClr val="FF0000"/>
                </a:solidFill>
              </a:rPr>
              <a:t>sudoers</a:t>
            </a:r>
            <a:r>
              <a:rPr lang="en-US" dirty="0">
                <a:solidFill>
                  <a:srgbClr val="FF0000"/>
                </a:solidFill>
              </a:rPr>
              <a:t> file. This incident will be reported. </a:t>
            </a:r>
          </a:p>
          <a:p>
            <a:r>
              <a:rPr lang="en-US" dirty="0">
                <a:solidFill>
                  <a:srgbClr val="FF0000"/>
                </a:solidFill>
              </a:rPr>
              <a:t>[user02@host ~]$ </a:t>
            </a:r>
          </a:p>
        </p:txBody>
      </p:sp>
      <p:sp>
        <p:nvSpPr>
          <p:cNvPr id="6" name="TextBox 5">
            <a:extLst>
              <a:ext uri="{FF2B5EF4-FFF2-40B4-BE49-F238E27FC236}">
                <a16:creationId xmlns:a16="http://schemas.microsoft.com/office/drawing/2014/main" id="{B9DF0333-6308-B7FF-B785-E8170F2D900C}"/>
              </a:ext>
            </a:extLst>
          </p:cNvPr>
          <p:cNvSpPr txBox="1"/>
          <p:nvPr/>
        </p:nvSpPr>
        <p:spPr>
          <a:xfrm>
            <a:off x="2585884" y="4923154"/>
            <a:ext cx="7688827" cy="1477328"/>
          </a:xfrm>
          <a:prstGeom prst="rect">
            <a:avLst/>
          </a:prstGeom>
          <a:noFill/>
        </p:spPr>
        <p:txBody>
          <a:bodyPr wrap="square" rtlCol="0">
            <a:spAutoFit/>
          </a:bodyPr>
          <a:lstStyle/>
          <a:p>
            <a:r>
              <a:rPr lang="en-US" dirty="0">
                <a:solidFill>
                  <a:srgbClr val="FF0000"/>
                </a:solidFill>
              </a:rPr>
              <a:t>[user01@host ~]$ </a:t>
            </a:r>
            <a:r>
              <a:rPr lang="en-US" dirty="0" err="1">
                <a:solidFill>
                  <a:srgbClr val="FF0000"/>
                </a:solidFill>
              </a:rPr>
              <a:t>sudo</a:t>
            </a:r>
            <a:r>
              <a:rPr lang="en-US" dirty="0">
                <a:solidFill>
                  <a:srgbClr val="FF0000"/>
                </a:solidFill>
              </a:rPr>
              <a:t> tail /var/log/secure </a:t>
            </a:r>
          </a:p>
          <a:p>
            <a:r>
              <a:rPr lang="en-US" dirty="0">
                <a:solidFill>
                  <a:srgbClr val="FF0000"/>
                </a:solidFill>
              </a:rPr>
              <a:t>...output omitted... </a:t>
            </a:r>
          </a:p>
          <a:p>
            <a:r>
              <a:rPr lang="en-US" dirty="0">
                <a:solidFill>
                  <a:srgbClr val="FF0000"/>
                </a:solidFill>
              </a:rPr>
              <a:t>Feb 6 20:45:46 host </a:t>
            </a:r>
            <a:r>
              <a:rPr lang="en-US" dirty="0" err="1">
                <a:solidFill>
                  <a:srgbClr val="FF0000"/>
                </a:solidFill>
              </a:rPr>
              <a:t>sudo</a:t>
            </a:r>
            <a:r>
              <a:rPr lang="en-US" dirty="0">
                <a:solidFill>
                  <a:srgbClr val="FF0000"/>
                </a:solidFill>
              </a:rPr>
              <a:t>[2577]: user01 : TTY=pts/0 ; PWD=/home/user01 ; USER=root ; COMMAND=/</a:t>
            </a:r>
            <a:r>
              <a:rPr lang="en-US" dirty="0" err="1">
                <a:solidFill>
                  <a:srgbClr val="FF0000"/>
                </a:solidFill>
              </a:rPr>
              <a:t>sbin</a:t>
            </a:r>
            <a:r>
              <a:rPr lang="en-US" dirty="0">
                <a:solidFill>
                  <a:srgbClr val="FF0000"/>
                </a:solidFill>
              </a:rPr>
              <a:t>/</a:t>
            </a:r>
            <a:r>
              <a:rPr lang="en-US" dirty="0" err="1">
                <a:solidFill>
                  <a:srgbClr val="FF0000"/>
                </a:solidFill>
              </a:rPr>
              <a:t>usermod</a:t>
            </a:r>
            <a:r>
              <a:rPr lang="en-US" dirty="0">
                <a:solidFill>
                  <a:srgbClr val="FF0000"/>
                </a:solidFill>
              </a:rPr>
              <a:t> -L user02</a:t>
            </a:r>
          </a:p>
          <a:p>
            <a:r>
              <a:rPr lang="en-US" dirty="0">
                <a:solidFill>
                  <a:srgbClr val="FF0000"/>
                </a:solidFill>
              </a:rPr>
              <a:t>...output omitted... </a:t>
            </a:r>
          </a:p>
        </p:txBody>
      </p:sp>
    </p:spTree>
    <p:extLst>
      <p:ext uri="{BB962C8B-B14F-4D97-AF65-F5344CB8AC3E}">
        <p14:creationId xmlns:p14="http://schemas.microsoft.com/office/powerpoint/2010/main" val="285760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CE779-30FD-255D-3BA6-27486DFBDA65}"/>
              </a:ext>
            </a:extLst>
          </p:cNvPr>
          <p:cNvSpPr>
            <a:spLocks noGrp="1"/>
          </p:cNvSpPr>
          <p:nvPr>
            <p:ph type="title"/>
          </p:nvPr>
        </p:nvSpPr>
        <p:spPr/>
        <p:txBody>
          <a:bodyPr/>
          <a:lstStyle/>
          <a:p>
            <a:r>
              <a:rPr lang="en-US" dirty="0"/>
              <a:t>Running Commands with </a:t>
            </a:r>
            <a:r>
              <a:rPr lang="en-US" dirty="0" err="1"/>
              <a:t>Sudo</a:t>
            </a:r>
            <a:endParaRPr lang="en-US" dirty="0"/>
          </a:p>
        </p:txBody>
      </p:sp>
      <p:sp>
        <p:nvSpPr>
          <p:cNvPr id="3" name="Content Placeholder 2">
            <a:extLst>
              <a:ext uri="{FF2B5EF4-FFF2-40B4-BE49-F238E27FC236}">
                <a16:creationId xmlns:a16="http://schemas.microsoft.com/office/drawing/2014/main" id="{900D69E3-A5F6-122E-2186-47C36D602887}"/>
              </a:ext>
            </a:extLst>
          </p:cNvPr>
          <p:cNvSpPr>
            <a:spLocks noGrp="1"/>
          </p:cNvSpPr>
          <p:nvPr>
            <p:ph idx="1"/>
          </p:nvPr>
        </p:nvSpPr>
        <p:spPr/>
        <p:txBody>
          <a:bodyPr>
            <a:normAutofit/>
          </a:bodyPr>
          <a:lstStyle/>
          <a:p>
            <a:pPr algn="just"/>
            <a:r>
              <a:rPr lang="en-US" sz="2000" dirty="0"/>
              <a:t>In Red Hat Enterprise Linux 7 and Red Hat Enterprise Linux 8, all members of the </a:t>
            </a:r>
            <a:r>
              <a:rPr lang="en-US" sz="2000" dirty="0">
                <a:solidFill>
                  <a:srgbClr val="FF0000"/>
                </a:solidFill>
              </a:rPr>
              <a:t>wheel</a:t>
            </a:r>
            <a:r>
              <a:rPr lang="en-US" sz="2000" dirty="0"/>
              <a:t> group can use </a:t>
            </a:r>
            <a:r>
              <a:rPr lang="en-US" sz="2000" dirty="0" err="1">
                <a:solidFill>
                  <a:srgbClr val="FF0000"/>
                </a:solidFill>
              </a:rPr>
              <a:t>sudo</a:t>
            </a:r>
            <a:r>
              <a:rPr lang="en-US" sz="2000" dirty="0"/>
              <a:t> to run commands as any user, including </a:t>
            </a:r>
            <a:r>
              <a:rPr lang="en-US" sz="2000" dirty="0">
                <a:solidFill>
                  <a:srgbClr val="FF0000"/>
                </a:solidFill>
              </a:rPr>
              <a:t>root</a:t>
            </a:r>
            <a:r>
              <a:rPr lang="en-US" sz="2000" dirty="0"/>
              <a:t>. The user is prompted for their own password. This is a change from Red Hat Enterprise Linux 6 and earlier, where users who were members of the </a:t>
            </a:r>
            <a:r>
              <a:rPr lang="en-US" sz="2000" dirty="0">
                <a:solidFill>
                  <a:srgbClr val="FF0000"/>
                </a:solidFill>
              </a:rPr>
              <a:t>wheel</a:t>
            </a:r>
            <a:r>
              <a:rPr lang="en-US" sz="2000" dirty="0"/>
              <a:t> group did not get this administrative access by default.</a:t>
            </a:r>
          </a:p>
        </p:txBody>
      </p:sp>
    </p:spTree>
    <p:extLst>
      <p:ext uri="{BB962C8B-B14F-4D97-AF65-F5344CB8AC3E}">
        <p14:creationId xmlns:p14="http://schemas.microsoft.com/office/powerpoint/2010/main" val="352260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9EC0-4A72-C1EA-DBCA-47D8AC8AC003}"/>
              </a:ext>
            </a:extLst>
          </p:cNvPr>
          <p:cNvSpPr>
            <a:spLocks noGrp="1"/>
          </p:cNvSpPr>
          <p:nvPr>
            <p:ph type="title"/>
          </p:nvPr>
        </p:nvSpPr>
        <p:spPr/>
        <p:txBody>
          <a:bodyPr/>
          <a:lstStyle/>
          <a:p>
            <a:r>
              <a:rPr lang="en-US" dirty="0"/>
              <a:t>Getting an Interactive Root Shell with </a:t>
            </a:r>
            <a:r>
              <a:rPr lang="en-US" dirty="0" err="1"/>
              <a:t>Sudo</a:t>
            </a:r>
            <a:endParaRPr lang="en-US" dirty="0"/>
          </a:p>
        </p:txBody>
      </p:sp>
      <p:sp>
        <p:nvSpPr>
          <p:cNvPr id="3" name="Content Placeholder 2">
            <a:extLst>
              <a:ext uri="{FF2B5EF4-FFF2-40B4-BE49-F238E27FC236}">
                <a16:creationId xmlns:a16="http://schemas.microsoft.com/office/drawing/2014/main" id="{8F8621DB-AC0A-AE29-1C22-0ED20B5E39C4}"/>
              </a:ext>
            </a:extLst>
          </p:cNvPr>
          <p:cNvSpPr>
            <a:spLocks noGrp="1"/>
          </p:cNvSpPr>
          <p:nvPr>
            <p:ph idx="1"/>
          </p:nvPr>
        </p:nvSpPr>
        <p:spPr/>
        <p:txBody>
          <a:bodyPr>
            <a:normAutofit/>
          </a:bodyPr>
          <a:lstStyle/>
          <a:p>
            <a:pPr algn="just"/>
            <a:r>
              <a:rPr lang="en-US" sz="2000" dirty="0"/>
              <a:t>If there is a </a:t>
            </a:r>
            <a:r>
              <a:rPr lang="en-US" sz="2000" dirty="0" err="1"/>
              <a:t>nonadministrative</a:t>
            </a:r>
            <a:r>
              <a:rPr lang="en-US" sz="2000" dirty="0"/>
              <a:t> user account on the system that can use </a:t>
            </a:r>
            <a:r>
              <a:rPr lang="en-US" sz="2000" dirty="0" err="1">
                <a:solidFill>
                  <a:srgbClr val="FF0000"/>
                </a:solidFill>
              </a:rPr>
              <a:t>sudo</a:t>
            </a:r>
            <a:r>
              <a:rPr lang="en-US" sz="2000" dirty="0"/>
              <a:t> to run the </a:t>
            </a:r>
            <a:r>
              <a:rPr lang="en-US" sz="2000" dirty="0" err="1">
                <a:solidFill>
                  <a:srgbClr val="FF0000"/>
                </a:solidFill>
              </a:rPr>
              <a:t>su</a:t>
            </a:r>
            <a:r>
              <a:rPr lang="en-US" sz="2000" dirty="0"/>
              <a:t> command, you can run </a:t>
            </a:r>
            <a:r>
              <a:rPr lang="en-US" sz="2000" dirty="0" err="1">
                <a:solidFill>
                  <a:srgbClr val="FF0000"/>
                </a:solidFill>
              </a:rPr>
              <a:t>sudo</a:t>
            </a:r>
            <a:r>
              <a:rPr lang="en-US" sz="2000" dirty="0">
                <a:solidFill>
                  <a:srgbClr val="FF0000"/>
                </a:solidFill>
              </a:rPr>
              <a:t> </a:t>
            </a:r>
            <a:r>
              <a:rPr lang="en-US" sz="2000" dirty="0" err="1">
                <a:solidFill>
                  <a:srgbClr val="FF0000"/>
                </a:solidFill>
              </a:rPr>
              <a:t>su</a:t>
            </a:r>
            <a:r>
              <a:rPr lang="en-US" sz="2000" dirty="0">
                <a:solidFill>
                  <a:srgbClr val="FF0000"/>
                </a:solidFill>
              </a:rPr>
              <a:t> - </a:t>
            </a:r>
            <a:r>
              <a:rPr lang="en-US" sz="2000" dirty="0"/>
              <a:t>from that account to get an interactive </a:t>
            </a:r>
            <a:r>
              <a:rPr lang="en-US" sz="2000" dirty="0">
                <a:solidFill>
                  <a:srgbClr val="FF0000"/>
                </a:solidFill>
              </a:rPr>
              <a:t>root</a:t>
            </a:r>
            <a:r>
              <a:rPr lang="en-US" sz="2000" dirty="0"/>
              <a:t> user shell. This works because </a:t>
            </a:r>
            <a:r>
              <a:rPr lang="en-US" sz="2000" dirty="0" err="1">
                <a:solidFill>
                  <a:srgbClr val="FF0000"/>
                </a:solidFill>
              </a:rPr>
              <a:t>sudo</a:t>
            </a:r>
            <a:r>
              <a:rPr lang="en-US" sz="2000" dirty="0"/>
              <a:t> will run </a:t>
            </a:r>
            <a:r>
              <a:rPr lang="en-US" sz="2000" dirty="0" err="1">
                <a:solidFill>
                  <a:srgbClr val="FF0000"/>
                </a:solidFill>
              </a:rPr>
              <a:t>su</a:t>
            </a:r>
            <a:r>
              <a:rPr lang="en-US" sz="2000" dirty="0">
                <a:solidFill>
                  <a:srgbClr val="FF0000"/>
                </a:solidFill>
              </a:rPr>
              <a:t> - </a:t>
            </a:r>
            <a:r>
              <a:rPr lang="en-US" sz="2000" dirty="0"/>
              <a:t>as </a:t>
            </a:r>
            <a:r>
              <a:rPr lang="en-US" sz="2000" dirty="0">
                <a:solidFill>
                  <a:srgbClr val="FF0000"/>
                </a:solidFill>
              </a:rPr>
              <a:t>root</a:t>
            </a:r>
            <a:r>
              <a:rPr lang="en-US" sz="2000" dirty="0"/>
              <a:t>, and </a:t>
            </a:r>
            <a:r>
              <a:rPr lang="en-US" sz="2000" dirty="0">
                <a:solidFill>
                  <a:srgbClr val="FF0000"/>
                </a:solidFill>
              </a:rPr>
              <a:t>root</a:t>
            </a:r>
            <a:r>
              <a:rPr lang="en-US" sz="2000" dirty="0"/>
              <a:t> does not need to enter a password to use </a:t>
            </a:r>
            <a:r>
              <a:rPr lang="en-US" sz="2000" dirty="0" err="1">
                <a:solidFill>
                  <a:srgbClr val="FF0000"/>
                </a:solidFill>
              </a:rPr>
              <a:t>su</a:t>
            </a:r>
            <a:r>
              <a:rPr lang="en-US" sz="2000" dirty="0"/>
              <a:t>. </a:t>
            </a:r>
          </a:p>
          <a:p>
            <a:pPr algn="just"/>
            <a:r>
              <a:rPr lang="en-US" sz="2000" dirty="0"/>
              <a:t>Another way to access the </a:t>
            </a:r>
            <a:r>
              <a:rPr lang="en-US" sz="2000" dirty="0">
                <a:solidFill>
                  <a:srgbClr val="FF0000"/>
                </a:solidFill>
              </a:rPr>
              <a:t>root</a:t>
            </a:r>
            <a:r>
              <a:rPr lang="en-US" sz="2000" dirty="0"/>
              <a:t> account with </a:t>
            </a:r>
            <a:r>
              <a:rPr lang="en-US" sz="2000" dirty="0" err="1">
                <a:solidFill>
                  <a:srgbClr val="FF0000"/>
                </a:solidFill>
              </a:rPr>
              <a:t>sudo</a:t>
            </a:r>
            <a:r>
              <a:rPr lang="en-US" sz="2000" dirty="0"/>
              <a:t> is to use the </a:t>
            </a:r>
            <a:r>
              <a:rPr lang="en-US" sz="2000" dirty="0" err="1">
                <a:solidFill>
                  <a:srgbClr val="FF0000"/>
                </a:solidFill>
              </a:rPr>
              <a:t>sudo</a:t>
            </a:r>
            <a:r>
              <a:rPr lang="en-US" sz="2000" dirty="0">
                <a:solidFill>
                  <a:srgbClr val="FF0000"/>
                </a:solidFill>
              </a:rPr>
              <a:t> -</a:t>
            </a:r>
            <a:r>
              <a:rPr lang="en-US" sz="2000" dirty="0" err="1">
                <a:solidFill>
                  <a:srgbClr val="FF0000"/>
                </a:solidFill>
              </a:rPr>
              <a:t>i</a:t>
            </a:r>
            <a:r>
              <a:rPr lang="en-US" sz="2000" dirty="0">
                <a:solidFill>
                  <a:srgbClr val="FF0000"/>
                </a:solidFill>
              </a:rPr>
              <a:t> </a:t>
            </a:r>
            <a:r>
              <a:rPr lang="en-US" sz="2000" dirty="0"/>
              <a:t>command. This will switch to the </a:t>
            </a:r>
            <a:r>
              <a:rPr lang="en-US" sz="2000" dirty="0">
                <a:solidFill>
                  <a:srgbClr val="FF0000"/>
                </a:solidFill>
              </a:rPr>
              <a:t>root </a:t>
            </a:r>
            <a:r>
              <a:rPr lang="en-US" sz="2000" dirty="0"/>
              <a:t>account and run that user's default shell (usually </a:t>
            </a:r>
            <a:r>
              <a:rPr lang="en-US" sz="2000" dirty="0">
                <a:solidFill>
                  <a:srgbClr val="FF0000"/>
                </a:solidFill>
              </a:rPr>
              <a:t>bash</a:t>
            </a:r>
            <a:r>
              <a:rPr lang="en-US" sz="2000" dirty="0"/>
              <a:t>) and associated shell login scripts. If you just want to run the shell, you can use the </a:t>
            </a:r>
            <a:r>
              <a:rPr lang="en-US" sz="2000" dirty="0" err="1">
                <a:solidFill>
                  <a:srgbClr val="FF0000"/>
                </a:solidFill>
              </a:rPr>
              <a:t>sudo</a:t>
            </a:r>
            <a:r>
              <a:rPr lang="en-US" sz="2000" dirty="0">
                <a:solidFill>
                  <a:srgbClr val="FF0000"/>
                </a:solidFill>
              </a:rPr>
              <a:t> -s </a:t>
            </a:r>
            <a:r>
              <a:rPr lang="en-US" sz="2000" dirty="0"/>
              <a:t>command. </a:t>
            </a:r>
          </a:p>
          <a:p>
            <a:pPr algn="just"/>
            <a:r>
              <a:rPr lang="en-US" sz="2000" dirty="0"/>
              <a:t>For example, an administrator might get an interactive shell as </a:t>
            </a:r>
            <a:r>
              <a:rPr lang="en-US" sz="2000" dirty="0">
                <a:solidFill>
                  <a:srgbClr val="FF0000"/>
                </a:solidFill>
              </a:rPr>
              <a:t>root</a:t>
            </a:r>
            <a:r>
              <a:rPr lang="en-US" sz="2000" dirty="0"/>
              <a:t> on an AWS EC2 instance by using SSH public-key authentication to log in as the normal user </a:t>
            </a:r>
            <a:r>
              <a:rPr lang="en-US" sz="2000" dirty="0">
                <a:solidFill>
                  <a:srgbClr val="FF0000"/>
                </a:solidFill>
              </a:rPr>
              <a:t>ec2-user</a:t>
            </a:r>
            <a:r>
              <a:rPr lang="en-US" sz="2000" dirty="0"/>
              <a:t>, and then by running </a:t>
            </a:r>
            <a:r>
              <a:rPr lang="en-US" sz="2000" dirty="0" err="1">
                <a:solidFill>
                  <a:srgbClr val="FF0000"/>
                </a:solidFill>
              </a:rPr>
              <a:t>sudo</a:t>
            </a:r>
            <a:r>
              <a:rPr lang="en-US" sz="2000" dirty="0">
                <a:solidFill>
                  <a:srgbClr val="FF0000"/>
                </a:solidFill>
              </a:rPr>
              <a:t> -</a:t>
            </a:r>
            <a:r>
              <a:rPr lang="en-US" sz="2000" dirty="0" err="1">
                <a:solidFill>
                  <a:srgbClr val="FF0000"/>
                </a:solidFill>
              </a:rPr>
              <a:t>i</a:t>
            </a:r>
            <a:r>
              <a:rPr lang="en-US" sz="2000" dirty="0">
                <a:solidFill>
                  <a:srgbClr val="FF0000"/>
                </a:solidFill>
              </a:rPr>
              <a:t> </a:t>
            </a:r>
            <a:r>
              <a:rPr lang="en-US" sz="2000" dirty="0"/>
              <a:t>to get the</a:t>
            </a:r>
            <a:r>
              <a:rPr lang="en-US" sz="2000" dirty="0">
                <a:solidFill>
                  <a:srgbClr val="FF0000"/>
                </a:solidFill>
              </a:rPr>
              <a:t> root </a:t>
            </a:r>
            <a:r>
              <a:rPr lang="en-US" sz="2000" dirty="0"/>
              <a:t>user's shell.</a:t>
            </a:r>
          </a:p>
        </p:txBody>
      </p:sp>
    </p:spTree>
    <p:extLst>
      <p:ext uri="{BB962C8B-B14F-4D97-AF65-F5344CB8AC3E}">
        <p14:creationId xmlns:p14="http://schemas.microsoft.com/office/powerpoint/2010/main" val="158875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C777-6321-C9E0-C910-77AB459D414D}"/>
              </a:ext>
            </a:extLst>
          </p:cNvPr>
          <p:cNvSpPr>
            <a:spLocks noGrp="1"/>
          </p:cNvSpPr>
          <p:nvPr>
            <p:ph type="title"/>
          </p:nvPr>
        </p:nvSpPr>
        <p:spPr/>
        <p:txBody>
          <a:bodyPr/>
          <a:lstStyle/>
          <a:p>
            <a:r>
              <a:rPr lang="en-US" dirty="0"/>
              <a:t>Getting an Interactive Root Shell with </a:t>
            </a:r>
            <a:r>
              <a:rPr lang="en-US" dirty="0" err="1"/>
              <a:t>Sudo</a:t>
            </a:r>
            <a:endParaRPr lang="en-US" dirty="0"/>
          </a:p>
        </p:txBody>
      </p:sp>
      <p:sp>
        <p:nvSpPr>
          <p:cNvPr id="3" name="Content Placeholder 2">
            <a:extLst>
              <a:ext uri="{FF2B5EF4-FFF2-40B4-BE49-F238E27FC236}">
                <a16:creationId xmlns:a16="http://schemas.microsoft.com/office/drawing/2014/main" id="{3748E812-321E-BDBB-823D-84FCB65571A2}"/>
              </a:ext>
            </a:extLst>
          </p:cNvPr>
          <p:cNvSpPr>
            <a:spLocks noGrp="1"/>
          </p:cNvSpPr>
          <p:nvPr>
            <p:ph idx="1"/>
          </p:nvPr>
        </p:nvSpPr>
        <p:spPr/>
        <p:txBody>
          <a:bodyPr/>
          <a:lstStyle/>
          <a:p>
            <a:endParaRPr lang="en-US" dirty="0"/>
          </a:p>
          <a:p>
            <a:endParaRPr lang="en-US" dirty="0"/>
          </a:p>
          <a:p>
            <a:r>
              <a:rPr lang="en-US" sz="2000" dirty="0"/>
              <a:t>The </a:t>
            </a:r>
            <a:r>
              <a:rPr lang="en-US" sz="2000" dirty="0" err="1">
                <a:solidFill>
                  <a:srgbClr val="FF0000"/>
                </a:solidFill>
              </a:rPr>
              <a:t>sudo</a:t>
            </a:r>
            <a:r>
              <a:rPr lang="en-US" sz="2000" dirty="0">
                <a:solidFill>
                  <a:srgbClr val="FF0000"/>
                </a:solidFill>
              </a:rPr>
              <a:t> </a:t>
            </a:r>
            <a:r>
              <a:rPr lang="en-US" sz="2000" dirty="0" err="1">
                <a:solidFill>
                  <a:srgbClr val="FF0000"/>
                </a:solidFill>
              </a:rPr>
              <a:t>su</a:t>
            </a:r>
            <a:r>
              <a:rPr lang="en-US" sz="2000" dirty="0">
                <a:solidFill>
                  <a:srgbClr val="FF0000"/>
                </a:solidFill>
              </a:rPr>
              <a:t> - </a:t>
            </a:r>
            <a:r>
              <a:rPr lang="en-US" sz="2000" dirty="0"/>
              <a:t>command and </a:t>
            </a:r>
            <a:r>
              <a:rPr lang="en-US" sz="2000" dirty="0" err="1">
                <a:solidFill>
                  <a:srgbClr val="FF0000"/>
                </a:solidFill>
              </a:rPr>
              <a:t>sudo</a:t>
            </a:r>
            <a:r>
              <a:rPr lang="en-US" sz="2000" dirty="0">
                <a:solidFill>
                  <a:srgbClr val="FF0000"/>
                </a:solidFill>
              </a:rPr>
              <a:t> -</a:t>
            </a:r>
            <a:r>
              <a:rPr lang="en-US" sz="2000" dirty="0" err="1">
                <a:solidFill>
                  <a:srgbClr val="FF0000"/>
                </a:solidFill>
              </a:rPr>
              <a:t>i</a:t>
            </a:r>
            <a:r>
              <a:rPr lang="en-US" sz="2000" dirty="0">
                <a:solidFill>
                  <a:srgbClr val="FF0000"/>
                </a:solidFill>
              </a:rPr>
              <a:t> </a:t>
            </a:r>
            <a:r>
              <a:rPr lang="en-US" sz="2000" dirty="0"/>
              <a:t>do not behave exactly the same. This will be discussed briefly at the end of the section.</a:t>
            </a:r>
          </a:p>
        </p:txBody>
      </p:sp>
      <p:sp>
        <p:nvSpPr>
          <p:cNvPr id="4" name="TextBox 3">
            <a:extLst>
              <a:ext uri="{FF2B5EF4-FFF2-40B4-BE49-F238E27FC236}">
                <a16:creationId xmlns:a16="http://schemas.microsoft.com/office/drawing/2014/main" id="{41BCC737-03A8-A212-E931-DC1D7F89D85C}"/>
              </a:ext>
            </a:extLst>
          </p:cNvPr>
          <p:cNvSpPr txBox="1"/>
          <p:nvPr/>
        </p:nvSpPr>
        <p:spPr>
          <a:xfrm>
            <a:off x="3726426" y="1905001"/>
            <a:ext cx="4739148" cy="923330"/>
          </a:xfrm>
          <a:prstGeom prst="rect">
            <a:avLst/>
          </a:prstGeom>
          <a:noFill/>
        </p:spPr>
        <p:txBody>
          <a:bodyPr wrap="square" rtlCol="0">
            <a:spAutoFit/>
          </a:bodyPr>
          <a:lstStyle/>
          <a:p>
            <a:r>
              <a:rPr lang="en-US" dirty="0">
                <a:solidFill>
                  <a:srgbClr val="FF0000"/>
                </a:solidFill>
              </a:rPr>
              <a:t>[ec2-user@host ~]$ </a:t>
            </a:r>
            <a:r>
              <a:rPr lang="en-US" dirty="0" err="1">
                <a:solidFill>
                  <a:srgbClr val="FF0000"/>
                </a:solidFill>
              </a:rPr>
              <a:t>sudo</a:t>
            </a:r>
            <a:r>
              <a:rPr lang="en-US" dirty="0">
                <a:solidFill>
                  <a:srgbClr val="FF0000"/>
                </a:solidFill>
              </a:rPr>
              <a:t> -</a:t>
            </a:r>
            <a:r>
              <a:rPr lang="en-US" dirty="0" err="1">
                <a:solidFill>
                  <a:srgbClr val="FF0000"/>
                </a:solidFill>
              </a:rPr>
              <a:t>i</a:t>
            </a:r>
            <a:r>
              <a:rPr lang="en-US" dirty="0">
                <a:solidFill>
                  <a:srgbClr val="FF0000"/>
                </a:solidFill>
              </a:rPr>
              <a:t> </a:t>
            </a:r>
          </a:p>
          <a:p>
            <a:r>
              <a:rPr lang="en-US" dirty="0">
                <a:solidFill>
                  <a:srgbClr val="FF0000"/>
                </a:solidFill>
              </a:rPr>
              <a:t>[</a:t>
            </a:r>
            <a:r>
              <a:rPr lang="en-US" dirty="0" err="1">
                <a:solidFill>
                  <a:srgbClr val="FF0000"/>
                </a:solidFill>
              </a:rPr>
              <a:t>sudo</a:t>
            </a:r>
            <a:r>
              <a:rPr lang="en-US" dirty="0">
                <a:solidFill>
                  <a:srgbClr val="FF0000"/>
                </a:solidFill>
              </a:rPr>
              <a:t>] password for ec2-user:</a:t>
            </a:r>
          </a:p>
          <a:p>
            <a:r>
              <a:rPr lang="en-US" dirty="0">
                <a:solidFill>
                  <a:srgbClr val="FF0000"/>
                </a:solidFill>
              </a:rPr>
              <a:t>[</a:t>
            </a:r>
            <a:r>
              <a:rPr lang="en-US" dirty="0" err="1">
                <a:solidFill>
                  <a:srgbClr val="FF0000"/>
                </a:solidFill>
              </a:rPr>
              <a:t>root@host</a:t>
            </a:r>
            <a:r>
              <a:rPr lang="en-US" dirty="0">
                <a:solidFill>
                  <a:srgbClr val="FF0000"/>
                </a:solidFill>
              </a:rPr>
              <a:t> ~]# </a:t>
            </a:r>
          </a:p>
        </p:txBody>
      </p:sp>
    </p:spTree>
    <p:extLst>
      <p:ext uri="{BB962C8B-B14F-4D97-AF65-F5344CB8AC3E}">
        <p14:creationId xmlns:p14="http://schemas.microsoft.com/office/powerpoint/2010/main" val="205389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EF465-EF61-15D0-30B4-402B37D09EF5}"/>
              </a:ext>
            </a:extLst>
          </p:cNvPr>
          <p:cNvSpPr>
            <a:spLocks noGrp="1"/>
          </p:cNvSpPr>
          <p:nvPr>
            <p:ph type="title"/>
          </p:nvPr>
        </p:nvSpPr>
        <p:spPr>
          <a:xfrm>
            <a:off x="1066800" y="418189"/>
            <a:ext cx="10058400" cy="1188720"/>
          </a:xfrm>
        </p:spPr>
        <p:txBody>
          <a:bodyPr/>
          <a:lstStyle/>
          <a:p>
            <a:r>
              <a:rPr lang="en-US" dirty="0"/>
              <a:t>Lab (Step1)</a:t>
            </a:r>
          </a:p>
        </p:txBody>
      </p:sp>
      <p:sp>
        <p:nvSpPr>
          <p:cNvPr id="3" name="Content Placeholder 2">
            <a:extLst>
              <a:ext uri="{FF2B5EF4-FFF2-40B4-BE49-F238E27FC236}">
                <a16:creationId xmlns:a16="http://schemas.microsoft.com/office/drawing/2014/main" id="{EE90BB10-BD7F-48C8-9851-93D4B42CB3F6}"/>
              </a:ext>
            </a:extLst>
          </p:cNvPr>
          <p:cNvSpPr>
            <a:spLocks noGrp="1"/>
          </p:cNvSpPr>
          <p:nvPr>
            <p:ph idx="1"/>
          </p:nvPr>
        </p:nvSpPr>
        <p:spPr/>
        <p:txBody>
          <a:bodyPr>
            <a:normAutofit/>
          </a:bodyPr>
          <a:lstStyle/>
          <a:p>
            <a:pPr marL="0" indent="0">
              <a:buNone/>
            </a:pPr>
            <a:r>
              <a:rPr lang="en-US" sz="2000" dirty="0"/>
              <a:t>Explore the characteristics of the </a:t>
            </a:r>
            <a:r>
              <a:rPr lang="en-US" sz="2000" dirty="0">
                <a:solidFill>
                  <a:srgbClr val="FF0000"/>
                </a:solidFill>
              </a:rPr>
              <a:t>user</a:t>
            </a:r>
            <a:r>
              <a:rPr lang="en-US" sz="2000" dirty="0"/>
              <a:t> shell environment.</a:t>
            </a:r>
          </a:p>
          <a:p>
            <a:r>
              <a:rPr lang="en-US" sz="2000" dirty="0"/>
              <a:t>View the current user and group information and display the current working directory.</a:t>
            </a:r>
          </a:p>
          <a:p>
            <a:endParaRPr lang="en-US" sz="2000" dirty="0"/>
          </a:p>
          <a:p>
            <a:endParaRPr lang="en-US" sz="2000" dirty="0"/>
          </a:p>
          <a:p>
            <a:r>
              <a:rPr lang="en-US" sz="2000" dirty="0"/>
              <a:t>View the environment variables which specify the user's home directory and the locations searched for executable files.</a:t>
            </a:r>
          </a:p>
          <a:p>
            <a:endParaRPr lang="en-US" sz="2000" dirty="0"/>
          </a:p>
          <a:p>
            <a:endParaRPr lang="en-US" sz="2000" dirty="0"/>
          </a:p>
        </p:txBody>
      </p:sp>
      <p:pic>
        <p:nvPicPr>
          <p:cNvPr id="5" name="Picture 4">
            <a:extLst>
              <a:ext uri="{FF2B5EF4-FFF2-40B4-BE49-F238E27FC236}">
                <a16:creationId xmlns:a16="http://schemas.microsoft.com/office/drawing/2014/main" id="{BB15C900-64F7-5210-39EC-B9CFDD600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8" y="2918919"/>
            <a:ext cx="8273515" cy="1020162"/>
          </a:xfrm>
          <a:prstGeom prst="rect">
            <a:avLst/>
          </a:prstGeom>
        </p:spPr>
      </p:pic>
      <p:pic>
        <p:nvPicPr>
          <p:cNvPr id="7" name="Picture 6">
            <a:extLst>
              <a:ext uri="{FF2B5EF4-FFF2-40B4-BE49-F238E27FC236}">
                <a16:creationId xmlns:a16="http://schemas.microsoft.com/office/drawing/2014/main" id="{545D044E-8A2F-939B-945D-25E220897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13" y="4627554"/>
            <a:ext cx="7634749" cy="1247073"/>
          </a:xfrm>
          <a:prstGeom prst="rect">
            <a:avLst/>
          </a:prstGeom>
        </p:spPr>
      </p:pic>
    </p:spTree>
    <p:extLst>
      <p:ext uri="{BB962C8B-B14F-4D97-AF65-F5344CB8AC3E}">
        <p14:creationId xmlns:p14="http://schemas.microsoft.com/office/powerpoint/2010/main" val="7688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p:txBody>
          <a:bodyPr/>
          <a:lstStyle/>
          <a:p>
            <a:r>
              <a:rPr lang="en-US" dirty="0">
                <a:solidFill>
                  <a:srgbClr val="C00000"/>
                </a:solidFill>
              </a:rPr>
              <a:t>Logging in to a Local Computer </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dirty="0">
                <a:solidFill>
                  <a:schemeClr val="bg1"/>
                </a:solidFill>
                <a:latin typeface="Cambria (body)"/>
              </a:rPr>
              <a:t>To run the shell, we  need to log in to the computer on a terminal. A terminal is a text-based interface used to enter commands into and print output from a computer system. There are several ways to do this.</a:t>
            </a:r>
          </a:p>
          <a:p>
            <a:pPr algn="just">
              <a:buClr>
                <a:srgbClr val="C00000"/>
              </a:buClr>
            </a:pPr>
            <a:r>
              <a:rPr lang="en-US" sz="2000" b="0" i="0" dirty="0">
                <a:solidFill>
                  <a:schemeClr val="bg1"/>
                </a:solidFill>
                <a:effectLst/>
                <a:latin typeface="Cambria (body)"/>
              </a:rPr>
              <a:t>The computer might have a hardware keyboard and display for input and output directly connected to it. This is the Linux machine’s physical console. The physical console supports multiple virtual consoles, which can run separate terminals. Each virtual console supports an independent login session. You can switch between them by pressing </a:t>
            </a:r>
            <a:r>
              <a:rPr lang="en-US" sz="2000" b="0" i="0" dirty="0" err="1">
                <a:solidFill>
                  <a:srgbClr val="C00000"/>
                </a:solidFill>
                <a:effectLst/>
                <a:latin typeface="Cambria (body)"/>
              </a:rPr>
              <a:t>Ctrl+</a:t>
            </a:r>
            <a:r>
              <a:rPr lang="en-US" sz="2000" dirty="0" err="1">
                <a:solidFill>
                  <a:srgbClr val="C00000"/>
                </a:solidFill>
                <a:latin typeface="Cambria (body)"/>
              </a:rPr>
              <a:t>Alt</a:t>
            </a:r>
            <a:r>
              <a:rPr lang="en-US" sz="2000" dirty="0">
                <a:solidFill>
                  <a:srgbClr val="C00000"/>
                </a:solidFill>
                <a:latin typeface="Cambria (body)"/>
              </a:rPr>
              <a:t> </a:t>
            </a:r>
            <a:r>
              <a:rPr lang="en-US" sz="2000" dirty="0">
                <a:solidFill>
                  <a:schemeClr val="bg1"/>
                </a:solidFill>
                <a:latin typeface="Cambria (body)"/>
              </a:rPr>
              <a:t>and a function key (</a:t>
            </a:r>
            <a:r>
              <a:rPr lang="en-US" sz="2000" dirty="0">
                <a:solidFill>
                  <a:srgbClr val="C00000"/>
                </a:solidFill>
                <a:latin typeface="Cambria (body)"/>
              </a:rPr>
              <a:t>F1 through F6</a:t>
            </a:r>
            <a:r>
              <a:rPr lang="en-US" sz="2000" dirty="0">
                <a:solidFill>
                  <a:schemeClr val="bg1"/>
                </a:solidFill>
                <a:latin typeface="Cambria (body)"/>
              </a:rPr>
              <a:t>) at the same time. Most of these virtual consoles run a terminal providing a text login prompt, and if you enter your username and password correctly, you will login  and get a shell prompt</a:t>
            </a:r>
            <a:endParaRPr lang="en-US" sz="2000" b="0" i="0" dirty="0">
              <a:solidFill>
                <a:schemeClr val="bg1"/>
              </a:solidFill>
              <a:effectLst/>
              <a:latin typeface="Cambria (body)"/>
            </a:endParaRPr>
          </a:p>
        </p:txBody>
      </p:sp>
    </p:spTree>
    <p:extLst>
      <p:ext uri="{BB962C8B-B14F-4D97-AF65-F5344CB8AC3E}">
        <p14:creationId xmlns:p14="http://schemas.microsoft.com/office/powerpoint/2010/main" val="428710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310F-AF96-FAA9-3BC0-496072201B77}"/>
              </a:ext>
            </a:extLst>
          </p:cNvPr>
          <p:cNvSpPr>
            <a:spLocks noGrp="1"/>
          </p:cNvSpPr>
          <p:nvPr>
            <p:ph type="title"/>
          </p:nvPr>
        </p:nvSpPr>
        <p:spPr/>
        <p:txBody>
          <a:bodyPr/>
          <a:lstStyle/>
          <a:p>
            <a:r>
              <a:rPr lang="en-US" dirty="0"/>
              <a:t>Lab (Step2)</a:t>
            </a:r>
          </a:p>
        </p:txBody>
      </p:sp>
      <p:sp>
        <p:nvSpPr>
          <p:cNvPr id="3" name="Content Placeholder 2">
            <a:extLst>
              <a:ext uri="{FF2B5EF4-FFF2-40B4-BE49-F238E27FC236}">
                <a16:creationId xmlns:a16="http://schemas.microsoft.com/office/drawing/2014/main" id="{86F2BB5A-3A73-40D7-4533-F2F6F0968001}"/>
              </a:ext>
            </a:extLst>
          </p:cNvPr>
          <p:cNvSpPr>
            <a:spLocks noGrp="1"/>
          </p:cNvSpPr>
          <p:nvPr>
            <p:ph idx="1"/>
          </p:nvPr>
        </p:nvSpPr>
        <p:spPr/>
        <p:txBody>
          <a:bodyPr/>
          <a:lstStyle/>
          <a:p>
            <a:pPr marL="0" indent="0">
              <a:buNone/>
            </a:pPr>
            <a:r>
              <a:rPr lang="en-US" sz="2000" dirty="0"/>
              <a:t>Switch to </a:t>
            </a:r>
            <a:r>
              <a:rPr lang="en-US" sz="2000" dirty="0">
                <a:solidFill>
                  <a:srgbClr val="FF0000"/>
                </a:solidFill>
              </a:rPr>
              <a:t>root</a:t>
            </a:r>
            <a:r>
              <a:rPr lang="en-US" sz="2000" dirty="0"/>
              <a:t> by using </a:t>
            </a:r>
            <a:r>
              <a:rPr lang="en-US" sz="2000" dirty="0" err="1">
                <a:solidFill>
                  <a:srgbClr val="FF0000"/>
                </a:solidFill>
              </a:rPr>
              <a:t>sudo</a:t>
            </a:r>
            <a:r>
              <a:rPr lang="en-US" sz="2000" dirty="0"/>
              <a:t> to run </a:t>
            </a:r>
            <a:r>
              <a:rPr lang="en-US" sz="2000" dirty="0" err="1">
                <a:solidFill>
                  <a:srgbClr val="FF0000"/>
                </a:solidFill>
              </a:rPr>
              <a:t>su</a:t>
            </a:r>
            <a:r>
              <a:rPr lang="en-US" sz="2000" dirty="0"/>
              <a:t> without the dash, and explore the characteristics of the new shell environment.</a:t>
            </a:r>
          </a:p>
          <a:p>
            <a:r>
              <a:rPr lang="en-US" sz="2000" dirty="0"/>
              <a:t>Become the </a:t>
            </a:r>
            <a:r>
              <a:rPr lang="en-US" sz="2000" dirty="0">
                <a:solidFill>
                  <a:srgbClr val="FF0000"/>
                </a:solidFill>
              </a:rPr>
              <a:t>root</a:t>
            </a:r>
            <a:r>
              <a:rPr lang="en-US" sz="2000" dirty="0"/>
              <a:t> user at the shell prompt.</a:t>
            </a:r>
          </a:p>
          <a:p>
            <a:endParaRPr lang="en-US" dirty="0"/>
          </a:p>
        </p:txBody>
      </p:sp>
      <p:pic>
        <p:nvPicPr>
          <p:cNvPr id="5" name="Picture 4">
            <a:extLst>
              <a:ext uri="{FF2B5EF4-FFF2-40B4-BE49-F238E27FC236}">
                <a16:creationId xmlns:a16="http://schemas.microsoft.com/office/drawing/2014/main" id="{0CFD54E7-DA8B-8796-F430-1291FA3BF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106" y="3121090"/>
            <a:ext cx="8234516" cy="2469335"/>
          </a:xfrm>
          <a:prstGeom prst="rect">
            <a:avLst/>
          </a:prstGeom>
        </p:spPr>
      </p:pic>
    </p:spTree>
    <p:extLst>
      <p:ext uri="{BB962C8B-B14F-4D97-AF65-F5344CB8AC3E}">
        <p14:creationId xmlns:p14="http://schemas.microsoft.com/office/powerpoint/2010/main" val="283519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0AFD-7590-AD6A-E912-227764AE8EF2}"/>
              </a:ext>
            </a:extLst>
          </p:cNvPr>
          <p:cNvSpPr>
            <a:spLocks noGrp="1"/>
          </p:cNvSpPr>
          <p:nvPr>
            <p:ph type="title"/>
          </p:nvPr>
        </p:nvSpPr>
        <p:spPr/>
        <p:txBody>
          <a:bodyPr/>
          <a:lstStyle/>
          <a:p>
            <a:r>
              <a:rPr lang="en-US" dirty="0"/>
              <a:t>Lab (Step2)</a:t>
            </a:r>
          </a:p>
        </p:txBody>
      </p:sp>
      <p:sp>
        <p:nvSpPr>
          <p:cNvPr id="3" name="Content Placeholder 2">
            <a:extLst>
              <a:ext uri="{FF2B5EF4-FFF2-40B4-BE49-F238E27FC236}">
                <a16:creationId xmlns:a16="http://schemas.microsoft.com/office/drawing/2014/main" id="{1677A674-A6F5-A768-7566-C397486FBC3A}"/>
              </a:ext>
            </a:extLst>
          </p:cNvPr>
          <p:cNvSpPr>
            <a:spLocks noGrp="1"/>
          </p:cNvSpPr>
          <p:nvPr>
            <p:ph idx="1"/>
          </p:nvPr>
        </p:nvSpPr>
        <p:spPr/>
        <p:txBody>
          <a:bodyPr/>
          <a:lstStyle/>
          <a:p>
            <a:r>
              <a:rPr lang="en-US" sz="2000" dirty="0"/>
              <a:t>View the current user and group information and display the current working directory. Note that the user identity changed, but not the current working directory.</a:t>
            </a:r>
          </a:p>
          <a:p>
            <a:endParaRPr lang="en-US" dirty="0"/>
          </a:p>
          <a:p>
            <a:endParaRPr lang="en-US" dirty="0"/>
          </a:p>
          <a:p>
            <a:endParaRPr lang="en-US" sz="2000" dirty="0"/>
          </a:p>
          <a:p>
            <a:r>
              <a:rPr lang="en-US" sz="2000" dirty="0"/>
              <a:t>View the environment variables which specify the home directory and the locations searched for executable files. Look for references to the </a:t>
            </a:r>
            <a:r>
              <a:rPr lang="en-US" sz="2000" dirty="0">
                <a:solidFill>
                  <a:srgbClr val="FF0000"/>
                </a:solidFill>
              </a:rPr>
              <a:t>user</a:t>
            </a:r>
            <a:r>
              <a:rPr lang="en-US" sz="2000" dirty="0"/>
              <a:t> and </a:t>
            </a:r>
            <a:r>
              <a:rPr lang="en-US" sz="2000" dirty="0">
                <a:solidFill>
                  <a:srgbClr val="FF0000"/>
                </a:solidFill>
              </a:rPr>
              <a:t>root</a:t>
            </a:r>
            <a:r>
              <a:rPr lang="en-US" sz="2000" dirty="0"/>
              <a:t> accounts. </a:t>
            </a:r>
          </a:p>
          <a:p>
            <a:endParaRPr lang="en-US" dirty="0"/>
          </a:p>
        </p:txBody>
      </p:sp>
      <p:pic>
        <p:nvPicPr>
          <p:cNvPr id="5" name="Picture 4">
            <a:extLst>
              <a:ext uri="{FF2B5EF4-FFF2-40B4-BE49-F238E27FC236}">
                <a16:creationId xmlns:a16="http://schemas.microsoft.com/office/drawing/2014/main" id="{EF9ADC60-E5F2-2DB0-E3E3-D2772A884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960" y="2747480"/>
            <a:ext cx="8419392" cy="1363040"/>
          </a:xfrm>
          <a:prstGeom prst="rect">
            <a:avLst/>
          </a:prstGeom>
        </p:spPr>
      </p:pic>
      <p:pic>
        <p:nvPicPr>
          <p:cNvPr id="7" name="Picture 6">
            <a:extLst>
              <a:ext uri="{FF2B5EF4-FFF2-40B4-BE49-F238E27FC236}">
                <a16:creationId xmlns:a16="http://schemas.microsoft.com/office/drawing/2014/main" id="{7A1E8D59-55AA-D290-3119-0C399EFCD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960" y="4982093"/>
            <a:ext cx="9004400" cy="1190108"/>
          </a:xfrm>
          <a:prstGeom prst="rect">
            <a:avLst/>
          </a:prstGeom>
        </p:spPr>
      </p:pic>
    </p:spTree>
    <p:extLst>
      <p:ext uri="{BB962C8B-B14F-4D97-AF65-F5344CB8AC3E}">
        <p14:creationId xmlns:p14="http://schemas.microsoft.com/office/powerpoint/2010/main" val="346381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FF179-AD25-40E1-C3E8-401DD027476F}"/>
              </a:ext>
            </a:extLst>
          </p:cNvPr>
          <p:cNvSpPr>
            <a:spLocks noGrp="1"/>
          </p:cNvSpPr>
          <p:nvPr>
            <p:ph type="title"/>
          </p:nvPr>
        </p:nvSpPr>
        <p:spPr/>
        <p:txBody>
          <a:bodyPr/>
          <a:lstStyle/>
          <a:p>
            <a:r>
              <a:rPr lang="en-US" dirty="0"/>
              <a:t>Lab (Step2)</a:t>
            </a:r>
          </a:p>
        </p:txBody>
      </p:sp>
      <p:sp>
        <p:nvSpPr>
          <p:cNvPr id="3" name="Content Placeholder 2">
            <a:extLst>
              <a:ext uri="{FF2B5EF4-FFF2-40B4-BE49-F238E27FC236}">
                <a16:creationId xmlns:a16="http://schemas.microsoft.com/office/drawing/2014/main" id="{36E5CDA7-7F84-3429-FEBF-F5B1C7C6B375}"/>
              </a:ext>
            </a:extLst>
          </p:cNvPr>
          <p:cNvSpPr>
            <a:spLocks noGrp="1"/>
          </p:cNvSpPr>
          <p:nvPr>
            <p:ph idx="1"/>
          </p:nvPr>
        </p:nvSpPr>
        <p:spPr/>
        <p:txBody>
          <a:bodyPr/>
          <a:lstStyle/>
          <a:p>
            <a:r>
              <a:rPr lang="en-US" sz="2000" dirty="0"/>
              <a:t>Exit the shell to return to the </a:t>
            </a:r>
            <a:r>
              <a:rPr lang="en-US" sz="2000" dirty="0">
                <a:solidFill>
                  <a:srgbClr val="FF0000"/>
                </a:solidFill>
              </a:rPr>
              <a:t>user</a:t>
            </a:r>
            <a:r>
              <a:rPr lang="en-US" sz="2000" dirty="0"/>
              <a:t> </a:t>
            </a:r>
            <a:r>
              <a:rPr lang="en-US" sz="2000" dirty="0" err="1"/>
              <a:t>user</a:t>
            </a:r>
            <a:endParaRPr lang="en-US" sz="2000" dirty="0"/>
          </a:p>
          <a:p>
            <a:endParaRPr lang="en-US" dirty="0"/>
          </a:p>
        </p:txBody>
      </p:sp>
      <p:pic>
        <p:nvPicPr>
          <p:cNvPr id="5" name="Picture 4">
            <a:extLst>
              <a:ext uri="{FF2B5EF4-FFF2-40B4-BE49-F238E27FC236}">
                <a16:creationId xmlns:a16="http://schemas.microsoft.com/office/drawing/2014/main" id="{C1F834AF-D33C-D575-F0FE-CE26BD9CF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367049"/>
            <a:ext cx="9906023" cy="769641"/>
          </a:xfrm>
          <a:prstGeom prst="rect">
            <a:avLst/>
          </a:prstGeom>
        </p:spPr>
      </p:pic>
    </p:spTree>
    <p:extLst>
      <p:ext uri="{BB962C8B-B14F-4D97-AF65-F5344CB8AC3E}">
        <p14:creationId xmlns:p14="http://schemas.microsoft.com/office/powerpoint/2010/main" val="36417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2A39-CF6C-1D8F-629A-81FDDB39E625}"/>
              </a:ext>
            </a:extLst>
          </p:cNvPr>
          <p:cNvSpPr>
            <a:spLocks noGrp="1"/>
          </p:cNvSpPr>
          <p:nvPr>
            <p:ph type="title"/>
          </p:nvPr>
        </p:nvSpPr>
        <p:spPr/>
        <p:txBody>
          <a:bodyPr/>
          <a:lstStyle/>
          <a:p>
            <a:r>
              <a:rPr lang="en-US" dirty="0"/>
              <a:t>Lab (Step3)</a:t>
            </a:r>
          </a:p>
        </p:txBody>
      </p:sp>
      <p:sp>
        <p:nvSpPr>
          <p:cNvPr id="3" name="Content Placeholder 2">
            <a:extLst>
              <a:ext uri="{FF2B5EF4-FFF2-40B4-BE49-F238E27FC236}">
                <a16:creationId xmlns:a16="http://schemas.microsoft.com/office/drawing/2014/main" id="{C6F8B5BC-2BF4-ABAB-0FA0-65BB4E106ED3}"/>
              </a:ext>
            </a:extLst>
          </p:cNvPr>
          <p:cNvSpPr>
            <a:spLocks noGrp="1"/>
          </p:cNvSpPr>
          <p:nvPr>
            <p:ph idx="1"/>
          </p:nvPr>
        </p:nvSpPr>
        <p:spPr/>
        <p:txBody>
          <a:bodyPr/>
          <a:lstStyle/>
          <a:p>
            <a:pPr marL="0" indent="0">
              <a:buNone/>
            </a:pPr>
            <a:r>
              <a:rPr lang="en-US" sz="2000" dirty="0"/>
              <a:t>Switch to root by using </a:t>
            </a:r>
            <a:r>
              <a:rPr lang="en-US" sz="2000" dirty="0" err="1">
                <a:solidFill>
                  <a:schemeClr val="accent1">
                    <a:lumMod val="60000"/>
                    <a:lumOff val="40000"/>
                  </a:schemeClr>
                </a:solidFill>
              </a:rPr>
              <a:t>sudo</a:t>
            </a:r>
            <a:r>
              <a:rPr lang="en-US" sz="2000" dirty="0"/>
              <a:t> to run </a:t>
            </a:r>
            <a:r>
              <a:rPr lang="en-US" sz="2000" dirty="0" err="1">
                <a:solidFill>
                  <a:schemeClr val="accent1">
                    <a:lumMod val="60000"/>
                    <a:lumOff val="40000"/>
                  </a:schemeClr>
                </a:solidFill>
              </a:rPr>
              <a:t>su</a:t>
            </a:r>
            <a:r>
              <a:rPr lang="en-US" sz="2000" dirty="0">
                <a:solidFill>
                  <a:schemeClr val="accent1">
                    <a:lumMod val="60000"/>
                    <a:lumOff val="40000"/>
                  </a:schemeClr>
                </a:solidFill>
              </a:rPr>
              <a:t> -</a:t>
            </a:r>
            <a:r>
              <a:rPr lang="en-US" sz="2000" dirty="0"/>
              <a:t>, and compare the characteristics of the new shell environment with those of the preceding example. </a:t>
            </a:r>
          </a:p>
          <a:p>
            <a:r>
              <a:rPr lang="en-US" sz="2000" dirty="0"/>
              <a:t>Become the root user at the shell prompt. Be sure all the login scripts are also executed.</a:t>
            </a:r>
          </a:p>
          <a:p>
            <a:endParaRPr lang="en-US" dirty="0"/>
          </a:p>
        </p:txBody>
      </p:sp>
      <p:pic>
        <p:nvPicPr>
          <p:cNvPr id="5" name="Picture 4">
            <a:extLst>
              <a:ext uri="{FF2B5EF4-FFF2-40B4-BE49-F238E27FC236}">
                <a16:creationId xmlns:a16="http://schemas.microsoft.com/office/drawing/2014/main" id="{C1A484E5-FCF4-B0A2-B6F3-5A56F6AED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64" y="3196938"/>
            <a:ext cx="9926671" cy="841663"/>
          </a:xfrm>
          <a:prstGeom prst="rect">
            <a:avLst/>
          </a:prstGeom>
        </p:spPr>
      </p:pic>
    </p:spTree>
    <p:extLst>
      <p:ext uri="{BB962C8B-B14F-4D97-AF65-F5344CB8AC3E}">
        <p14:creationId xmlns:p14="http://schemas.microsoft.com/office/powerpoint/2010/main" val="390805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C30F-CA52-F70A-9465-070AA1BE0533}"/>
              </a:ext>
            </a:extLst>
          </p:cNvPr>
          <p:cNvSpPr>
            <a:spLocks noGrp="1"/>
          </p:cNvSpPr>
          <p:nvPr>
            <p:ph type="title"/>
          </p:nvPr>
        </p:nvSpPr>
        <p:spPr/>
        <p:txBody>
          <a:bodyPr/>
          <a:lstStyle/>
          <a:p>
            <a:r>
              <a:rPr lang="en-US" dirty="0"/>
              <a:t>Lab (Step3)</a:t>
            </a:r>
          </a:p>
        </p:txBody>
      </p:sp>
      <p:sp>
        <p:nvSpPr>
          <p:cNvPr id="3" name="Content Placeholder 2">
            <a:extLst>
              <a:ext uri="{FF2B5EF4-FFF2-40B4-BE49-F238E27FC236}">
                <a16:creationId xmlns:a16="http://schemas.microsoft.com/office/drawing/2014/main" id="{2BB93155-8917-0ECC-3A2A-85AEFB350D34}"/>
              </a:ext>
            </a:extLst>
          </p:cNvPr>
          <p:cNvSpPr>
            <a:spLocks noGrp="1"/>
          </p:cNvSpPr>
          <p:nvPr>
            <p:ph idx="1"/>
          </p:nvPr>
        </p:nvSpPr>
        <p:spPr/>
        <p:txBody>
          <a:bodyPr>
            <a:normAutofit/>
          </a:bodyPr>
          <a:lstStyle/>
          <a:p>
            <a:r>
              <a:rPr lang="en-US" sz="2000" dirty="0"/>
              <a:t>View the current user and group information and display the current working directory.</a:t>
            </a:r>
          </a:p>
          <a:p>
            <a:endParaRPr lang="en-US" sz="2000" dirty="0"/>
          </a:p>
          <a:p>
            <a:endParaRPr lang="en-US" sz="2000" dirty="0"/>
          </a:p>
          <a:p>
            <a:endParaRPr lang="en-US" sz="2000" dirty="0"/>
          </a:p>
          <a:p>
            <a:endParaRPr lang="en-US" sz="2000" dirty="0"/>
          </a:p>
          <a:p>
            <a:r>
              <a:rPr lang="en-US" sz="2000" dirty="0"/>
              <a:t>View the environment variables which specify the home directory and the locations searched for executable files. Look for references to the </a:t>
            </a:r>
            <a:r>
              <a:rPr lang="en-US" sz="2000" dirty="0">
                <a:solidFill>
                  <a:srgbClr val="FF0000"/>
                </a:solidFill>
              </a:rPr>
              <a:t>user</a:t>
            </a:r>
            <a:r>
              <a:rPr lang="en-US" sz="2000" dirty="0"/>
              <a:t> and </a:t>
            </a:r>
            <a:r>
              <a:rPr lang="en-US" sz="2000" dirty="0">
                <a:solidFill>
                  <a:srgbClr val="FF0000"/>
                </a:solidFill>
              </a:rPr>
              <a:t>root</a:t>
            </a:r>
            <a:r>
              <a:rPr lang="en-US" sz="2000" dirty="0"/>
              <a:t> accounts. </a:t>
            </a:r>
          </a:p>
          <a:p>
            <a:endParaRPr lang="en-US" sz="2000" dirty="0"/>
          </a:p>
        </p:txBody>
      </p:sp>
      <p:pic>
        <p:nvPicPr>
          <p:cNvPr id="5" name="Picture 4" descr="A screen shot of a computer&#10;&#10;Description automatically generated">
            <a:extLst>
              <a:ext uri="{FF2B5EF4-FFF2-40B4-BE49-F238E27FC236}">
                <a16:creationId xmlns:a16="http://schemas.microsoft.com/office/drawing/2014/main" id="{74FB0761-E2F3-2B2E-C163-CAA1AE13A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440362"/>
            <a:ext cx="9276735" cy="1598239"/>
          </a:xfrm>
          <a:prstGeom prst="rect">
            <a:avLst/>
          </a:prstGeom>
        </p:spPr>
      </p:pic>
    </p:spTree>
    <p:extLst>
      <p:ext uri="{BB962C8B-B14F-4D97-AF65-F5344CB8AC3E}">
        <p14:creationId xmlns:p14="http://schemas.microsoft.com/office/powerpoint/2010/main" val="187287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82B5-AC88-987A-7632-F92AACEAC6CA}"/>
              </a:ext>
            </a:extLst>
          </p:cNvPr>
          <p:cNvSpPr>
            <a:spLocks noGrp="1"/>
          </p:cNvSpPr>
          <p:nvPr>
            <p:ph type="title"/>
          </p:nvPr>
        </p:nvSpPr>
        <p:spPr/>
        <p:txBody>
          <a:bodyPr/>
          <a:lstStyle/>
          <a:p>
            <a:r>
              <a:rPr lang="en-US" dirty="0"/>
              <a:t>Lab (Step3)</a:t>
            </a:r>
          </a:p>
        </p:txBody>
      </p:sp>
      <p:sp>
        <p:nvSpPr>
          <p:cNvPr id="7" name="Content Placeholder 6">
            <a:extLst>
              <a:ext uri="{FF2B5EF4-FFF2-40B4-BE49-F238E27FC236}">
                <a16:creationId xmlns:a16="http://schemas.microsoft.com/office/drawing/2014/main" id="{BD3F4BE0-C814-DBA9-FFAE-865C14E856CC}"/>
              </a:ext>
            </a:extLst>
          </p:cNvPr>
          <p:cNvSpPr>
            <a:spLocks noGrp="1"/>
          </p:cNvSpPr>
          <p:nvPr>
            <p:ph idx="1"/>
          </p:nvPr>
        </p:nvSpPr>
        <p:spPr/>
        <p:txBody>
          <a:bodyPr/>
          <a:lstStyle/>
          <a:p>
            <a:endParaRPr lang="en-US" dirty="0"/>
          </a:p>
          <a:p>
            <a:endParaRPr lang="en-US" dirty="0"/>
          </a:p>
          <a:p>
            <a:endParaRPr lang="en-US" dirty="0"/>
          </a:p>
          <a:p>
            <a:r>
              <a:rPr lang="en-US" sz="2000" dirty="0"/>
              <a:t>Exit the </a:t>
            </a:r>
            <a:r>
              <a:rPr lang="en-US" sz="2000" dirty="0">
                <a:solidFill>
                  <a:srgbClr val="FF0000"/>
                </a:solidFill>
              </a:rPr>
              <a:t>root</a:t>
            </a:r>
            <a:r>
              <a:rPr lang="en-US" sz="2000" dirty="0"/>
              <a:t> shell to return to the </a:t>
            </a:r>
            <a:r>
              <a:rPr lang="en-US" sz="2000" dirty="0">
                <a:solidFill>
                  <a:srgbClr val="FF0000"/>
                </a:solidFill>
              </a:rPr>
              <a:t>user</a:t>
            </a:r>
            <a:r>
              <a:rPr lang="en-US" sz="2000" dirty="0"/>
              <a:t> shell.</a:t>
            </a:r>
          </a:p>
          <a:p>
            <a:endParaRPr lang="en-US" dirty="0"/>
          </a:p>
        </p:txBody>
      </p:sp>
      <p:pic>
        <p:nvPicPr>
          <p:cNvPr id="9" name="Content Placeholder 4">
            <a:extLst>
              <a:ext uri="{FF2B5EF4-FFF2-40B4-BE49-F238E27FC236}">
                <a16:creationId xmlns:a16="http://schemas.microsoft.com/office/drawing/2014/main" id="{6A4163A7-1D23-5394-A04E-56A1D0F6E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2085432"/>
            <a:ext cx="9980645" cy="1374506"/>
          </a:xfrm>
          <a:prstGeom prst="rect">
            <a:avLst/>
          </a:prstGeom>
        </p:spPr>
      </p:pic>
      <p:pic>
        <p:nvPicPr>
          <p:cNvPr id="11" name="Picture 10">
            <a:extLst>
              <a:ext uri="{FF2B5EF4-FFF2-40B4-BE49-F238E27FC236}">
                <a16:creationId xmlns:a16="http://schemas.microsoft.com/office/drawing/2014/main" id="{D08E0AA8-4B47-27ED-05BB-C9B03854C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801" y="4143418"/>
            <a:ext cx="9980645" cy="885782"/>
          </a:xfrm>
          <a:prstGeom prst="rect">
            <a:avLst/>
          </a:prstGeom>
        </p:spPr>
      </p:pic>
    </p:spTree>
    <p:extLst>
      <p:ext uri="{BB962C8B-B14F-4D97-AF65-F5344CB8AC3E}">
        <p14:creationId xmlns:p14="http://schemas.microsoft.com/office/powerpoint/2010/main" val="324045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A4AF1-3A66-ECF8-95EB-E01E82E39309}"/>
              </a:ext>
            </a:extLst>
          </p:cNvPr>
          <p:cNvSpPr>
            <a:spLocks noGrp="1"/>
          </p:cNvSpPr>
          <p:nvPr>
            <p:ph type="title"/>
          </p:nvPr>
        </p:nvSpPr>
        <p:spPr/>
        <p:txBody>
          <a:bodyPr/>
          <a:lstStyle/>
          <a:p>
            <a:r>
              <a:rPr lang="en-US" dirty="0"/>
              <a:t>Lab (Step4)</a:t>
            </a:r>
          </a:p>
        </p:txBody>
      </p:sp>
      <p:sp>
        <p:nvSpPr>
          <p:cNvPr id="3" name="Content Placeholder 2">
            <a:extLst>
              <a:ext uri="{FF2B5EF4-FFF2-40B4-BE49-F238E27FC236}">
                <a16:creationId xmlns:a16="http://schemas.microsoft.com/office/drawing/2014/main" id="{C63200A6-DB45-7A9C-D5F9-8E4A1B86D8ED}"/>
              </a:ext>
            </a:extLst>
          </p:cNvPr>
          <p:cNvSpPr>
            <a:spLocks noGrp="1"/>
          </p:cNvSpPr>
          <p:nvPr>
            <p:ph idx="1"/>
          </p:nvPr>
        </p:nvSpPr>
        <p:spPr/>
        <p:txBody>
          <a:bodyPr>
            <a:normAutofit/>
          </a:bodyPr>
          <a:lstStyle/>
          <a:p>
            <a:pPr marL="0" indent="0">
              <a:buNone/>
            </a:pPr>
            <a:r>
              <a:rPr lang="en-US" sz="2000" dirty="0"/>
              <a:t>Next, run several commands as </a:t>
            </a:r>
            <a:r>
              <a:rPr lang="en-US" sz="2000" dirty="0">
                <a:solidFill>
                  <a:srgbClr val="FF0000"/>
                </a:solidFill>
              </a:rPr>
              <a:t>user</a:t>
            </a:r>
            <a:r>
              <a:rPr lang="en-US" sz="2000" dirty="0"/>
              <a:t> which require </a:t>
            </a:r>
            <a:r>
              <a:rPr lang="en-US" sz="2000" dirty="0">
                <a:solidFill>
                  <a:srgbClr val="FF0000"/>
                </a:solidFill>
              </a:rPr>
              <a:t>root</a:t>
            </a:r>
            <a:r>
              <a:rPr lang="en-US" sz="2000" dirty="0"/>
              <a:t> access. Then, rather than using </a:t>
            </a:r>
            <a:r>
              <a:rPr lang="en-US" sz="2000" dirty="0" err="1">
                <a:solidFill>
                  <a:srgbClr val="FF0000"/>
                </a:solidFill>
              </a:rPr>
              <a:t>sudo</a:t>
            </a:r>
            <a:r>
              <a:rPr lang="en-US" sz="2000" dirty="0">
                <a:solidFill>
                  <a:srgbClr val="FF0000"/>
                </a:solidFill>
              </a:rPr>
              <a:t> </a:t>
            </a:r>
            <a:r>
              <a:rPr lang="en-US" sz="2000" dirty="0" err="1">
                <a:solidFill>
                  <a:srgbClr val="FF0000"/>
                </a:solidFill>
              </a:rPr>
              <a:t>su</a:t>
            </a:r>
            <a:r>
              <a:rPr lang="en-US" sz="2000" dirty="0">
                <a:solidFill>
                  <a:srgbClr val="FF0000"/>
                </a:solidFill>
              </a:rPr>
              <a:t> - </a:t>
            </a:r>
            <a:r>
              <a:rPr lang="en-US" sz="2000" dirty="0"/>
              <a:t>to run them as </a:t>
            </a:r>
            <a:r>
              <a:rPr lang="en-US" sz="2000" dirty="0">
                <a:solidFill>
                  <a:srgbClr val="FF0000"/>
                </a:solidFill>
              </a:rPr>
              <a:t>root</a:t>
            </a:r>
            <a:r>
              <a:rPr lang="en-US" sz="2000" dirty="0"/>
              <a:t> from an interactive </a:t>
            </a:r>
            <a:r>
              <a:rPr lang="en-US" sz="2000" dirty="0">
                <a:solidFill>
                  <a:srgbClr val="FF0000"/>
                </a:solidFill>
              </a:rPr>
              <a:t>root</a:t>
            </a:r>
            <a:r>
              <a:rPr lang="en-US" sz="2000" dirty="0"/>
              <a:t> shell, use </a:t>
            </a:r>
            <a:r>
              <a:rPr lang="en-US" sz="2000" dirty="0" err="1">
                <a:solidFill>
                  <a:srgbClr val="FF0000"/>
                </a:solidFill>
              </a:rPr>
              <a:t>sudo</a:t>
            </a:r>
            <a:r>
              <a:rPr lang="en-US" sz="2000" dirty="0"/>
              <a:t> to run those commands as</a:t>
            </a:r>
            <a:r>
              <a:rPr lang="en-US" sz="2000" dirty="0">
                <a:solidFill>
                  <a:srgbClr val="FF0000"/>
                </a:solidFill>
              </a:rPr>
              <a:t> root </a:t>
            </a:r>
            <a:r>
              <a:rPr lang="en-US" sz="2000" dirty="0"/>
              <a:t>from the </a:t>
            </a:r>
            <a:r>
              <a:rPr lang="en-US" sz="2000" dirty="0">
                <a:solidFill>
                  <a:srgbClr val="FF0000"/>
                </a:solidFill>
              </a:rPr>
              <a:t>user</a:t>
            </a:r>
            <a:r>
              <a:rPr lang="en-US" sz="2000" dirty="0"/>
              <a:t> shell as one-off commands. </a:t>
            </a:r>
          </a:p>
          <a:p>
            <a:r>
              <a:rPr lang="en-US" sz="2000" dirty="0"/>
              <a:t>View the last 5 lines of the </a:t>
            </a:r>
            <a:r>
              <a:rPr lang="en-US" sz="2000" dirty="0">
                <a:solidFill>
                  <a:srgbClr val="FF0000"/>
                </a:solidFill>
              </a:rPr>
              <a:t>/var/log/messages</a:t>
            </a:r>
            <a:r>
              <a:rPr lang="en-US" sz="2000" dirty="0"/>
              <a:t>. Your output may vary from this example.</a:t>
            </a:r>
          </a:p>
          <a:p>
            <a:endParaRPr lang="en-US" sz="2000" dirty="0"/>
          </a:p>
        </p:txBody>
      </p:sp>
      <p:pic>
        <p:nvPicPr>
          <p:cNvPr id="5" name="Picture 4">
            <a:extLst>
              <a:ext uri="{FF2B5EF4-FFF2-40B4-BE49-F238E27FC236}">
                <a16:creationId xmlns:a16="http://schemas.microsoft.com/office/drawing/2014/main" id="{3D3BABBA-AD29-E64E-DAF0-03E91BB59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082" y="3346123"/>
            <a:ext cx="8291804" cy="3084841"/>
          </a:xfrm>
          <a:prstGeom prst="rect">
            <a:avLst/>
          </a:prstGeom>
        </p:spPr>
      </p:pic>
    </p:spTree>
    <p:extLst>
      <p:ext uri="{BB962C8B-B14F-4D97-AF65-F5344CB8AC3E}">
        <p14:creationId xmlns:p14="http://schemas.microsoft.com/office/powerpoint/2010/main" val="198190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AA988-E6F9-1E91-5007-104AAAE5DE85}"/>
              </a:ext>
            </a:extLst>
          </p:cNvPr>
          <p:cNvSpPr>
            <a:spLocks noGrp="1"/>
          </p:cNvSpPr>
          <p:nvPr>
            <p:ph type="title"/>
          </p:nvPr>
        </p:nvSpPr>
        <p:spPr/>
        <p:txBody>
          <a:bodyPr/>
          <a:lstStyle/>
          <a:p>
            <a:r>
              <a:rPr lang="en-US" dirty="0"/>
              <a:t>Lab (Step4)</a:t>
            </a:r>
          </a:p>
        </p:txBody>
      </p:sp>
      <p:sp>
        <p:nvSpPr>
          <p:cNvPr id="3" name="Content Placeholder 2">
            <a:extLst>
              <a:ext uri="{FF2B5EF4-FFF2-40B4-BE49-F238E27FC236}">
                <a16:creationId xmlns:a16="http://schemas.microsoft.com/office/drawing/2014/main" id="{6F9C5882-036E-9850-11F1-ABDE674C496A}"/>
              </a:ext>
            </a:extLst>
          </p:cNvPr>
          <p:cNvSpPr>
            <a:spLocks noGrp="1"/>
          </p:cNvSpPr>
          <p:nvPr>
            <p:ph idx="1"/>
          </p:nvPr>
        </p:nvSpPr>
        <p:spPr/>
        <p:txBody>
          <a:bodyPr>
            <a:normAutofit/>
          </a:bodyPr>
          <a:lstStyle/>
          <a:p>
            <a:r>
              <a:rPr lang="en-US" sz="2000" dirty="0"/>
              <a:t>Make a backup of a configuration file in the </a:t>
            </a:r>
            <a:r>
              <a:rPr lang="en-US" sz="2000" dirty="0">
                <a:solidFill>
                  <a:srgbClr val="FF0000"/>
                </a:solidFill>
              </a:rPr>
              <a:t>/</a:t>
            </a:r>
            <a:r>
              <a:rPr lang="en-US" sz="2000" dirty="0" err="1">
                <a:solidFill>
                  <a:srgbClr val="FF0000"/>
                </a:solidFill>
              </a:rPr>
              <a:t>etc</a:t>
            </a:r>
            <a:r>
              <a:rPr lang="en-US" sz="2000" dirty="0">
                <a:solidFill>
                  <a:srgbClr val="FF0000"/>
                </a:solidFill>
              </a:rPr>
              <a:t> </a:t>
            </a:r>
            <a:r>
              <a:rPr lang="en-US" sz="2000" dirty="0"/>
              <a:t>directory.</a:t>
            </a:r>
          </a:p>
          <a:p>
            <a:endParaRPr lang="en-US" sz="2000" dirty="0"/>
          </a:p>
          <a:p>
            <a:endParaRPr lang="en-US" sz="2000" dirty="0"/>
          </a:p>
          <a:p>
            <a:r>
              <a:rPr lang="en-US" sz="2000" dirty="0"/>
              <a:t>Remove the </a:t>
            </a:r>
            <a:r>
              <a:rPr lang="en-US" sz="2000" dirty="0">
                <a:solidFill>
                  <a:srgbClr val="FF0000"/>
                </a:solidFill>
              </a:rPr>
              <a:t>/</a:t>
            </a:r>
            <a:r>
              <a:rPr lang="en-US" sz="2000" dirty="0" err="1">
                <a:solidFill>
                  <a:srgbClr val="FF0000"/>
                </a:solidFill>
              </a:rPr>
              <a:t>etc</a:t>
            </a:r>
            <a:r>
              <a:rPr lang="en-US" sz="2000" dirty="0">
                <a:solidFill>
                  <a:srgbClr val="FF0000"/>
                </a:solidFill>
              </a:rPr>
              <a:t>/</a:t>
            </a:r>
            <a:r>
              <a:rPr lang="en-US" sz="2000" dirty="0" err="1">
                <a:solidFill>
                  <a:srgbClr val="FF0000"/>
                </a:solidFill>
              </a:rPr>
              <a:t>issueOLD</a:t>
            </a:r>
            <a:r>
              <a:rPr lang="en-US" sz="2000" dirty="0">
                <a:solidFill>
                  <a:srgbClr val="FF0000"/>
                </a:solidFill>
              </a:rPr>
              <a:t> </a:t>
            </a:r>
            <a:r>
              <a:rPr lang="en-US" sz="2000" dirty="0"/>
              <a:t>file that was just created. </a:t>
            </a:r>
          </a:p>
          <a:p>
            <a:endParaRPr lang="en-US" sz="2000" dirty="0"/>
          </a:p>
          <a:p>
            <a:endParaRPr lang="en-US" sz="2000" dirty="0"/>
          </a:p>
        </p:txBody>
      </p:sp>
      <p:pic>
        <p:nvPicPr>
          <p:cNvPr id="5" name="Picture 4">
            <a:extLst>
              <a:ext uri="{FF2B5EF4-FFF2-40B4-BE49-F238E27FC236}">
                <a16:creationId xmlns:a16="http://schemas.microsoft.com/office/drawing/2014/main" id="{0884E930-C3CC-06C9-AD60-F561BEC93633}"/>
              </a:ext>
            </a:extLst>
          </p:cNvPr>
          <p:cNvPicPr>
            <a:picLocks noChangeAspect="1"/>
          </p:cNvPicPr>
          <p:nvPr/>
        </p:nvPicPr>
        <p:blipFill rotWithShape="1">
          <a:blip r:embed="rId2">
            <a:extLst>
              <a:ext uri="{28A0092B-C50C-407E-A947-70E740481C1C}">
                <a14:useLocalDpi xmlns:a14="http://schemas.microsoft.com/office/drawing/2010/main" val="0"/>
              </a:ext>
            </a:extLst>
          </a:blip>
          <a:srcRect t="5794"/>
          <a:stretch/>
        </p:blipFill>
        <p:spPr>
          <a:xfrm>
            <a:off x="1145999" y="2397966"/>
            <a:ext cx="8949721" cy="914609"/>
          </a:xfrm>
          <a:prstGeom prst="rect">
            <a:avLst/>
          </a:prstGeom>
        </p:spPr>
      </p:pic>
      <p:pic>
        <p:nvPicPr>
          <p:cNvPr id="7" name="Picture 6">
            <a:extLst>
              <a:ext uri="{FF2B5EF4-FFF2-40B4-BE49-F238E27FC236}">
                <a16:creationId xmlns:a16="http://schemas.microsoft.com/office/drawing/2014/main" id="{A3244180-0F6C-3DFF-1F08-0090AF8A695C}"/>
              </a:ext>
            </a:extLst>
          </p:cNvPr>
          <p:cNvPicPr>
            <a:picLocks noChangeAspect="1"/>
          </p:cNvPicPr>
          <p:nvPr/>
        </p:nvPicPr>
        <p:blipFill rotWithShape="1">
          <a:blip r:embed="rId3">
            <a:extLst>
              <a:ext uri="{28A0092B-C50C-407E-A947-70E740481C1C}">
                <a14:useLocalDpi xmlns:a14="http://schemas.microsoft.com/office/drawing/2010/main" val="0"/>
              </a:ext>
            </a:extLst>
          </a:blip>
          <a:srcRect t="4651"/>
          <a:stretch/>
        </p:blipFill>
        <p:spPr>
          <a:xfrm>
            <a:off x="1151629" y="4038601"/>
            <a:ext cx="8944091" cy="1147665"/>
          </a:xfrm>
          <a:prstGeom prst="rect">
            <a:avLst/>
          </a:prstGeom>
        </p:spPr>
      </p:pic>
    </p:spTree>
    <p:extLst>
      <p:ext uri="{BB962C8B-B14F-4D97-AF65-F5344CB8AC3E}">
        <p14:creationId xmlns:p14="http://schemas.microsoft.com/office/powerpoint/2010/main" val="139623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1069848" y="4242816"/>
            <a:ext cx="8251133" cy="1463040"/>
          </a:xfrm>
        </p:spPr>
        <p:txBody>
          <a:bodyPr/>
          <a:lstStyle/>
          <a:p>
            <a:r>
              <a:rPr lang="en-US" dirty="0"/>
              <a:t>Managing Local User Accounts</a:t>
            </a:r>
            <a:endParaRPr lang="en-US" dirty="0">
              <a:solidFill>
                <a:srgbClr val="FF0000"/>
              </a:solidFill>
            </a:endParaRP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27849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6FCEE-3EBF-BB31-45EF-3890A62B3408}"/>
              </a:ext>
            </a:extLst>
          </p:cNvPr>
          <p:cNvSpPr>
            <a:spLocks noGrp="1"/>
          </p:cNvSpPr>
          <p:nvPr>
            <p:ph type="title"/>
          </p:nvPr>
        </p:nvSpPr>
        <p:spPr/>
        <p:txBody>
          <a:bodyPr/>
          <a:lstStyle/>
          <a:p>
            <a:r>
              <a:rPr lang="en-US" dirty="0"/>
              <a:t>Managing Local User Accounts</a:t>
            </a:r>
          </a:p>
        </p:txBody>
      </p:sp>
      <p:sp>
        <p:nvSpPr>
          <p:cNvPr id="3" name="Content Placeholder 2">
            <a:extLst>
              <a:ext uri="{FF2B5EF4-FFF2-40B4-BE49-F238E27FC236}">
                <a16:creationId xmlns:a16="http://schemas.microsoft.com/office/drawing/2014/main" id="{BFC35109-13C8-584A-D8D7-18F9C610FD36}"/>
              </a:ext>
            </a:extLst>
          </p:cNvPr>
          <p:cNvSpPr>
            <a:spLocks noGrp="1"/>
          </p:cNvSpPr>
          <p:nvPr>
            <p:ph idx="1"/>
          </p:nvPr>
        </p:nvSpPr>
        <p:spPr/>
        <p:txBody>
          <a:bodyPr>
            <a:normAutofit/>
          </a:bodyPr>
          <a:lstStyle/>
          <a:p>
            <a:pPr marL="0" indent="0">
              <a:buNone/>
            </a:pPr>
            <a:r>
              <a:rPr lang="en-US" sz="2000" dirty="0">
                <a:solidFill>
                  <a:srgbClr val="FF0000"/>
                </a:solidFill>
              </a:rPr>
              <a:t>Objectives </a:t>
            </a:r>
          </a:p>
          <a:p>
            <a:r>
              <a:rPr lang="en-US" sz="2000" dirty="0"/>
              <a:t>After completing this section, you should be able to create, modify, and delete local user accounts. </a:t>
            </a:r>
          </a:p>
          <a:p>
            <a:pPr marL="0" indent="0">
              <a:buNone/>
            </a:pPr>
            <a:r>
              <a:rPr lang="en-US" sz="2000" dirty="0">
                <a:solidFill>
                  <a:srgbClr val="FF0000"/>
                </a:solidFill>
              </a:rPr>
              <a:t>Managing Local Users</a:t>
            </a:r>
          </a:p>
          <a:p>
            <a:r>
              <a:rPr lang="en-US" sz="2000" dirty="0"/>
              <a:t>A number of command-line tools can be used to manage local user accounts. </a:t>
            </a:r>
          </a:p>
          <a:p>
            <a:pPr marL="0" indent="0">
              <a:buNone/>
            </a:pPr>
            <a:r>
              <a:rPr lang="en-US" sz="2000" dirty="0">
                <a:solidFill>
                  <a:srgbClr val="FF0000"/>
                </a:solidFill>
              </a:rPr>
              <a:t>Creating Users from the Command Line</a:t>
            </a:r>
          </a:p>
          <a:p>
            <a:r>
              <a:rPr lang="en-US" sz="2000" dirty="0"/>
              <a:t>The </a:t>
            </a:r>
            <a:r>
              <a:rPr lang="en-US" sz="2000" dirty="0" err="1">
                <a:solidFill>
                  <a:srgbClr val="FF0000"/>
                </a:solidFill>
              </a:rPr>
              <a:t>useradd</a:t>
            </a:r>
            <a:r>
              <a:rPr lang="en-US" sz="2000" dirty="0"/>
              <a:t> </a:t>
            </a:r>
            <a:r>
              <a:rPr lang="en-US" sz="2000" i="1" dirty="0">
                <a:solidFill>
                  <a:srgbClr val="FF0000"/>
                </a:solidFill>
              </a:rPr>
              <a:t>username</a:t>
            </a:r>
            <a:r>
              <a:rPr lang="en-US" sz="2000" dirty="0"/>
              <a:t> command creates a new user named </a:t>
            </a:r>
            <a:r>
              <a:rPr lang="en-US" sz="2000" dirty="0">
                <a:solidFill>
                  <a:srgbClr val="FF0000"/>
                </a:solidFill>
              </a:rPr>
              <a:t>username</a:t>
            </a:r>
            <a:r>
              <a:rPr lang="en-US" sz="2000" dirty="0"/>
              <a:t>. It sets up the user's home directory and account information, and creates a private group for the user named </a:t>
            </a:r>
            <a:r>
              <a:rPr lang="en-US" sz="2000" dirty="0">
                <a:solidFill>
                  <a:srgbClr val="FF0000"/>
                </a:solidFill>
              </a:rPr>
              <a:t>username</a:t>
            </a:r>
            <a:r>
              <a:rPr lang="en-US" sz="2000" dirty="0"/>
              <a:t>. At this point the account does not have a valid password set, and the user cannot log in until a password is set.</a:t>
            </a:r>
          </a:p>
        </p:txBody>
      </p:sp>
    </p:spTree>
    <p:extLst>
      <p:ext uri="{BB962C8B-B14F-4D97-AF65-F5344CB8AC3E}">
        <p14:creationId xmlns:p14="http://schemas.microsoft.com/office/powerpoint/2010/main" val="52402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p:txBody>
          <a:bodyPr/>
          <a:lstStyle/>
          <a:p>
            <a:r>
              <a:rPr lang="en-US" dirty="0">
                <a:solidFill>
                  <a:srgbClr val="C00000"/>
                </a:solidFill>
              </a:rPr>
              <a:t>Logging in over the Network </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chemeClr val="bg1"/>
                </a:solidFill>
                <a:effectLst/>
                <a:latin typeface="Cambria (body)"/>
              </a:rPr>
              <a:t>In Linux, the most common way to get a shell prompt on a remote system is to use </a:t>
            </a:r>
            <a:r>
              <a:rPr lang="en-US" sz="2000" b="0" i="0" dirty="0">
                <a:solidFill>
                  <a:srgbClr val="C00000"/>
                </a:solidFill>
                <a:effectLst/>
                <a:latin typeface="Cambria (body)"/>
              </a:rPr>
              <a:t>Secure Shell(SSH)</a:t>
            </a:r>
            <a:r>
              <a:rPr lang="en-US" sz="2000" b="0" i="0" dirty="0">
                <a:solidFill>
                  <a:schemeClr val="bg1"/>
                </a:solidFill>
                <a:effectLst/>
                <a:latin typeface="Cambria (body)"/>
              </a:rPr>
              <a:t>.</a:t>
            </a:r>
            <a:r>
              <a:rPr lang="en-US" sz="2000" b="0" i="0" dirty="0">
                <a:solidFill>
                  <a:srgbClr val="C00000"/>
                </a:solidFill>
                <a:effectLst/>
                <a:latin typeface="Cambria (body)"/>
              </a:rPr>
              <a:t> </a:t>
            </a:r>
            <a:r>
              <a:rPr lang="en-US" sz="2000" b="0" i="0" dirty="0">
                <a:solidFill>
                  <a:schemeClr val="bg1"/>
                </a:solidFill>
                <a:effectLst/>
                <a:latin typeface="Cambria (body)"/>
              </a:rPr>
              <a:t>Most Linux systems(including Red Hat Enterprise Linux) and macOS provide the OpenSSH command-line program </a:t>
            </a:r>
            <a:r>
              <a:rPr lang="en-US" sz="2000" b="0" i="0" dirty="0" err="1">
                <a:solidFill>
                  <a:srgbClr val="C00000"/>
                </a:solidFill>
                <a:effectLst/>
                <a:latin typeface="Cambria (body)"/>
              </a:rPr>
              <a:t>ssh</a:t>
            </a:r>
            <a:r>
              <a:rPr lang="en-US" sz="2000" b="0" i="0" dirty="0">
                <a:solidFill>
                  <a:schemeClr val="bg1"/>
                </a:solidFill>
                <a:effectLst/>
                <a:latin typeface="Cambria (body)"/>
              </a:rPr>
              <a:t> for this purpose</a:t>
            </a:r>
          </a:p>
          <a:p>
            <a:pPr marL="0" indent="0" algn="just">
              <a:buClr>
                <a:srgbClr val="C00000"/>
              </a:buClr>
              <a:buNone/>
            </a:pPr>
            <a:r>
              <a:rPr lang="en-US" sz="2000" dirty="0">
                <a:solidFill>
                  <a:schemeClr val="bg1"/>
                </a:solidFill>
                <a:latin typeface="Cambria (body)"/>
              </a:rPr>
              <a:t>In this example, a user with a shell prompt on the machine host uses </a:t>
            </a:r>
            <a:r>
              <a:rPr lang="en-US" sz="2000" dirty="0" err="1">
                <a:solidFill>
                  <a:srgbClr val="C00000"/>
                </a:solidFill>
                <a:latin typeface="Cambria (body)"/>
              </a:rPr>
              <a:t>ssh</a:t>
            </a:r>
            <a:r>
              <a:rPr lang="en-US" sz="2000" dirty="0">
                <a:solidFill>
                  <a:schemeClr val="bg1"/>
                </a:solidFill>
                <a:latin typeface="Cambria (body)"/>
              </a:rPr>
              <a:t> to log in to the remote Linux system </a:t>
            </a:r>
            <a:r>
              <a:rPr lang="en-US" sz="2000" dirty="0" err="1">
                <a:solidFill>
                  <a:srgbClr val="C00000"/>
                </a:solidFill>
                <a:latin typeface="Cambria (body)"/>
              </a:rPr>
              <a:t>remotehost</a:t>
            </a:r>
            <a:r>
              <a:rPr lang="en-US" sz="2000" dirty="0">
                <a:solidFill>
                  <a:schemeClr val="bg1"/>
                </a:solidFill>
                <a:latin typeface="Cambria (body)"/>
              </a:rPr>
              <a:t> as the user </a:t>
            </a:r>
            <a:r>
              <a:rPr lang="en-US" sz="2000" dirty="0" err="1">
                <a:solidFill>
                  <a:srgbClr val="C00000"/>
                </a:solidFill>
                <a:latin typeface="Cambria (body)"/>
              </a:rPr>
              <a:t>remoteuser</a:t>
            </a:r>
            <a:r>
              <a:rPr lang="en-US" sz="2000" dirty="0">
                <a:solidFill>
                  <a:schemeClr val="bg1"/>
                </a:solidFill>
                <a:latin typeface="Cambria (body)"/>
              </a:rPr>
              <a:t>:</a:t>
            </a:r>
          </a:p>
          <a:p>
            <a:pPr marL="0" indent="0" algn="l">
              <a:buClr>
                <a:srgbClr val="C00000"/>
              </a:buClr>
              <a:buNone/>
            </a:pPr>
            <a:endParaRPr lang="en-US" sz="2000" b="0" i="0" dirty="0">
              <a:solidFill>
                <a:schemeClr val="bg1"/>
              </a:solidFill>
              <a:effectLst/>
              <a:latin typeface="Cambria (body)"/>
            </a:endParaRPr>
          </a:p>
        </p:txBody>
      </p:sp>
      <p:pic>
        <p:nvPicPr>
          <p:cNvPr id="5" name="Picture 4">
            <a:extLst>
              <a:ext uri="{FF2B5EF4-FFF2-40B4-BE49-F238E27FC236}">
                <a16:creationId xmlns:a16="http://schemas.microsoft.com/office/drawing/2014/main" id="{9CE666D5-4195-9B15-E9BA-AA09851C2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038601"/>
            <a:ext cx="9617273" cy="1104996"/>
          </a:xfrm>
          <a:prstGeom prst="rect">
            <a:avLst/>
          </a:prstGeom>
        </p:spPr>
      </p:pic>
    </p:spTree>
    <p:extLst>
      <p:ext uri="{BB962C8B-B14F-4D97-AF65-F5344CB8AC3E}">
        <p14:creationId xmlns:p14="http://schemas.microsoft.com/office/powerpoint/2010/main" val="37717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48CF-0CF5-3F42-6DE6-D53AE1145B56}"/>
              </a:ext>
            </a:extLst>
          </p:cNvPr>
          <p:cNvSpPr>
            <a:spLocks noGrp="1"/>
          </p:cNvSpPr>
          <p:nvPr>
            <p:ph type="title"/>
          </p:nvPr>
        </p:nvSpPr>
        <p:spPr/>
        <p:txBody>
          <a:bodyPr/>
          <a:lstStyle/>
          <a:p>
            <a:r>
              <a:rPr lang="en-US" dirty="0"/>
              <a:t>Managing Local Users</a:t>
            </a:r>
          </a:p>
        </p:txBody>
      </p:sp>
      <p:sp>
        <p:nvSpPr>
          <p:cNvPr id="3" name="Content Placeholder 2">
            <a:extLst>
              <a:ext uri="{FF2B5EF4-FFF2-40B4-BE49-F238E27FC236}">
                <a16:creationId xmlns:a16="http://schemas.microsoft.com/office/drawing/2014/main" id="{A57AC643-AF8E-0C82-748E-F93A18487BB5}"/>
              </a:ext>
            </a:extLst>
          </p:cNvPr>
          <p:cNvSpPr>
            <a:spLocks noGrp="1"/>
          </p:cNvSpPr>
          <p:nvPr>
            <p:ph idx="1"/>
          </p:nvPr>
        </p:nvSpPr>
        <p:spPr/>
        <p:txBody>
          <a:bodyPr>
            <a:normAutofit/>
          </a:bodyPr>
          <a:lstStyle/>
          <a:p>
            <a:r>
              <a:rPr lang="en-US" sz="2000" dirty="0"/>
              <a:t>The </a:t>
            </a:r>
            <a:r>
              <a:rPr lang="en-US" sz="2000" dirty="0" err="1">
                <a:solidFill>
                  <a:srgbClr val="FF0000"/>
                </a:solidFill>
              </a:rPr>
              <a:t>useradd</a:t>
            </a:r>
            <a:r>
              <a:rPr lang="en-US" sz="2000" dirty="0">
                <a:solidFill>
                  <a:srgbClr val="FF0000"/>
                </a:solidFill>
              </a:rPr>
              <a:t> --help </a:t>
            </a:r>
            <a:r>
              <a:rPr lang="en-US" sz="2000" dirty="0"/>
              <a:t>command displays the basic options that can be used to override the defaults. In most cases, the same options can be used with the </a:t>
            </a:r>
            <a:r>
              <a:rPr lang="en-US" sz="2000" dirty="0" err="1">
                <a:solidFill>
                  <a:srgbClr val="FF0000"/>
                </a:solidFill>
              </a:rPr>
              <a:t>usermod</a:t>
            </a:r>
            <a:r>
              <a:rPr lang="en-US" sz="2000" dirty="0"/>
              <a:t> command to modify an existing user. </a:t>
            </a:r>
          </a:p>
          <a:p>
            <a:r>
              <a:rPr lang="en-US" sz="2000" dirty="0"/>
              <a:t>Some defaults, such as the range of valid UID numbers and default password aging rules, are read from the </a:t>
            </a:r>
            <a:r>
              <a:rPr lang="en-US" sz="2000" dirty="0">
                <a:solidFill>
                  <a:srgbClr val="FF0000"/>
                </a:solidFill>
              </a:rPr>
              <a:t>/</a:t>
            </a:r>
            <a:r>
              <a:rPr lang="en-US" sz="2000" dirty="0" err="1">
                <a:solidFill>
                  <a:srgbClr val="FF0000"/>
                </a:solidFill>
              </a:rPr>
              <a:t>etc</a:t>
            </a:r>
            <a:r>
              <a:rPr lang="en-US" sz="2000" dirty="0">
                <a:solidFill>
                  <a:srgbClr val="FF0000"/>
                </a:solidFill>
              </a:rPr>
              <a:t>/</a:t>
            </a:r>
            <a:r>
              <a:rPr lang="en-US" sz="2000" dirty="0" err="1">
                <a:solidFill>
                  <a:srgbClr val="FF0000"/>
                </a:solidFill>
              </a:rPr>
              <a:t>login.defs</a:t>
            </a:r>
            <a:r>
              <a:rPr lang="en-US" sz="2000" dirty="0">
                <a:solidFill>
                  <a:srgbClr val="FF0000"/>
                </a:solidFill>
              </a:rPr>
              <a:t> </a:t>
            </a:r>
            <a:r>
              <a:rPr lang="en-US" sz="2000" dirty="0"/>
              <a:t>file. Values in this file are only used when creating new users. A change to this file does not affect existing users.</a:t>
            </a:r>
          </a:p>
          <a:p>
            <a:pPr marL="0" indent="0">
              <a:buNone/>
            </a:pPr>
            <a:r>
              <a:rPr lang="en-US" sz="2000" dirty="0">
                <a:solidFill>
                  <a:srgbClr val="FF0000"/>
                </a:solidFill>
              </a:rPr>
              <a:t>Modifying Existing Users from the Command Line </a:t>
            </a:r>
          </a:p>
          <a:p>
            <a:r>
              <a:rPr lang="en-US" sz="2000" dirty="0"/>
              <a:t>The </a:t>
            </a:r>
            <a:r>
              <a:rPr lang="en-US" sz="2000" dirty="0" err="1">
                <a:solidFill>
                  <a:srgbClr val="FF0000"/>
                </a:solidFill>
              </a:rPr>
              <a:t>usermod</a:t>
            </a:r>
            <a:r>
              <a:rPr lang="en-US" sz="2000" dirty="0">
                <a:solidFill>
                  <a:srgbClr val="FF0000"/>
                </a:solidFill>
              </a:rPr>
              <a:t> --help </a:t>
            </a:r>
            <a:r>
              <a:rPr lang="en-US" sz="2000" dirty="0"/>
              <a:t>command displays the basic options that can be used to modify an account. Some common options include:</a:t>
            </a:r>
          </a:p>
        </p:txBody>
      </p:sp>
    </p:spTree>
    <p:extLst>
      <p:ext uri="{BB962C8B-B14F-4D97-AF65-F5344CB8AC3E}">
        <p14:creationId xmlns:p14="http://schemas.microsoft.com/office/powerpoint/2010/main" val="373510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4FA82-8E5E-727E-2D4A-117E8B1B5314}"/>
              </a:ext>
            </a:extLst>
          </p:cNvPr>
          <p:cNvSpPr>
            <a:spLocks noGrp="1"/>
          </p:cNvSpPr>
          <p:nvPr>
            <p:ph type="title"/>
          </p:nvPr>
        </p:nvSpPr>
        <p:spPr/>
        <p:txBody>
          <a:bodyPr/>
          <a:lstStyle/>
          <a:p>
            <a:r>
              <a:rPr lang="en-US" dirty="0"/>
              <a:t>Modifying Existing Users from the Command Line</a:t>
            </a:r>
          </a:p>
        </p:txBody>
      </p:sp>
      <p:graphicFrame>
        <p:nvGraphicFramePr>
          <p:cNvPr id="4" name="Table 4">
            <a:extLst>
              <a:ext uri="{FF2B5EF4-FFF2-40B4-BE49-F238E27FC236}">
                <a16:creationId xmlns:a16="http://schemas.microsoft.com/office/drawing/2014/main" id="{61EAA70D-38BB-07E9-CBD3-3BC2AD9C5A83}"/>
              </a:ext>
            </a:extLst>
          </p:cNvPr>
          <p:cNvGraphicFramePr>
            <a:graphicFrameLocks noGrp="1"/>
          </p:cNvGraphicFramePr>
          <p:nvPr>
            <p:ph idx="1"/>
            <p:extLst>
              <p:ext uri="{D42A27DB-BD31-4B8C-83A1-F6EECF244321}">
                <p14:modId xmlns:p14="http://schemas.microsoft.com/office/powerpoint/2010/main" val="400920253"/>
              </p:ext>
            </p:extLst>
          </p:nvPr>
        </p:nvGraphicFramePr>
        <p:xfrm>
          <a:off x="1066800" y="1765041"/>
          <a:ext cx="9943323" cy="4790440"/>
        </p:xfrm>
        <a:graphic>
          <a:graphicData uri="http://schemas.openxmlformats.org/drawingml/2006/table">
            <a:tbl>
              <a:tblPr firstRow="1" bandRow="1">
                <a:tableStyleId>{5C22544A-7EE6-4342-B048-85BDC9FD1C3A}</a:tableStyleId>
              </a:tblPr>
              <a:tblGrid>
                <a:gridCol w="3440850">
                  <a:extLst>
                    <a:ext uri="{9D8B030D-6E8A-4147-A177-3AD203B41FA5}">
                      <a16:colId xmlns:a16="http://schemas.microsoft.com/office/drawing/2014/main" val="1566264646"/>
                    </a:ext>
                  </a:extLst>
                </a:gridCol>
                <a:gridCol w="6502473">
                  <a:extLst>
                    <a:ext uri="{9D8B030D-6E8A-4147-A177-3AD203B41FA5}">
                      <a16:colId xmlns:a16="http://schemas.microsoft.com/office/drawing/2014/main" val="1860886577"/>
                    </a:ext>
                  </a:extLst>
                </a:gridCol>
              </a:tblGrid>
              <a:tr h="370840">
                <a:tc>
                  <a:txBody>
                    <a:bodyPr/>
                    <a:lstStyle/>
                    <a:p>
                      <a:pPr algn="l"/>
                      <a:r>
                        <a:rPr lang="en-US" dirty="0" err="1"/>
                        <a:t>usermod</a:t>
                      </a:r>
                      <a:r>
                        <a:rPr lang="en-US" dirty="0"/>
                        <a:t> options:</a:t>
                      </a:r>
                    </a:p>
                  </a:txBody>
                  <a:tcPr anchor="ctr"/>
                </a:tc>
                <a:tc>
                  <a:txBody>
                    <a:bodyPr/>
                    <a:lstStyle/>
                    <a:p>
                      <a:pPr algn="l"/>
                      <a:r>
                        <a:rPr lang="en-US" dirty="0"/>
                        <a:t>Usage</a:t>
                      </a:r>
                    </a:p>
                  </a:txBody>
                  <a:tcPr anchor="ctr"/>
                </a:tc>
                <a:extLst>
                  <a:ext uri="{0D108BD9-81ED-4DB2-BD59-A6C34878D82A}">
                    <a16:rowId xmlns:a16="http://schemas.microsoft.com/office/drawing/2014/main" val="653175774"/>
                  </a:ext>
                </a:extLst>
              </a:tr>
              <a:tr h="370840">
                <a:tc>
                  <a:txBody>
                    <a:bodyPr/>
                    <a:lstStyle/>
                    <a:p>
                      <a:pPr algn="l"/>
                      <a:r>
                        <a:rPr lang="en-US" dirty="0">
                          <a:solidFill>
                            <a:srgbClr val="FF0000"/>
                          </a:solidFill>
                        </a:rPr>
                        <a:t>-c, --comment </a:t>
                      </a:r>
                      <a:r>
                        <a:rPr lang="en-US" dirty="0" err="1">
                          <a:solidFill>
                            <a:srgbClr val="FF0000"/>
                          </a:solidFill>
                        </a:rPr>
                        <a:t>COMMENT</a:t>
                      </a:r>
                      <a:endParaRPr lang="en-US" dirty="0">
                        <a:solidFill>
                          <a:srgbClr val="FF0000"/>
                        </a:solidFill>
                      </a:endParaRPr>
                    </a:p>
                  </a:txBody>
                  <a:tcPr anchor="ctr"/>
                </a:tc>
                <a:tc>
                  <a:txBody>
                    <a:bodyPr/>
                    <a:lstStyle/>
                    <a:p>
                      <a:pPr algn="l"/>
                      <a:r>
                        <a:rPr lang="en-US" dirty="0">
                          <a:solidFill>
                            <a:srgbClr val="FF0000"/>
                          </a:solidFill>
                        </a:rPr>
                        <a:t>Add the user's real name to the comment field.</a:t>
                      </a:r>
                    </a:p>
                  </a:txBody>
                  <a:tcPr anchor="ctr"/>
                </a:tc>
                <a:extLst>
                  <a:ext uri="{0D108BD9-81ED-4DB2-BD59-A6C34878D82A}">
                    <a16:rowId xmlns:a16="http://schemas.microsoft.com/office/drawing/2014/main" val="3942819494"/>
                  </a:ext>
                </a:extLst>
              </a:tr>
              <a:tr h="370840">
                <a:tc>
                  <a:txBody>
                    <a:bodyPr/>
                    <a:lstStyle/>
                    <a:p>
                      <a:pPr algn="l"/>
                      <a:r>
                        <a:rPr lang="en-US" dirty="0">
                          <a:solidFill>
                            <a:srgbClr val="FF0000"/>
                          </a:solidFill>
                        </a:rPr>
                        <a:t>-g, --gid GROUP</a:t>
                      </a:r>
                    </a:p>
                  </a:txBody>
                  <a:tcPr anchor="ctr"/>
                </a:tc>
                <a:tc>
                  <a:txBody>
                    <a:bodyPr/>
                    <a:lstStyle/>
                    <a:p>
                      <a:pPr algn="l"/>
                      <a:r>
                        <a:rPr lang="en-US" dirty="0">
                          <a:solidFill>
                            <a:srgbClr val="FF0000"/>
                          </a:solidFill>
                        </a:rPr>
                        <a:t>Specify the primary group for the user account. </a:t>
                      </a:r>
                    </a:p>
                  </a:txBody>
                  <a:tcPr anchor="ctr"/>
                </a:tc>
                <a:extLst>
                  <a:ext uri="{0D108BD9-81ED-4DB2-BD59-A6C34878D82A}">
                    <a16:rowId xmlns:a16="http://schemas.microsoft.com/office/drawing/2014/main" val="45957403"/>
                  </a:ext>
                </a:extLst>
              </a:tr>
              <a:tr h="370840">
                <a:tc>
                  <a:txBody>
                    <a:bodyPr/>
                    <a:lstStyle/>
                    <a:p>
                      <a:pPr algn="l"/>
                      <a:r>
                        <a:rPr lang="en-US" dirty="0">
                          <a:solidFill>
                            <a:srgbClr val="FF0000"/>
                          </a:solidFill>
                        </a:rPr>
                        <a:t>-G, --groups </a:t>
                      </a:r>
                      <a:r>
                        <a:rPr lang="en-US" dirty="0" err="1">
                          <a:solidFill>
                            <a:srgbClr val="FF0000"/>
                          </a:solidFill>
                        </a:rPr>
                        <a:t>GROUPS</a:t>
                      </a:r>
                      <a:endParaRPr lang="en-US" dirty="0">
                        <a:solidFill>
                          <a:srgbClr val="FF0000"/>
                        </a:solidFill>
                      </a:endParaRPr>
                    </a:p>
                  </a:txBody>
                  <a:tcPr anchor="ctr"/>
                </a:tc>
                <a:tc>
                  <a:txBody>
                    <a:bodyPr/>
                    <a:lstStyle/>
                    <a:p>
                      <a:pPr algn="l"/>
                      <a:r>
                        <a:rPr lang="en-US" dirty="0">
                          <a:solidFill>
                            <a:srgbClr val="FF0000"/>
                          </a:solidFill>
                        </a:rPr>
                        <a:t>Specify a comma-separated list of supplementary groups for the user account.</a:t>
                      </a:r>
                    </a:p>
                  </a:txBody>
                  <a:tcPr anchor="ctr"/>
                </a:tc>
                <a:extLst>
                  <a:ext uri="{0D108BD9-81ED-4DB2-BD59-A6C34878D82A}">
                    <a16:rowId xmlns:a16="http://schemas.microsoft.com/office/drawing/2014/main" val="337527605"/>
                  </a:ext>
                </a:extLst>
              </a:tr>
              <a:tr h="370840">
                <a:tc>
                  <a:txBody>
                    <a:bodyPr/>
                    <a:lstStyle/>
                    <a:p>
                      <a:pPr algn="l"/>
                      <a:r>
                        <a:rPr lang="en-US" dirty="0">
                          <a:solidFill>
                            <a:srgbClr val="FF0000"/>
                          </a:solidFill>
                        </a:rPr>
                        <a:t>-a, --append</a:t>
                      </a:r>
                    </a:p>
                  </a:txBody>
                  <a:tcPr anchor="ctr"/>
                </a:tc>
                <a:tc>
                  <a:txBody>
                    <a:bodyPr/>
                    <a:lstStyle/>
                    <a:p>
                      <a:pPr algn="l"/>
                      <a:r>
                        <a:rPr lang="en-US" dirty="0">
                          <a:solidFill>
                            <a:srgbClr val="FF0000"/>
                          </a:solidFill>
                        </a:rPr>
                        <a:t>Used with the -G option to add the supplementary groups to the user's current set of group memberships instead of replacing the set of supplementary groups with a new set.</a:t>
                      </a:r>
                    </a:p>
                  </a:txBody>
                  <a:tcPr anchor="ctr"/>
                </a:tc>
                <a:extLst>
                  <a:ext uri="{0D108BD9-81ED-4DB2-BD59-A6C34878D82A}">
                    <a16:rowId xmlns:a16="http://schemas.microsoft.com/office/drawing/2014/main" val="3483862135"/>
                  </a:ext>
                </a:extLst>
              </a:tr>
              <a:tr h="370840">
                <a:tc>
                  <a:txBody>
                    <a:bodyPr/>
                    <a:lstStyle/>
                    <a:p>
                      <a:pPr algn="l"/>
                      <a:r>
                        <a:rPr lang="en-US" dirty="0">
                          <a:solidFill>
                            <a:srgbClr val="FF0000"/>
                          </a:solidFill>
                        </a:rPr>
                        <a:t>-d, --home HOME_DIR</a:t>
                      </a:r>
                    </a:p>
                  </a:txBody>
                  <a:tcPr anchor="ctr"/>
                </a:tc>
                <a:tc>
                  <a:txBody>
                    <a:bodyPr/>
                    <a:lstStyle/>
                    <a:p>
                      <a:pPr algn="l"/>
                      <a:r>
                        <a:rPr lang="en-US" dirty="0">
                          <a:solidFill>
                            <a:srgbClr val="FF0000"/>
                          </a:solidFill>
                        </a:rPr>
                        <a:t>Specify a particular home directory for the user account.</a:t>
                      </a:r>
                    </a:p>
                  </a:txBody>
                  <a:tcPr anchor="ctr"/>
                </a:tc>
                <a:extLst>
                  <a:ext uri="{0D108BD9-81ED-4DB2-BD59-A6C34878D82A}">
                    <a16:rowId xmlns:a16="http://schemas.microsoft.com/office/drawing/2014/main" val="1959232613"/>
                  </a:ext>
                </a:extLst>
              </a:tr>
              <a:tr h="370840">
                <a:tc>
                  <a:txBody>
                    <a:bodyPr/>
                    <a:lstStyle/>
                    <a:p>
                      <a:pPr algn="l"/>
                      <a:r>
                        <a:rPr lang="en-US" dirty="0">
                          <a:solidFill>
                            <a:srgbClr val="FF0000"/>
                          </a:solidFill>
                        </a:rPr>
                        <a:t>-m, --move-home</a:t>
                      </a:r>
                    </a:p>
                  </a:txBody>
                  <a:tcPr anchor="ctr"/>
                </a:tc>
                <a:tc>
                  <a:txBody>
                    <a:bodyPr/>
                    <a:lstStyle/>
                    <a:p>
                      <a:pPr algn="l"/>
                      <a:r>
                        <a:rPr lang="en-US" dirty="0">
                          <a:solidFill>
                            <a:srgbClr val="FF0000"/>
                          </a:solidFill>
                        </a:rPr>
                        <a:t>Move the user's home directory to a new location. Must be used with the -d option.</a:t>
                      </a:r>
                    </a:p>
                  </a:txBody>
                  <a:tcPr anchor="ctr"/>
                </a:tc>
                <a:extLst>
                  <a:ext uri="{0D108BD9-81ED-4DB2-BD59-A6C34878D82A}">
                    <a16:rowId xmlns:a16="http://schemas.microsoft.com/office/drawing/2014/main" val="747587794"/>
                  </a:ext>
                </a:extLst>
              </a:tr>
              <a:tr h="370840">
                <a:tc>
                  <a:txBody>
                    <a:bodyPr/>
                    <a:lstStyle/>
                    <a:p>
                      <a:pPr algn="l"/>
                      <a:r>
                        <a:rPr lang="en-US" dirty="0">
                          <a:solidFill>
                            <a:srgbClr val="FF0000"/>
                          </a:solidFill>
                        </a:rPr>
                        <a:t>-s, --shell </a:t>
                      </a:r>
                      <a:r>
                        <a:rPr lang="en-US" dirty="0" err="1">
                          <a:solidFill>
                            <a:srgbClr val="FF0000"/>
                          </a:solidFill>
                        </a:rPr>
                        <a:t>SHELL</a:t>
                      </a:r>
                      <a:r>
                        <a:rPr lang="en-US" dirty="0">
                          <a:solidFill>
                            <a:srgbClr val="FF0000"/>
                          </a:solidFill>
                        </a:rPr>
                        <a:t> </a:t>
                      </a:r>
                    </a:p>
                  </a:txBody>
                  <a:tcPr anchor="ctr"/>
                </a:tc>
                <a:tc>
                  <a:txBody>
                    <a:bodyPr/>
                    <a:lstStyle/>
                    <a:p>
                      <a:pPr algn="l"/>
                      <a:r>
                        <a:rPr lang="en-US" dirty="0">
                          <a:solidFill>
                            <a:srgbClr val="FF0000"/>
                          </a:solidFill>
                        </a:rPr>
                        <a:t>Specify a particular login shell for the user account.</a:t>
                      </a:r>
                    </a:p>
                  </a:txBody>
                  <a:tcPr anchor="ctr"/>
                </a:tc>
                <a:extLst>
                  <a:ext uri="{0D108BD9-81ED-4DB2-BD59-A6C34878D82A}">
                    <a16:rowId xmlns:a16="http://schemas.microsoft.com/office/drawing/2014/main" val="3880938761"/>
                  </a:ext>
                </a:extLst>
              </a:tr>
              <a:tr h="370840">
                <a:tc>
                  <a:txBody>
                    <a:bodyPr/>
                    <a:lstStyle/>
                    <a:p>
                      <a:pPr algn="l"/>
                      <a:r>
                        <a:rPr lang="en-US" dirty="0">
                          <a:solidFill>
                            <a:srgbClr val="FF0000"/>
                          </a:solidFill>
                        </a:rPr>
                        <a:t>-L, --lock </a:t>
                      </a:r>
                    </a:p>
                  </a:txBody>
                  <a:tcPr anchor="ctr"/>
                </a:tc>
                <a:tc>
                  <a:txBody>
                    <a:bodyPr/>
                    <a:lstStyle/>
                    <a:p>
                      <a:pPr algn="l"/>
                      <a:r>
                        <a:rPr lang="en-US" dirty="0">
                          <a:solidFill>
                            <a:srgbClr val="FF0000"/>
                          </a:solidFill>
                        </a:rPr>
                        <a:t>Lock the user account.</a:t>
                      </a:r>
                    </a:p>
                  </a:txBody>
                  <a:tcPr anchor="ctr"/>
                </a:tc>
                <a:extLst>
                  <a:ext uri="{0D108BD9-81ED-4DB2-BD59-A6C34878D82A}">
                    <a16:rowId xmlns:a16="http://schemas.microsoft.com/office/drawing/2014/main" val="2808834771"/>
                  </a:ext>
                </a:extLst>
              </a:tr>
              <a:tr h="370840">
                <a:tc>
                  <a:txBody>
                    <a:bodyPr/>
                    <a:lstStyle/>
                    <a:p>
                      <a:pPr algn="l"/>
                      <a:r>
                        <a:rPr lang="en-US" dirty="0">
                          <a:solidFill>
                            <a:srgbClr val="FF0000"/>
                          </a:solidFill>
                        </a:rPr>
                        <a:t>-U, --unlock</a:t>
                      </a:r>
                    </a:p>
                  </a:txBody>
                  <a:tcPr anchor="ctr"/>
                </a:tc>
                <a:tc>
                  <a:txBody>
                    <a:bodyPr/>
                    <a:lstStyle/>
                    <a:p>
                      <a:pPr algn="l"/>
                      <a:r>
                        <a:rPr lang="en-US" dirty="0">
                          <a:solidFill>
                            <a:srgbClr val="FF0000"/>
                          </a:solidFill>
                        </a:rPr>
                        <a:t>Unlock the user account. </a:t>
                      </a:r>
                    </a:p>
                  </a:txBody>
                  <a:tcPr anchor="ctr"/>
                </a:tc>
                <a:extLst>
                  <a:ext uri="{0D108BD9-81ED-4DB2-BD59-A6C34878D82A}">
                    <a16:rowId xmlns:a16="http://schemas.microsoft.com/office/drawing/2014/main" val="1351814495"/>
                  </a:ext>
                </a:extLst>
              </a:tr>
            </a:tbl>
          </a:graphicData>
        </a:graphic>
      </p:graphicFrame>
    </p:spTree>
    <p:extLst>
      <p:ext uri="{BB962C8B-B14F-4D97-AF65-F5344CB8AC3E}">
        <p14:creationId xmlns:p14="http://schemas.microsoft.com/office/powerpoint/2010/main" val="113646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54EB5-144D-1E95-E328-DC25C27D3CD9}"/>
              </a:ext>
            </a:extLst>
          </p:cNvPr>
          <p:cNvSpPr>
            <a:spLocks noGrp="1"/>
          </p:cNvSpPr>
          <p:nvPr>
            <p:ph type="title"/>
          </p:nvPr>
        </p:nvSpPr>
        <p:spPr/>
        <p:txBody>
          <a:bodyPr/>
          <a:lstStyle/>
          <a:p>
            <a:r>
              <a:rPr lang="en-US" dirty="0"/>
              <a:t>Deleting Users from the Command Line</a:t>
            </a:r>
          </a:p>
        </p:txBody>
      </p:sp>
      <p:sp>
        <p:nvSpPr>
          <p:cNvPr id="3" name="Content Placeholder 2">
            <a:extLst>
              <a:ext uri="{FF2B5EF4-FFF2-40B4-BE49-F238E27FC236}">
                <a16:creationId xmlns:a16="http://schemas.microsoft.com/office/drawing/2014/main" id="{339A310B-4DB2-40E4-C596-47094B807E9B}"/>
              </a:ext>
            </a:extLst>
          </p:cNvPr>
          <p:cNvSpPr>
            <a:spLocks noGrp="1"/>
          </p:cNvSpPr>
          <p:nvPr>
            <p:ph idx="1"/>
          </p:nvPr>
        </p:nvSpPr>
        <p:spPr/>
        <p:txBody>
          <a:bodyPr>
            <a:noAutofit/>
          </a:bodyPr>
          <a:lstStyle/>
          <a:p>
            <a:r>
              <a:rPr lang="en-US" sz="2000" dirty="0"/>
              <a:t>The </a:t>
            </a:r>
            <a:r>
              <a:rPr lang="en-US" sz="2000" dirty="0" err="1">
                <a:solidFill>
                  <a:srgbClr val="FF0000"/>
                </a:solidFill>
              </a:rPr>
              <a:t>userdel</a:t>
            </a:r>
            <a:r>
              <a:rPr lang="en-US" sz="2000" dirty="0">
                <a:solidFill>
                  <a:srgbClr val="FF0000"/>
                </a:solidFill>
              </a:rPr>
              <a:t> username </a:t>
            </a:r>
            <a:r>
              <a:rPr lang="en-US" sz="2000" dirty="0"/>
              <a:t>command removes the details of </a:t>
            </a:r>
            <a:r>
              <a:rPr lang="en-US" sz="2000" dirty="0">
                <a:solidFill>
                  <a:srgbClr val="FF0000"/>
                </a:solidFill>
              </a:rPr>
              <a:t>username</a:t>
            </a:r>
            <a:r>
              <a:rPr lang="en-US" sz="2000" dirty="0"/>
              <a:t> from </a:t>
            </a:r>
            <a:r>
              <a:rPr lang="en-US" sz="2000" dirty="0">
                <a:solidFill>
                  <a:srgbClr val="FF0000"/>
                </a:solidFill>
              </a:rPr>
              <a:t>/</a:t>
            </a:r>
            <a:r>
              <a:rPr lang="en-US" sz="2000" dirty="0" err="1">
                <a:solidFill>
                  <a:srgbClr val="FF0000"/>
                </a:solidFill>
              </a:rPr>
              <a:t>etc</a:t>
            </a:r>
            <a:r>
              <a:rPr lang="en-US" sz="2000" dirty="0">
                <a:solidFill>
                  <a:srgbClr val="FF0000"/>
                </a:solidFill>
              </a:rPr>
              <a:t>/passwd</a:t>
            </a:r>
            <a:r>
              <a:rPr lang="en-US" sz="2000" dirty="0"/>
              <a:t>, but leaves the user's home directory intact. </a:t>
            </a:r>
          </a:p>
          <a:p>
            <a:r>
              <a:rPr lang="en-US" sz="2000" dirty="0"/>
              <a:t>The </a:t>
            </a:r>
            <a:r>
              <a:rPr lang="en-US" sz="2000" dirty="0" err="1">
                <a:solidFill>
                  <a:srgbClr val="FF0000"/>
                </a:solidFill>
              </a:rPr>
              <a:t>userdel</a:t>
            </a:r>
            <a:r>
              <a:rPr lang="en-US" sz="2000" dirty="0">
                <a:solidFill>
                  <a:srgbClr val="FF0000"/>
                </a:solidFill>
              </a:rPr>
              <a:t> -r username </a:t>
            </a:r>
            <a:r>
              <a:rPr lang="en-US" sz="2000" dirty="0"/>
              <a:t>command removes the details of </a:t>
            </a:r>
            <a:r>
              <a:rPr lang="en-US" sz="2000" dirty="0">
                <a:solidFill>
                  <a:srgbClr val="FF0000"/>
                </a:solidFill>
              </a:rPr>
              <a:t>username</a:t>
            </a:r>
            <a:r>
              <a:rPr lang="en-US" sz="2000" dirty="0"/>
              <a:t> from </a:t>
            </a:r>
            <a:r>
              <a:rPr lang="en-US" sz="2000" dirty="0">
                <a:solidFill>
                  <a:srgbClr val="FF0000"/>
                </a:solidFill>
              </a:rPr>
              <a:t>/</a:t>
            </a:r>
            <a:r>
              <a:rPr lang="en-US" sz="2000" dirty="0" err="1">
                <a:solidFill>
                  <a:srgbClr val="FF0000"/>
                </a:solidFill>
              </a:rPr>
              <a:t>etc</a:t>
            </a:r>
            <a:r>
              <a:rPr lang="en-US" sz="2000" dirty="0">
                <a:solidFill>
                  <a:srgbClr val="FF0000"/>
                </a:solidFill>
              </a:rPr>
              <a:t>/passwd </a:t>
            </a:r>
            <a:r>
              <a:rPr lang="en-US" sz="2000" dirty="0"/>
              <a:t>and also deletes the user's home directory</a:t>
            </a:r>
          </a:p>
          <a:p>
            <a:pPr marL="0" indent="0">
              <a:buNone/>
            </a:pPr>
            <a:r>
              <a:rPr lang="en-US" sz="2000" dirty="0">
                <a:solidFill>
                  <a:srgbClr val="FF0000"/>
                </a:solidFill>
              </a:rPr>
              <a:t>Deleting Users from the Command Line</a:t>
            </a:r>
            <a:r>
              <a:rPr lang="en-US" sz="2000" dirty="0"/>
              <a:t>(</a:t>
            </a:r>
            <a:r>
              <a:rPr lang="en-US" sz="2000" dirty="0">
                <a:solidFill>
                  <a:srgbClr val="FFFF00"/>
                </a:solidFill>
              </a:rPr>
              <a:t>Warning</a:t>
            </a:r>
            <a:r>
              <a:rPr lang="en-US" sz="2000" dirty="0"/>
              <a:t>)</a:t>
            </a:r>
          </a:p>
          <a:p>
            <a:pPr marL="0" indent="0">
              <a:buNone/>
            </a:pPr>
            <a:r>
              <a:rPr lang="en-US" sz="2000" dirty="0"/>
              <a:t>When a user is removed with</a:t>
            </a:r>
            <a:r>
              <a:rPr lang="en-US" sz="2000" dirty="0">
                <a:solidFill>
                  <a:srgbClr val="FF0000"/>
                </a:solidFill>
              </a:rPr>
              <a:t> </a:t>
            </a:r>
            <a:r>
              <a:rPr lang="en-US" sz="2000" dirty="0" err="1">
                <a:solidFill>
                  <a:srgbClr val="FF0000"/>
                </a:solidFill>
              </a:rPr>
              <a:t>userdel</a:t>
            </a:r>
            <a:r>
              <a:rPr lang="en-US" sz="2000" dirty="0">
                <a:solidFill>
                  <a:srgbClr val="FF0000"/>
                </a:solidFill>
              </a:rPr>
              <a:t> </a:t>
            </a:r>
            <a:r>
              <a:rPr lang="en-US" sz="2000" dirty="0"/>
              <a:t>without the </a:t>
            </a:r>
            <a:r>
              <a:rPr lang="en-US" sz="2000" dirty="0">
                <a:solidFill>
                  <a:srgbClr val="FF0000"/>
                </a:solidFill>
              </a:rPr>
              <a:t>-r </a:t>
            </a:r>
            <a:r>
              <a:rPr lang="en-US" sz="2000" dirty="0"/>
              <a:t>option specified, the system will have files that are owned by an unassigned UID. This can also happen when a file, having a deleted user as its owner, exists outside that user's home directory. This situation can lead to information leakage and other security issues.</a:t>
            </a:r>
          </a:p>
          <a:p>
            <a:pPr marL="0" indent="0">
              <a:buNone/>
            </a:pPr>
            <a:r>
              <a:rPr lang="en-US" sz="2000" dirty="0"/>
              <a:t>In Red Hat Enterprise Linux 7 and Red Hat Enterprise Linux 8, the </a:t>
            </a:r>
            <a:r>
              <a:rPr lang="en-US" sz="2000" dirty="0" err="1">
                <a:solidFill>
                  <a:srgbClr val="FF0000"/>
                </a:solidFill>
              </a:rPr>
              <a:t>useradd</a:t>
            </a:r>
            <a:r>
              <a:rPr lang="en-US" sz="2000" dirty="0"/>
              <a:t> command assigns new users the first free UID greater than or equal to 1000, unless you explicitly specify one using the </a:t>
            </a:r>
            <a:r>
              <a:rPr lang="en-US" sz="2000" dirty="0">
                <a:solidFill>
                  <a:srgbClr val="FF0000"/>
                </a:solidFill>
              </a:rPr>
              <a:t>-u</a:t>
            </a:r>
            <a:r>
              <a:rPr lang="en-US" sz="2000" dirty="0"/>
              <a:t> option.</a:t>
            </a:r>
          </a:p>
        </p:txBody>
      </p:sp>
    </p:spTree>
    <p:extLst>
      <p:ext uri="{BB962C8B-B14F-4D97-AF65-F5344CB8AC3E}">
        <p14:creationId xmlns:p14="http://schemas.microsoft.com/office/powerpoint/2010/main" val="270740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F0EE-BD7B-CE04-D5AE-975DB38664F5}"/>
              </a:ext>
            </a:extLst>
          </p:cNvPr>
          <p:cNvSpPr>
            <a:spLocks noGrp="1"/>
          </p:cNvSpPr>
          <p:nvPr>
            <p:ph type="title"/>
          </p:nvPr>
        </p:nvSpPr>
        <p:spPr/>
        <p:txBody>
          <a:bodyPr/>
          <a:lstStyle/>
          <a:p>
            <a:r>
              <a:rPr lang="en-US" dirty="0">
                <a:solidFill>
                  <a:srgbClr val="FF0000"/>
                </a:solidFill>
              </a:rPr>
              <a:t>Deleting Users from the Command Line</a:t>
            </a:r>
            <a:r>
              <a:rPr lang="en-US" dirty="0"/>
              <a:t>(</a:t>
            </a:r>
            <a:r>
              <a:rPr lang="en-US" dirty="0">
                <a:solidFill>
                  <a:srgbClr val="FFFF00"/>
                </a:solidFill>
              </a:rPr>
              <a:t>Warning</a:t>
            </a:r>
            <a:r>
              <a:rPr lang="en-US" dirty="0"/>
              <a:t>)</a:t>
            </a:r>
          </a:p>
        </p:txBody>
      </p:sp>
      <p:sp>
        <p:nvSpPr>
          <p:cNvPr id="3" name="Content Placeholder 2">
            <a:extLst>
              <a:ext uri="{FF2B5EF4-FFF2-40B4-BE49-F238E27FC236}">
                <a16:creationId xmlns:a16="http://schemas.microsoft.com/office/drawing/2014/main" id="{1F81E53F-E691-7FF7-9F1C-5106605A133E}"/>
              </a:ext>
            </a:extLst>
          </p:cNvPr>
          <p:cNvSpPr>
            <a:spLocks noGrp="1"/>
          </p:cNvSpPr>
          <p:nvPr>
            <p:ph idx="1"/>
          </p:nvPr>
        </p:nvSpPr>
        <p:spPr/>
        <p:txBody>
          <a:bodyPr>
            <a:normAutofit/>
          </a:bodyPr>
          <a:lstStyle/>
          <a:p>
            <a:r>
              <a:rPr lang="en-US" sz="2000" dirty="0"/>
              <a:t>This is how information leakage can occur. If the first free UID had been previously assigned to a user account which has since been removed from the system, the old user's UID will get reassigned to the new user, giving the new user ownership of the old user's remaining files. </a:t>
            </a:r>
          </a:p>
          <a:p>
            <a:pPr marL="0" indent="0">
              <a:buNone/>
            </a:pPr>
            <a:r>
              <a:rPr lang="en-US" sz="2000" dirty="0"/>
              <a:t>The following scenario demonstrates this situation.</a:t>
            </a:r>
          </a:p>
        </p:txBody>
      </p:sp>
      <p:sp>
        <p:nvSpPr>
          <p:cNvPr id="4" name="TextBox 3">
            <a:extLst>
              <a:ext uri="{FF2B5EF4-FFF2-40B4-BE49-F238E27FC236}">
                <a16:creationId xmlns:a16="http://schemas.microsoft.com/office/drawing/2014/main" id="{22DEDFE4-045E-07C7-5517-1850434EC1BE}"/>
              </a:ext>
            </a:extLst>
          </p:cNvPr>
          <p:cNvSpPr txBox="1"/>
          <p:nvPr/>
        </p:nvSpPr>
        <p:spPr>
          <a:xfrm>
            <a:off x="1141445" y="3568642"/>
            <a:ext cx="8696131" cy="286232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root@host</a:t>
            </a:r>
            <a:r>
              <a:rPr lang="en-US" dirty="0">
                <a:solidFill>
                  <a:srgbClr val="FF0000"/>
                </a:solidFill>
              </a:rPr>
              <a:t> ~]# </a:t>
            </a:r>
            <a:r>
              <a:rPr lang="en-US" dirty="0" err="1">
                <a:solidFill>
                  <a:srgbClr val="FF0000"/>
                </a:solidFill>
              </a:rPr>
              <a:t>useradd</a:t>
            </a:r>
            <a:r>
              <a:rPr lang="en-US" dirty="0">
                <a:solidFill>
                  <a:srgbClr val="FF0000"/>
                </a:solidFill>
              </a:rPr>
              <a:t> user01</a:t>
            </a:r>
          </a:p>
          <a:p>
            <a:r>
              <a:rPr lang="en-US" dirty="0">
                <a:solidFill>
                  <a:srgbClr val="FF0000"/>
                </a:solidFill>
              </a:rPr>
              <a:t>[</a:t>
            </a:r>
            <a:r>
              <a:rPr lang="en-US" dirty="0" err="1">
                <a:solidFill>
                  <a:srgbClr val="FF0000"/>
                </a:solidFill>
              </a:rPr>
              <a:t>root@host</a:t>
            </a:r>
            <a:r>
              <a:rPr lang="en-US" dirty="0">
                <a:solidFill>
                  <a:srgbClr val="FF0000"/>
                </a:solidFill>
              </a:rPr>
              <a:t> ~]# ls -l /home</a:t>
            </a:r>
          </a:p>
          <a:p>
            <a:r>
              <a:rPr lang="en-US" dirty="0" err="1">
                <a:solidFill>
                  <a:srgbClr val="FF0000"/>
                </a:solidFill>
              </a:rPr>
              <a:t>drwx</a:t>
            </a:r>
            <a:r>
              <a:rPr lang="en-US" dirty="0">
                <a:solidFill>
                  <a:srgbClr val="FF0000"/>
                </a:solidFill>
              </a:rPr>
              <a:t>------. 3 user01 </a:t>
            </a:r>
            <a:r>
              <a:rPr lang="en-US" dirty="0" err="1">
                <a:solidFill>
                  <a:srgbClr val="FF0000"/>
                </a:solidFill>
              </a:rPr>
              <a:t>user01</a:t>
            </a:r>
            <a:r>
              <a:rPr lang="en-US" dirty="0">
                <a:solidFill>
                  <a:srgbClr val="FF0000"/>
                </a:solidFill>
              </a:rPr>
              <a:t> 74 Feb 4 15:22 user01 </a:t>
            </a:r>
          </a:p>
          <a:p>
            <a:r>
              <a:rPr lang="en-US" dirty="0">
                <a:solidFill>
                  <a:srgbClr val="FF0000"/>
                </a:solidFill>
              </a:rPr>
              <a:t>[</a:t>
            </a:r>
            <a:r>
              <a:rPr lang="en-US" dirty="0" err="1">
                <a:solidFill>
                  <a:srgbClr val="FF0000"/>
                </a:solidFill>
              </a:rPr>
              <a:t>root@host</a:t>
            </a:r>
            <a:r>
              <a:rPr lang="en-US" dirty="0">
                <a:solidFill>
                  <a:srgbClr val="FF0000"/>
                </a:solidFill>
              </a:rPr>
              <a:t> ~]# </a:t>
            </a:r>
            <a:r>
              <a:rPr lang="en-US" dirty="0" err="1">
                <a:solidFill>
                  <a:srgbClr val="FF0000"/>
                </a:solidFill>
              </a:rPr>
              <a:t>userdel</a:t>
            </a:r>
            <a:r>
              <a:rPr lang="en-US" dirty="0">
                <a:solidFill>
                  <a:srgbClr val="FF0000"/>
                </a:solidFill>
              </a:rPr>
              <a:t> user01</a:t>
            </a:r>
          </a:p>
          <a:p>
            <a:r>
              <a:rPr lang="en-US" dirty="0">
                <a:solidFill>
                  <a:srgbClr val="FF0000"/>
                </a:solidFill>
              </a:rPr>
              <a:t>[</a:t>
            </a:r>
            <a:r>
              <a:rPr lang="en-US" dirty="0" err="1">
                <a:solidFill>
                  <a:srgbClr val="FF0000"/>
                </a:solidFill>
              </a:rPr>
              <a:t>root@host</a:t>
            </a:r>
            <a:r>
              <a:rPr lang="en-US" dirty="0">
                <a:solidFill>
                  <a:srgbClr val="FF0000"/>
                </a:solidFill>
              </a:rPr>
              <a:t> ~]# ls -l /home</a:t>
            </a:r>
          </a:p>
          <a:p>
            <a:r>
              <a:rPr lang="en-US" dirty="0" err="1">
                <a:solidFill>
                  <a:srgbClr val="FF0000"/>
                </a:solidFill>
              </a:rPr>
              <a:t>drwx</a:t>
            </a:r>
            <a:r>
              <a:rPr lang="en-US" dirty="0">
                <a:solidFill>
                  <a:srgbClr val="FF0000"/>
                </a:solidFill>
              </a:rPr>
              <a:t>------. 3 1000 1000 74 Feb 4 15:22 user01 </a:t>
            </a:r>
          </a:p>
          <a:p>
            <a:r>
              <a:rPr lang="en-US" dirty="0">
                <a:solidFill>
                  <a:srgbClr val="FF0000"/>
                </a:solidFill>
              </a:rPr>
              <a:t>[</a:t>
            </a:r>
            <a:r>
              <a:rPr lang="en-US" dirty="0" err="1">
                <a:solidFill>
                  <a:srgbClr val="FF0000"/>
                </a:solidFill>
              </a:rPr>
              <a:t>root@host</a:t>
            </a:r>
            <a:r>
              <a:rPr lang="en-US" dirty="0">
                <a:solidFill>
                  <a:srgbClr val="FF0000"/>
                </a:solidFill>
              </a:rPr>
              <a:t> ~]# </a:t>
            </a:r>
            <a:r>
              <a:rPr lang="en-US" dirty="0" err="1">
                <a:solidFill>
                  <a:srgbClr val="FF0000"/>
                </a:solidFill>
              </a:rPr>
              <a:t>useradd</a:t>
            </a:r>
            <a:r>
              <a:rPr lang="en-US" dirty="0">
                <a:solidFill>
                  <a:srgbClr val="FF0000"/>
                </a:solidFill>
              </a:rPr>
              <a:t> user02 </a:t>
            </a:r>
          </a:p>
          <a:p>
            <a:r>
              <a:rPr lang="en-US" dirty="0">
                <a:solidFill>
                  <a:srgbClr val="FF0000"/>
                </a:solidFill>
              </a:rPr>
              <a:t>[</a:t>
            </a:r>
            <a:r>
              <a:rPr lang="en-US" dirty="0" err="1">
                <a:solidFill>
                  <a:srgbClr val="FF0000"/>
                </a:solidFill>
              </a:rPr>
              <a:t>root@host</a:t>
            </a:r>
            <a:r>
              <a:rPr lang="en-US" dirty="0">
                <a:solidFill>
                  <a:srgbClr val="FF0000"/>
                </a:solidFill>
              </a:rPr>
              <a:t> ~]# ls -l /home </a:t>
            </a:r>
          </a:p>
          <a:p>
            <a:r>
              <a:rPr lang="en-US" dirty="0" err="1">
                <a:solidFill>
                  <a:srgbClr val="FF0000"/>
                </a:solidFill>
              </a:rPr>
              <a:t>drwx</a:t>
            </a:r>
            <a:r>
              <a:rPr lang="en-US" dirty="0">
                <a:solidFill>
                  <a:srgbClr val="FF0000"/>
                </a:solidFill>
              </a:rPr>
              <a:t>------. 3 user02 </a:t>
            </a:r>
            <a:r>
              <a:rPr lang="en-US" dirty="0" err="1">
                <a:solidFill>
                  <a:srgbClr val="FF0000"/>
                </a:solidFill>
              </a:rPr>
              <a:t>user02</a:t>
            </a:r>
            <a:r>
              <a:rPr lang="en-US" dirty="0">
                <a:solidFill>
                  <a:srgbClr val="FF0000"/>
                </a:solidFill>
              </a:rPr>
              <a:t> 74 Feb 4 15:23 user02</a:t>
            </a:r>
          </a:p>
          <a:p>
            <a:r>
              <a:rPr lang="en-US" dirty="0" err="1">
                <a:solidFill>
                  <a:srgbClr val="FF0000"/>
                </a:solidFill>
              </a:rPr>
              <a:t>drwx</a:t>
            </a:r>
            <a:r>
              <a:rPr lang="en-US" dirty="0">
                <a:solidFill>
                  <a:srgbClr val="FF0000"/>
                </a:solidFill>
              </a:rPr>
              <a:t>------. 3 user02 </a:t>
            </a:r>
            <a:r>
              <a:rPr lang="en-US" dirty="0" err="1">
                <a:solidFill>
                  <a:srgbClr val="FF0000"/>
                </a:solidFill>
              </a:rPr>
              <a:t>user02</a:t>
            </a:r>
            <a:r>
              <a:rPr lang="en-US" dirty="0">
                <a:solidFill>
                  <a:srgbClr val="FF0000"/>
                </a:solidFill>
              </a:rPr>
              <a:t> 74 Feb 4 15:22 user01</a:t>
            </a:r>
          </a:p>
        </p:txBody>
      </p:sp>
    </p:spTree>
    <p:extLst>
      <p:ext uri="{BB962C8B-B14F-4D97-AF65-F5344CB8AC3E}">
        <p14:creationId xmlns:p14="http://schemas.microsoft.com/office/powerpoint/2010/main" val="206762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85353-DE23-F8DA-E961-9172791F3D90}"/>
              </a:ext>
            </a:extLst>
          </p:cNvPr>
          <p:cNvSpPr>
            <a:spLocks noGrp="1"/>
          </p:cNvSpPr>
          <p:nvPr>
            <p:ph type="title"/>
          </p:nvPr>
        </p:nvSpPr>
        <p:spPr/>
        <p:txBody>
          <a:bodyPr/>
          <a:lstStyle/>
          <a:p>
            <a:r>
              <a:rPr lang="en-US" dirty="0">
                <a:solidFill>
                  <a:srgbClr val="FF0000"/>
                </a:solidFill>
              </a:rPr>
              <a:t>Deleting Users from the Command Line</a:t>
            </a:r>
            <a:r>
              <a:rPr lang="en-US" dirty="0"/>
              <a:t>(</a:t>
            </a:r>
            <a:r>
              <a:rPr lang="en-US" dirty="0">
                <a:solidFill>
                  <a:srgbClr val="FFFF00"/>
                </a:solidFill>
              </a:rPr>
              <a:t>Warning</a:t>
            </a:r>
            <a:r>
              <a:rPr lang="en-US" dirty="0"/>
              <a:t>)</a:t>
            </a:r>
          </a:p>
        </p:txBody>
      </p:sp>
      <p:sp>
        <p:nvSpPr>
          <p:cNvPr id="3" name="Content Placeholder 2">
            <a:extLst>
              <a:ext uri="{FF2B5EF4-FFF2-40B4-BE49-F238E27FC236}">
                <a16:creationId xmlns:a16="http://schemas.microsoft.com/office/drawing/2014/main" id="{A1681747-88DE-7792-8BD5-97D3A4216BC3}"/>
              </a:ext>
            </a:extLst>
          </p:cNvPr>
          <p:cNvSpPr>
            <a:spLocks noGrp="1"/>
          </p:cNvSpPr>
          <p:nvPr>
            <p:ph idx="1"/>
          </p:nvPr>
        </p:nvSpPr>
        <p:spPr/>
        <p:txBody>
          <a:bodyPr>
            <a:normAutofit/>
          </a:bodyPr>
          <a:lstStyle/>
          <a:p>
            <a:r>
              <a:rPr lang="en-US" sz="2000" dirty="0"/>
              <a:t>Notice that </a:t>
            </a:r>
            <a:r>
              <a:rPr lang="en-US" sz="2000" dirty="0">
                <a:solidFill>
                  <a:srgbClr val="FF0000"/>
                </a:solidFill>
              </a:rPr>
              <a:t>user02</a:t>
            </a:r>
            <a:r>
              <a:rPr lang="en-US" sz="2000" dirty="0"/>
              <a:t> now owns all files that </a:t>
            </a:r>
            <a:r>
              <a:rPr lang="en-US" sz="2000" dirty="0">
                <a:solidFill>
                  <a:srgbClr val="FF0000"/>
                </a:solidFill>
              </a:rPr>
              <a:t>user01</a:t>
            </a:r>
            <a:r>
              <a:rPr lang="en-US" sz="2000" dirty="0"/>
              <a:t> previously owned.</a:t>
            </a:r>
          </a:p>
          <a:p>
            <a:r>
              <a:rPr lang="en-US" sz="2000" dirty="0"/>
              <a:t>Depending on the situation, one solution to this problem is to remove all unowned files from the system when the user that created them is deleted. Another solution is to manually assign the unowned files to a different user. The </a:t>
            </a:r>
            <a:r>
              <a:rPr lang="en-US" sz="2000" dirty="0">
                <a:solidFill>
                  <a:srgbClr val="FF0000"/>
                </a:solidFill>
              </a:rPr>
              <a:t>root</a:t>
            </a:r>
            <a:r>
              <a:rPr lang="en-US" sz="2000" dirty="0"/>
              <a:t> user can use the </a:t>
            </a:r>
            <a:r>
              <a:rPr lang="en-US" sz="2000" dirty="0">
                <a:solidFill>
                  <a:srgbClr val="FF0000"/>
                </a:solidFill>
              </a:rPr>
              <a:t>find / -</a:t>
            </a:r>
            <a:r>
              <a:rPr lang="en-US" sz="2000" dirty="0" err="1">
                <a:solidFill>
                  <a:srgbClr val="FF0000"/>
                </a:solidFill>
              </a:rPr>
              <a:t>nouser</a:t>
            </a:r>
            <a:r>
              <a:rPr lang="en-US" sz="2000" dirty="0">
                <a:solidFill>
                  <a:srgbClr val="FF0000"/>
                </a:solidFill>
              </a:rPr>
              <a:t> -o -</a:t>
            </a:r>
            <a:r>
              <a:rPr lang="en-US" sz="2000" dirty="0" err="1">
                <a:solidFill>
                  <a:srgbClr val="FF0000"/>
                </a:solidFill>
              </a:rPr>
              <a:t>nogroup</a:t>
            </a:r>
            <a:r>
              <a:rPr lang="en-US" sz="2000" dirty="0">
                <a:solidFill>
                  <a:srgbClr val="FF0000"/>
                </a:solidFill>
              </a:rPr>
              <a:t> </a:t>
            </a:r>
            <a:r>
              <a:rPr lang="en-US" sz="2000" dirty="0"/>
              <a:t>command to find all unowned files and directories.</a:t>
            </a:r>
          </a:p>
        </p:txBody>
      </p:sp>
    </p:spTree>
    <p:extLst>
      <p:ext uri="{BB962C8B-B14F-4D97-AF65-F5344CB8AC3E}">
        <p14:creationId xmlns:p14="http://schemas.microsoft.com/office/powerpoint/2010/main" val="394789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3F5A-1BCF-C4F7-3689-C49679770647}"/>
              </a:ext>
            </a:extLst>
          </p:cNvPr>
          <p:cNvSpPr>
            <a:spLocks noGrp="1"/>
          </p:cNvSpPr>
          <p:nvPr>
            <p:ph type="title"/>
          </p:nvPr>
        </p:nvSpPr>
        <p:spPr/>
        <p:txBody>
          <a:bodyPr/>
          <a:lstStyle/>
          <a:p>
            <a:r>
              <a:rPr lang="en-US" dirty="0"/>
              <a:t>Setting Passwords from the Command Line</a:t>
            </a:r>
          </a:p>
        </p:txBody>
      </p:sp>
      <p:sp>
        <p:nvSpPr>
          <p:cNvPr id="3" name="Content Placeholder 2">
            <a:extLst>
              <a:ext uri="{FF2B5EF4-FFF2-40B4-BE49-F238E27FC236}">
                <a16:creationId xmlns:a16="http://schemas.microsoft.com/office/drawing/2014/main" id="{0F957223-5013-E366-F50D-B86928FA0B49}"/>
              </a:ext>
            </a:extLst>
          </p:cNvPr>
          <p:cNvSpPr>
            <a:spLocks noGrp="1"/>
          </p:cNvSpPr>
          <p:nvPr>
            <p:ph idx="1"/>
          </p:nvPr>
        </p:nvSpPr>
        <p:spPr/>
        <p:txBody>
          <a:bodyPr>
            <a:normAutofit lnSpcReduction="10000"/>
          </a:bodyPr>
          <a:lstStyle/>
          <a:p>
            <a:r>
              <a:rPr lang="en-US" sz="2000" dirty="0"/>
              <a:t>The </a:t>
            </a:r>
            <a:r>
              <a:rPr lang="en-US" sz="2000" dirty="0">
                <a:solidFill>
                  <a:srgbClr val="FF0000"/>
                </a:solidFill>
              </a:rPr>
              <a:t>passwd </a:t>
            </a:r>
            <a:r>
              <a:rPr lang="en-US" sz="2000" i="1" dirty="0">
                <a:solidFill>
                  <a:srgbClr val="FF0000"/>
                </a:solidFill>
              </a:rPr>
              <a:t>username</a:t>
            </a:r>
            <a:r>
              <a:rPr lang="en-US" sz="2000" dirty="0">
                <a:solidFill>
                  <a:srgbClr val="FF0000"/>
                </a:solidFill>
              </a:rPr>
              <a:t> </a:t>
            </a:r>
            <a:r>
              <a:rPr lang="en-US" sz="2000" dirty="0"/>
              <a:t>command sets the initial password or changes the existing password of </a:t>
            </a:r>
            <a:r>
              <a:rPr lang="en-US" sz="2000" i="1" dirty="0">
                <a:solidFill>
                  <a:srgbClr val="FF0000"/>
                </a:solidFill>
              </a:rPr>
              <a:t>username</a:t>
            </a:r>
            <a:r>
              <a:rPr lang="en-US" sz="2000" dirty="0"/>
              <a:t>.</a:t>
            </a:r>
          </a:p>
          <a:p>
            <a:r>
              <a:rPr lang="en-US" sz="2000" dirty="0"/>
              <a:t>The</a:t>
            </a:r>
            <a:r>
              <a:rPr lang="en-US" sz="2000" dirty="0">
                <a:solidFill>
                  <a:srgbClr val="FF0000"/>
                </a:solidFill>
              </a:rPr>
              <a:t> root </a:t>
            </a:r>
            <a:r>
              <a:rPr lang="en-US" sz="2000" dirty="0"/>
              <a:t>user can set a password to any value. A message is displayed if the password does not meet the minimum recommended criteria, but is followed by a prompt to retype the new password and all tokens are updated successfully</a:t>
            </a:r>
          </a:p>
          <a:p>
            <a:endParaRPr lang="en-US" sz="2000" dirty="0"/>
          </a:p>
          <a:p>
            <a:endParaRPr lang="en-US" sz="2000" dirty="0"/>
          </a:p>
          <a:p>
            <a:endParaRPr lang="en-US" sz="2000" dirty="0"/>
          </a:p>
          <a:p>
            <a:endParaRPr lang="en-US" sz="2000" dirty="0"/>
          </a:p>
          <a:p>
            <a:r>
              <a:rPr lang="en-US" sz="2000" dirty="0"/>
              <a:t>A regular user must choose a password at least eight characters long and is also not based on a dictionary word, the username, or the previous password.</a:t>
            </a:r>
          </a:p>
          <a:p>
            <a:endParaRPr lang="en-US" dirty="0"/>
          </a:p>
        </p:txBody>
      </p:sp>
      <p:sp>
        <p:nvSpPr>
          <p:cNvPr id="4" name="TextBox 3">
            <a:extLst>
              <a:ext uri="{FF2B5EF4-FFF2-40B4-BE49-F238E27FC236}">
                <a16:creationId xmlns:a16="http://schemas.microsoft.com/office/drawing/2014/main" id="{0E5A09A0-F5B5-E249-C2A1-83A237337FFC}"/>
              </a:ext>
            </a:extLst>
          </p:cNvPr>
          <p:cNvSpPr txBox="1"/>
          <p:nvPr/>
        </p:nvSpPr>
        <p:spPr>
          <a:xfrm>
            <a:off x="1147665" y="3429000"/>
            <a:ext cx="9977535" cy="2031325"/>
          </a:xfrm>
          <a:prstGeom prst="rect">
            <a:avLst/>
          </a:prstGeom>
          <a:noFill/>
        </p:spPr>
        <p:txBody>
          <a:bodyPr wrap="square" rtlCol="0">
            <a:spAutoFit/>
          </a:bodyPr>
          <a:lstStyle/>
          <a:p>
            <a:r>
              <a:rPr lang="en-US" dirty="0">
                <a:solidFill>
                  <a:srgbClr val="FF0000"/>
                </a:solidFill>
              </a:rPr>
              <a:t>[</a:t>
            </a:r>
            <a:r>
              <a:rPr lang="en-US" dirty="0" err="1">
                <a:solidFill>
                  <a:srgbClr val="FF0000"/>
                </a:solidFill>
              </a:rPr>
              <a:t>root@host</a:t>
            </a:r>
            <a:r>
              <a:rPr lang="en-US" dirty="0">
                <a:solidFill>
                  <a:srgbClr val="FF0000"/>
                </a:solidFill>
              </a:rPr>
              <a:t> ~]# passwd user01 </a:t>
            </a:r>
          </a:p>
          <a:p>
            <a:r>
              <a:rPr lang="en-US" dirty="0">
                <a:solidFill>
                  <a:srgbClr val="FF0000"/>
                </a:solidFill>
              </a:rPr>
              <a:t>Changing password for user user01.</a:t>
            </a:r>
          </a:p>
          <a:p>
            <a:r>
              <a:rPr lang="en-US" dirty="0">
                <a:solidFill>
                  <a:srgbClr val="FF0000"/>
                </a:solidFill>
              </a:rPr>
              <a:t> New password: </a:t>
            </a:r>
            <a:r>
              <a:rPr lang="en-US" dirty="0" err="1">
                <a:solidFill>
                  <a:srgbClr val="FF0000"/>
                </a:solidFill>
              </a:rPr>
              <a:t>redhat</a:t>
            </a:r>
            <a:r>
              <a:rPr lang="en-US" dirty="0">
                <a:solidFill>
                  <a:srgbClr val="FF0000"/>
                </a:solidFill>
              </a:rPr>
              <a:t> </a:t>
            </a:r>
          </a:p>
          <a:p>
            <a:r>
              <a:rPr lang="en-US" dirty="0">
                <a:solidFill>
                  <a:srgbClr val="FF0000"/>
                </a:solidFill>
              </a:rPr>
              <a:t>BAD PASSWORD: The password fails the dictionary check - it is based on a dictionary word </a:t>
            </a:r>
          </a:p>
          <a:p>
            <a:r>
              <a:rPr lang="en-US" dirty="0">
                <a:solidFill>
                  <a:srgbClr val="FF0000"/>
                </a:solidFill>
              </a:rPr>
              <a:t>Retype new password: </a:t>
            </a:r>
            <a:r>
              <a:rPr lang="en-US" dirty="0" err="1">
                <a:solidFill>
                  <a:srgbClr val="FF0000"/>
                </a:solidFill>
              </a:rPr>
              <a:t>redhat</a:t>
            </a:r>
            <a:endParaRPr lang="en-US" dirty="0">
              <a:solidFill>
                <a:srgbClr val="FF0000"/>
              </a:solidFill>
            </a:endParaRPr>
          </a:p>
          <a:p>
            <a:r>
              <a:rPr lang="en-US" dirty="0">
                <a:solidFill>
                  <a:srgbClr val="FF0000"/>
                </a:solidFill>
              </a:rPr>
              <a:t>passwd: all authentication tokens updated successfully. </a:t>
            </a:r>
          </a:p>
          <a:p>
            <a:r>
              <a:rPr lang="en-US" dirty="0">
                <a:solidFill>
                  <a:srgbClr val="FF0000"/>
                </a:solidFill>
              </a:rPr>
              <a:t>[</a:t>
            </a:r>
            <a:r>
              <a:rPr lang="en-US" dirty="0" err="1">
                <a:solidFill>
                  <a:srgbClr val="FF0000"/>
                </a:solidFill>
              </a:rPr>
              <a:t>root@host</a:t>
            </a:r>
            <a:r>
              <a:rPr lang="en-US" dirty="0">
                <a:solidFill>
                  <a:srgbClr val="FF0000"/>
                </a:solidFill>
              </a:rPr>
              <a:t> ~]# </a:t>
            </a:r>
          </a:p>
        </p:txBody>
      </p:sp>
    </p:spTree>
    <p:extLst>
      <p:ext uri="{BB962C8B-B14F-4D97-AF65-F5344CB8AC3E}">
        <p14:creationId xmlns:p14="http://schemas.microsoft.com/office/powerpoint/2010/main" val="238915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F0DD-8508-6255-9F04-C9679681E350}"/>
              </a:ext>
            </a:extLst>
          </p:cNvPr>
          <p:cNvSpPr>
            <a:spLocks noGrp="1"/>
          </p:cNvSpPr>
          <p:nvPr>
            <p:ph type="title"/>
          </p:nvPr>
        </p:nvSpPr>
        <p:spPr/>
        <p:txBody>
          <a:bodyPr/>
          <a:lstStyle/>
          <a:p>
            <a:r>
              <a:rPr lang="en-US" dirty="0"/>
              <a:t>UID Ranges</a:t>
            </a:r>
            <a:endParaRPr lang="en-US" b="1" dirty="0"/>
          </a:p>
        </p:txBody>
      </p:sp>
      <p:sp>
        <p:nvSpPr>
          <p:cNvPr id="3" name="Content Placeholder 2">
            <a:extLst>
              <a:ext uri="{FF2B5EF4-FFF2-40B4-BE49-F238E27FC236}">
                <a16:creationId xmlns:a16="http://schemas.microsoft.com/office/drawing/2014/main" id="{5A185435-4548-17A7-F2C1-3192BB4C816E}"/>
              </a:ext>
            </a:extLst>
          </p:cNvPr>
          <p:cNvSpPr>
            <a:spLocks noGrp="1"/>
          </p:cNvSpPr>
          <p:nvPr>
            <p:ph idx="1"/>
          </p:nvPr>
        </p:nvSpPr>
        <p:spPr/>
        <p:txBody>
          <a:bodyPr>
            <a:normAutofit/>
          </a:bodyPr>
          <a:lstStyle/>
          <a:p>
            <a:pPr marL="0" indent="0">
              <a:buNone/>
            </a:pPr>
            <a:r>
              <a:rPr lang="en-US" sz="2000" dirty="0"/>
              <a:t>Specific </a:t>
            </a:r>
            <a:r>
              <a:rPr lang="en-US" sz="2000" dirty="0">
                <a:solidFill>
                  <a:srgbClr val="FF0000"/>
                </a:solidFill>
              </a:rPr>
              <a:t>UID </a:t>
            </a:r>
            <a:r>
              <a:rPr lang="en-US" sz="2000" dirty="0"/>
              <a:t>numbers and ranges of numbers are used for specific purposes by Red Hat Enterprise Linux. </a:t>
            </a:r>
          </a:p>
          <a:p>
            <a:r>
              <a:rPr lang="en-US" sz="2000" dirty="0">
                <a:solidFill>
                  <a:srgbClr val="FF0000"/>
                </a:solidFill>
              </a:rPr>
              <a:t>UID 0 </a:t>
            </a:r>
            <a:r>
              <a:rPr lang="en-US" sz="2000" dirty="0"/>
              <a:t>is always assigned to the superuser account, </a:t>
            </a:r>
            <a:r>
              <a:rPr lang="en-US" sz="2000" dirty="0">
                <a:solidFill>
                  <a:srgbClr val="FF0000"/>
                </a:solidFill>
              </a:rPr>
              <a:t>root</a:t>
            </a:r>
            <a:r>
              <a:rPr lang="en-US" sz="2000" dirty="0"/>
              <a:t>.</a:t>
            </a:r>
          </a:p>
          <a:p>
            <a:r>
              <a:rPr lang="en-US" sz="2000" dirty="0">
                <a:solidFill>
                  <a:srgbClr val="FF0000"/>
                </a:solidFill>
              </a:rPr>
              <a:t>UID 1-200 </a:t>
            </a:r>
            <a:r>
              <a:rPr lang="en-US" sz="2000" dirty="0"/>
              <a:t>is a range of "system users" assigned statically to system processes by Red Hat. </a:t>
            </a:r>
          </a:p>
          <a:p>
            <a:r>
              <a:rPr lang="en-US" sz="2000" dirty="0">
                <a:solidFill>
                  <a:srgbClr val="FF0000"/>
                </a:solidFill>
              </a:rPr>
              <a:t>UID 201-999 </a:t>
            </a:r>
            <a:r>
              <a:rPr lang="en-US" sz="2000" dirty="0"/>
              <a:t>is a range of "system users" used by system processes that do not own files on the file system. They are typically assigned dynamically from the available pool when the software that needs them is installed. Programs run as these "unprivileged" system users in order to limit their access to only the resources they need to function.</a:t>
            </a:r>
          </a:p>
          <a:p>
            <a:r>
              <a:rPr lang="en-US" sz="2000" dirty="0">
                <a:solidFill>
                  <a:srgbClr val="FF0000"/>
                </a:solidFill>
              </a:rPr>
              <a:t>UID 1000+ </a:t>
            </a:r>
            <a:r>
              <a:rPr lang="en-US" sz="2000" dirty="0"/>
              <a:t>is the range available for assignment to regular users.</a:t>
            </a:r>
          </a:p>
        </p:txBody>
      </p:sp>
    </p:spTree>
    <p:extLst>
      <p:ext uri="{BB962C8B-B14F-4D97-AF65-F5344CB8AC3E}">
        <p14:creationId xmlns:p14="http://schemas.microsoft.com/office/powerpoint/2010/main" val="155857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9DD8C-B938-16E5-2BBC-B05A5CC52D74}"/>
              </a:ext>
            </a:extLst>
          </p:cNvPr>
          <p:cNvSpPr>
            <a:spLocks noGrp="1"/>
          </p:cNvSpPr>
          <p:nvPr>
            <p:ph type="title"/>
          </p:nvPr>
        </p:nvSpPr>
        <p:spPr/>
        <p:txBody>
          <a:bodyPr/>
          <a:lstStyle/>
          <a:p>
            <a:r>
              <a:rPr lang="en-US" dirty="0"/>
              <a:t>Lab(Step 1 &amp;&amp; 2 &amp;&amp; 3)</a:t>
            </a:r>
          </a:p>
        </p:txBody>
      </p:sp>
      <p:sp>
        <p:nvSpPr>
          <p:cNvPr id="3" name="Content Placeholder 2">
            <a:extLst>
              <a:ext uri="{FF2B5EF4-FFF2-40B4-BE49-F238E27FC236}">
                <a16:creationId xmlns:a16="http://schemas.microsoft.com/office/drawing/2014/main" id="{60A260A3-9F9C-5D12-6F18-E558249AA430}"/>
              </a:ext>
            </a:extLst>
          </p:cNvPr>
          <p:cNvSpPr>
            <a:spLocks noGrp="1"/>
          </p:cNvSpPr>
          <p:nvPr>
            <p:ph idx="1"/>
          </p:nvPr>
        </p:nvSpPr>
        <p:spPr/>
        <p:txBody>
          <a:bodyPr>
            <a:normAutofit/>
          </a:bodyPr>
          <a:lstStyle/>
          <a:p>
            <a:r>
              <a:rPr lang="en-US" sz="2000" dirty="0"/>
              <a:t>Become the </a:t>
            </a:r>
            <a:r>
              <a:rPr lang="en-US" sz="2000" dirty="0">
                <a:solidFill>
                  <a:srgbClr val="FF0000"/>
                </a:solidFill>
              </a:rPr>
              <a:t>root</a:t>
            </a:r>
            <a:r>
              <a:rPr lang="en-US" sz="2000" dirty="0"/>
              <a:t> user at the shell prompt.</a:t>
            </a:r>
          </a:p>
          <a:p>
            <a:endParaRPr lang="en-US" sz="2000" dirty="0"/>
          </a:p>
          <a:p>
            <a:endParaRPr lang="en-US" sz="2000" dirty="0"/>
          </a:p>
          <a:p>
            <a:r>
              <a:rPr lang="en-US" sz="2000" dirty="0"/>
              <a:t>Add the user </a:t>
            </a:r>
            <a:r>
              <a:rPr lang="en-US" sz="2000" dirty="0" err="1">
                <a:solidFill>
                  <a:srgbClr val="FF0000"/>
                </a:solidFill>
              </a:rPr>
              <a:t>juliet</a:t>
            </a:r>
            <a:r>
              <a:rPr lang="en-US" sz="2000" dirty="0"/>
              <a:t>.</a:t>
            </a:r>
          </a:p>
          <a:p>
            <a:endParaRPr lang="en-US" sz="2000" dirty="0"/>
          </a:p>
          <a:p>
            <a:r>
              <a:rPr lang="en-US" sz="2000" dirty="0"/>
              <a:t>Confirm that </a:t>
            </a:r>
            <a:r>
              <a:rPr lang="en-US" sz="2000" dirty="0" err="1">
                <a:solidFill>
                  <a:srgbClr val="FF0000"/>
                </a:solidFill>
              </a:rPr>
              <a:t>juliet</a:t>
            </a:r>
            <a:r>
              <a:rPr lang="en-US" sz="2000" dirty="0"/>
              <a:t> has been added by examining the </a:t>
            </a:r>
            <a:r>
              <a:rPr lang="en-US" sz="2000" dirty="0">
                <a:solidFill>
                  <a:srgbClr val="FF0000"/>
                </a:solidFill>
              </a:rPr>
              <a:t>/</a:t>
            </a:r>
            <a:r>
              <a:rPr lang="en-US" sz="2000" dirty="0" err="1">
                <a:solidFill>
                  <a:srgbClr val="FF0000"/>
                </a:solidFill>
              </a:rPr>
              <a:t>etc</a:t>
            </a:r>
            <a:r>
              <a:rPr lang="en-US" sz="2000" dirty="0">
                <a:solidFill>
                  <a:srgbClr val="FF0000"/>
                </a:solidFill>
              </a:rPr>
              <a:t>/passwd </a:t>
            </a:r>
            <a:r>
              <a:rPr lang="en-US" sz="2000" dirty="0"/>
              <a:t>file.</a:t>
            </a:r>
          </a:p>
          <a:p>
            <a:endParaRPr lang="en-US" sz="2000" dirty="0"/>
          </a:p>
        </p:txBody>
      </p:sp>
      <p:pic>
        <p:nvPicPr>
          <p:cNvPr id="5" name="Picture 4">
            <a:extLst>
              <a:ext uri="{FF2B5EF4-FFF2-40B4-BE49-F238E27FC236}">
                <a16:creationId xmlns:a16="http://schemas.microsoft.com/office/drawing/2014/main" id="{E0EB6D31-7CA7-070C-39F1-A1C101F91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455640"/>
            <a:ext cx="9041610" cy="698107"/>
          </a:xfrm>
          <a:prstGeom prst="rect">
            <a:avLst/>
          </a:prstGeom>
        </p:spPr>
      </p:pic>
      <p:pic>
        <p:nvPicPr>
          <p:cNvPr id="7" name="Picture 6">
            <a:extLst>
              <a:ext uri="{FF2B5EF4-FFF2-40B4-BE49-F238E27FC236}">
                <a16:creationId xmlns:a16="http://schemas.microsoft.com/office/drawing/2014/main" id="{213DA133-AC5F-36C7-F684-D5F1594A6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8" y="3808919"/>
            <a:ext cx="9041610" cy="459363"/>
          </a:xfrm>
          <a:prstGeom prst="rect">
            <a:avLst/>
          </a:prstGeom>
        </p:spPr>
      </p:pic>
      <p:pic>
        <p:nvPicPr>
          <p:cNvPr id="9" name="Picture 8">
            <a:extLst>
              <a:ext uri="{FF2B5EF4-FFF2-40B4-BE49-F238E27FC236}">
                <a16:creationId xmlns:a16="http://schemas.microsoft.com/office/drawing/2014/main" id="{2C9916E0-E469-AA56-5467-004ACD51D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9" y="4923454"/>
            <a:ext cx="9041609" cy="980822"/>
          </a:xfrm>
          <a:prstGeom prst="rect">
            <a:avLst/>
          </a:prstGeom>
        </p:spPr>
      </p:pic>
    </p:spTree>
    <p:extLst>
      <p:ext uri="{BB962C8B-B14F-4D97-AF65-F5344CB8AC3E}">
        <p14:creationId xmlns:p14="http://schemas.microsoft.com/office/powerpoint/2010/main" val="78231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D752-8D33-668E-BD1C-E5EFF7161782}"/>
              </a:ext>
            </a:extLst>
          </p:cNvPr>
          <p:cNvSpPr>
            <a:spLocks noGrp="1"/>
          </p:cNvSpPr>
          <p:nvPr>
            <p:ph type="title"/>
          </p:nvPr>
        </p:nvSpPr>
        <p:spPr>
          <a:xfrm>
            <a:off x="1066800" y="418189"/>
            <a:ext cx="10058400" cy="1188720"/>
          </a:xfrm>
        </p:spPr>
        <p:txBody>
          <a:bodyPr/>
          <a:lstStyle/>
          <a:p>
            <a:r>
              <a:rPr lang="en-US" dirty="0"/>
              <a:t>Lab(Step 4)</a:t>
            </a:r>
          </a:p>
        </p:txBody>
      </p:sp>
      <p:sp>
        <p:nvSpPr>
          <p:cNvPr id="3" name="Content Placeholder 2">
            <a:extLst>
              <a:ext uri="{FF2B5EF4-FFF2-40B4-BE49-F238E27FC236}">
                <a16:creationId xmlns:a16="http://schemas.microsoft.com/office/drawing/2014/main" id="{93CF921A-AF2C-8687-C2A7-B81807814E2D}"/>
              </a:ext>
            </a:extLst>
          </p:cNvPr>
          <p:cNvSpPr>
            <a:spLocks noGrp="1"/>
          </p:cNvSpPr>
          <p:nvPr>
            <p:ph idx="1"/>
          </p:nvPr>
        </p:nvSpPr>
        <p:spPr/>
        <p:txBody>
          <a:bodyPr/>
          <a:lstStyle/>
          <a:p>
            <a:r>
              <a:rPr lang="en-US" sz="2000" dirty="0"/>
              <a:t>Use the </a:t>
            </a:r>
            <a:r>
              <a:rPr lang="en-US" sz="2000" dirty="0">
                <a:solidFill>
                  <a:srgbClr val="FF0000"/>
                </a:solidFill>
              </a:rPr>
              <a:t>passwd</a:t>
            </a:r>
            <a:r>
              <a:rPr lang="en-US" sz="2000" dirty="0"/>
              <a:t> command to initialize </a:t>
            </a:r>
            <a:r>
              <a:rPr lang="en-US" sz="2000" dirty="0" err="1">
                <a:solidFill>
                  <a:srgbClr val="FF0000"/>
                </a:solidFill>
              </a:rPr>
              <a:t>juliet's</a:t>
            </a:r>
            <a:r>
              <a:rPr lang="en-US" sz="2000" dirty="0"/>
              <a:t> password. For this and any other passwords you set in this section, the values are not important but should be "secure". Be careful, the </a:t>
            </a:r>
            <a:r>
              <a:rPr lang="en-US" sz="2000" dirty="0">
                <a:solidFill>
                  <a:srgbClr val="FF0000"/>
                </a:solidFill>
              </a:rPr>
              <a:t>root </a:t>
            </a:r>
            <a:r>
              <a:rPr lang="en-US" sz="2000" dirty="0"/>
              <a:t>user can set arbitrarily weak passwords! </a:t>
            </a:r>
          </a:p>
          <a:p>
            <a:r>
              <a:rPr lang="en-US" sz="2000" dirty="0"/>
              <a:t>The example below assumes you typed something (the same thing!) for the New </a:t>
            </a:r>
            <a:r>
              <a:rPr lang="en-US" sz="2000" dirty="0">
                <a:solidFill>
                  <a:srgbClr val="FF0000"/>
                </a:solidFill>
              </a:rPr>
              <a:t>password</a:t>
            </a:r>
            <a:r>
              <a:rPr lang="en-US" sz="2000" dirty="0"/>
              <a:t> and </a:t>
            </a:r>
            <a:r>
              <a:rPr lang="en-US" sz="2000" dirty="0">
                <a:solidFill>
                  <a:srgbClr val="FF0000"/>
                </a:solidFill>
              </a:rPr>
              <a:t>Retype</a:t>
            </a:r>
            <a:r>
              <a:rPr lang="en-US" sz="2000" dirty="0"/>
              <a:t> new password prompts.</a:t>
            </a:r>
          </a:p>
          <a:p>
            <a:endParaRPr lang="en-US" dirty="0"/>
          </a:p>
        </p:txBody>
      </p:sp>
      <p:pic>
        <p:nvPicPr>
          <p:cNvPr id="5" name="Picture 4">
            <a:extLst>
              <a:ext uri="{FF2B5EF4-FFF2-40B4-BE49-F238E27FC236}">
                <a16:creationId xmlns:a16="http://schemas.microsoft.com/office/drawing/2014/main" id="{97738AF2-C1D5-A52D-6C0C-2FFE36980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765587"/>
            <a:ext cx="9663162" cy="1578397"/>
          </a:xfrm>
          <a:prstGeom prst="rect">
            <a:avLst/>
          </a:prstGeom>
        </p:spPr>
      </p:pic>
    </p:spTree>
    <p:extLst>
      <p:ext uri="{BB962C8B-B14F-4D97-AF65-F5344CB8AC3E}">
        <p14:creationId xmlns:p14="http://schemas.microsoft.com/office/powerpoint/2010/main" val="120271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7063E-7A8D-D02A-8D9C-31C6C6EEBAD1}"/>
              </a:ext>
            </a:extLst>
          </p:cNvPr>
          <p:cNvSpPr>
            <a:spLocks noGrp="1"/>
          </p:cNvSpPr>
          <p:nvPr>
            <p:ph type="title"/>
          </p:nvPr>
        </p:nvSpPr>
        <p:spPr/>
        <p:txBody>
          <a:bodyPr/>
          <a:lstStyle/>
          <a:p>
            <a:r>
              <a:rPr lang="en-US" dirty="0"/>
              <a:t>Lab(Step 5)</a:t>
            </a:r>
          </a:p>
        </p:txBody>
      </p:sp>
      <p:sp>
        <p:nvSpPr>
          <p:cNvPr id="3" name="Content Placeholder 2">
            <a:extLst>
              <a:ext uri="{FF2B5EF4-FFF2-40B4-BE49-F238E27FC236}">
                <a16:creationId xmlns:a16="http://schemas.microsoft.com/office/drawing/2014/main" id="{37E18A21-9B91-13EC-D28B-9E7D6B99CF79}"/>
              </a:ext>
            </a:extLst>
          </p:cNvPr>
          <p:cNvSpPr>
            <a:spLocks noGrp="1"/>
          </p:cNvSpPr>
          <p:nvPr>
            <p:ph idx="1"/>
          </p:nvPr>
        </p:nvSpPr>
        <p:spPr/>
        <p:txBody>
          <a:bodyPr>
            <a:normAutofit/>
          </a:bodyPr>
          <a:lstStyle/>
          <a:p>
            <a:r>
              <a:rPr lang="en-US" sz="2000" dirty="0"/>
              <a:t>Continue adding the remaining users in the steps below and set initial passwords. These users will be used in the next exercise.</a:t>
            </a:r>
          </a:p>
          <a:p>
            <a:pPr marL="0" indent="0">
              <a:buNone/>
            </a:pPr>
            <a:r>
              <a:rPr lang="en-US" sz="2000" dirty="0">
                <a:solidFill>
                  <a:srgbClr val="FF0000"/>
                </a:solidFill>
              </a:rPr>
              <a:t>Romeo</a:t>
            </a:r>
          </a:p>
          <a:p>
            <a:pPr marL="0" indent="0">
              <a:buNone/>
            </a:pPr>
            <a:endParaRPr lang="en-US" sz="2000" dirty="0"/>
          </a:p>
        </p:txBody>
      </p:sp>
      <p:pic>
        <p:nvPicPr>
          <p:cNvPr id="5" name="Picture 4">
            <a:extLst>
              <a:ext uri="{FF2B5EF4-FFF2-40B4-BE49-F238E27FC236}">
                <a16:creationId xmlns:a16="http://schemas.microsoft.com/office/drawing/2014/main" id="{D6266F55-4217-894D-6C3F-64331E3E2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212025"/>
            <a:ext cx="9601200" cy="1848678"/>
          </a:xfrm>
          <a:prstGeom prst="rect">
            <a:avLst/>
          </a:prstGeom>
        </p:spPr>
      </p:pic>
    </p:spTree>
    <p:extLst>
      <p:ext uri="{BB962C8B-B14F-4D97-AF65-F5344CB8AC3E}">
        <p14:creationId xmlns:p14="http://schemas.microsoft.com/office/powerpoint/2010/main" val="157952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p:txBody>
          <a:bodyPr/>
          <a:lstStyle/>
          <a:p>
            <a:r>
              <a:rPr lang="en-US" dirty="0">
                <a:solidFill>
                  <a:srgbClr val="C00000"/>
                </a:solidFill>
              </a:rPr>
              <a:t>Logging Out </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l">
              <a:buClr>
                <a:srgbClr val="C00000"/>
              </a:buClr>
            </a:pPr>
            <a:r>
              <a:rPr lang="en-US" sz="2000" b="0" i="0" dirty="0">
                <a:solidFill>
                  <a:schemeClr val="bg1"/>
                </a:solidFill>
                <a:effectLst/>
                <a:latin typeface="Cambria (body)"/>
              </a:rPr>
              <a:t>When you are finished using the shell and want to quit, you can choose one of several ways to end the session. You can enter the </a:t>
            </a:r>
            <a:r>
              <a:rPr lang="en-US" sz="2000" b="0" i="0" dirty="0">
                <a:solidFill>
                  <a:srgbClr val="C00000"/>
                </a:solidFill>
                <a:effectLst/>
                <a:latin typeface="Cambria (body)"/>
              </a:rPr>
              <a:t>exit</a:t>
            </a:r>
            <a:r>
              <a:rPr lang="en-US" sz="2000" b="0" i="0" dirty="0">
                <a:solidFill>
                  <a:schemeClr val="bg1"/>
                </a:solidFill>
                <a:effectLst/>
                <a:latin typeface="Cambria (body)"/>
              </a:rPr>
              <a:t> command to terminate the current shell session. Alternatively, finish a session by pressing </a:t>
            </a:r>
            <a:r>
              <a:rPr lang="en-US" sz="2000" b="0" i="0" dirty="0" err="1">
                <a:solidFill>
                  <a:srgbClr val="C00000"/>
                </a:solidFill>
                <a:effectLst/>
                <a:latin typeface="Cambria (body)"/>
              </a:rPr>
              <a:t>Ctrl+D</a:t>
            </a:r>
            <a:endParaRPr lang="en-US" sz="2000" b="0" i="0" dirty="0">
              <a:solidFill>
                <a:srgbClr val="C00000"/>
              </a:solidFill>
              <a:effectLst/>
              <a:latin typeface="Cambria (body)"/>
            </a:endParaRPr>
          </a:p>
          <a:p>
            <a:pPr marL="0" indent="0" algn="l">
              <a:buClr>
                <a:srgbClr val="C00000"/>
              </a:buClr>
              <a:buNone/>
            </a:pPr>
            <a:r>
              <a:rPr lang="en-US" sz="2000" dirty="0">
                <a:solidFill>
                  <a:schemeClr val="bg1"/>
                </a:solidFill>
                <a:latin typeface="Cambria (body)"/>
              </a:rPr>
              <a:t>The following is an example of a user logging out of an SSH session:</a:t>
            </a:r>
            <a:endParaRPr lang="en-US" sz="2000" b="0" i="0" dirty="0">
              <a:solidFill>
                <a:schemeClr val="bg1"/>
              </a:solidFill>
              <a:effectLst/>
              <a:latin typeface="Cambria (body)"/>
            </a:endParaRPr>
          </a:p>
        </p:txBody>
      </p:sp>
      <p:pic>
        <p:nvPicPr>
          <p:cNvPr id="10" name="Picture 9">
            <a:extLst>
              <a:ext uri="{FF2B5EF4-FFF2-40B4-BE49-F238E27FC236}">
                <a16:creationId xmlns:a16="http://schemas.microsoft.com/office/drawing/2014/main" id="{D5ADF61D-D936-DA59-0D78-3DF0D1ECA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480" y="3672809"/>
            <a:ext cx="9640135" cy="731583"/>
          </a:xfrm>
          <a:prstGeom prst="rect">
            <a:avLst/>
          </a:prstGeom>
        </p:spPr>
      </p:pic>
    </p:spTree>
    <p:extLst>
      <p:ext uri="{BB962C8B-B14F-4D97-AF65-F5344CB8AC3E}">
        <p14:creationId xmlns:p14="http://schemas.microsoft.com/office/powerpoint/2010/main" val="228596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4802-A6A2-1494-E4E5-0CAF3A9F28D7}"/>
              </a:ext>
            </a:extLst>
          </p:cNvPr>
          <p:cNvSpPr>
            <a:spLocks noGrp="1"/>
          </p:cNvSpPr>
          <p:nvPr>
            <p:ph type="title"/>
          </p:nvPr>
        </p:nvSpPr>
        <p:spPr/>
        <p:txBody>
          <a:bodyPr/>
          <a:lstStyle/>
          <a:p>
            <a:r>
              <a:rPr lang="en-US" dirty="0"/>
              <a:t>Lab(Step 5)</a:t>
            </a:r>
          </a:p>
        </p:txBody>
      </p:sp>
      <p:sp>
        <p:nvSpPr>
          <p:cNvPr id="3" name="Content Placeholder 2">
            <a:extLst>
              <a:ext uri="{FF2B5EF4-FFF2-40B4-BE49-F238E27FC236}">
                <a16:creationId xmlns:a16="http://schemas.microsoft.com/office/drawing/2014/main" id="{782140B8-6706-3DE8-AA3E-45FA99DEABD1}"/>
              </a:ext>
            </a:extLst>
          </p:cNvPr>
          <p:cNvSpPr>
            <a:spLocks noGrp="1"/>
          </p:cNvSpPr>
          <p:nvPr>
            <p:ph idx="1"/>
          </p:nvPr>
        </p:nvSpPr>
        <p:spPr/>
        <p:txBody>
          <a:bodyPr/>
          <a:lstStyle/>
          <a:p>
            <a:pPr marL="0" indent="0">
              <a:buNone/>
            </a:pPr>
            <a:r>
              <a:rPr lang="en-US" sz="2000" dirty="0">
                <a:solidFill>
                  <a:srgbClr val="FF0000"/>
                </a:solidFill>
              </a:rPr>
              <a:t>hamlet</a:t>
            </a:r>
          </a:p>
          <a:p>
            <a:pPr marL="0" indent="0">
              <a:buNone/>
            </a:pPr>
            <a:endParaRPr lang="en-US" dirty="0">
              <a:solidFill>
                <a:srgbClr val="FF0000"/>
              </a:solidFill>
            </a:endParaRPr>
          </a:p>
          <a:p>
            <a:pPr marL="0" indent="0">
              <a:buNone/>
            </a:pPr>
            <a:r>
              <a:rPr lang="en-US" sz="2000" dirty="0" err="1">
                <a:solidFill>
                  <a:srgbClr val="FF0000"/>
                </a:solidFill>
              </a:rPr>
              <a:t>sunni</a:t>
            </a:r>
            <a:endParaRPr lang="en-US" sz="2000" dirty="0">
              <a:solidFill>
                <a:srgbClr val="FF0000"/>
              </a:solidFill>
            </a:endParaRPr>
          </a:p>
          <a:p>
            <a:pPr marL="0" indent="0">
              <a:buNone/>
            </a:pPr>
            <a:endParaRPr lang="en-US" sz="2000" dirty="0">
              <a:solidFill>
                <a:srgbClr val="FF0000"/>
              </a:solidFill>
            </a:endParaRPr>
          </a:p>
          <a:p>
            <a:pPr marL="0" indent="0">
              <a:buNone/>
            </a:pPr>
            <a:r>
              <a:rPr lang="en-US" sz="2000" dirty="0" err="1">
                <a:solidFill>
                  <a:srgbClr val="FF0000"/>
                </a:solidFill>
              </a:rPr>
              <a:t>huong</a:t>
            </a:r>
            <a:endParaRPr lang="en-US" sz="2000" dirty="0">
              <a:solidFill>
                <a:srgbClr val="FF0000"/>
              </a:solidFill>
            </a:endParaRPr>
          </a:p>
          <a:p>
            <a:pPr marL="0" indent="0">
              <a:buNone/>
            </a:pPr>
            <a:endParaRPr lang="en-US" sz="2000" dirty="0">
              <a:solidFill>
                <a:srgbClr val="FF0000"/>
              </a:solidFill>
            </a:endParaRPr>
          </a:p>
          <a:p>
            <a:pPr marL="0" indent="0">
              <a:buNone/>
            </a:pPr>
            <a:r>
              <a:rPr lang="en-US" sz="2000" dirty="0" err="1">
                <a:solidFill>
                  <a:srgbClr val="FF0000"/>
                </a:solidFill>
              </a:rPr>
              <a:t>jerlene</a:t>
            </a:r>
            <a:endParaRPr lang="en-US" sz="2000" dirty="0">
              <a:solidFill>
                <a:srgbClr val="FF0000"/>
              </a:solidFill>
            </a:endParaRPr>
          </a:p>
          <a:p>
            <a:pPr marL="0" indent="0">
              <a:buNone/>
            </a:pPr>
            <a:endParaRPr lang="en-US" sz="2000" dirty="0">
              <a:solidFill>
                <a:srgbClr val="FF0000"/>
              </a:solidFill>
            </a:endParaRPr>
          </a:p>
          <a:p>
            <a:pPr marL="0" indent="0">
              <a:buNone/>
            </a:pPr>
            <a:endParaRPr lang="en-US" sz="2000" dirty="0">
              <a:solidFill>
                <a:srgbClr val="FF0000"/>
              </a:solidFill>
            </a:endParaRPr>
          </a:p>
          <a:p>
            <a:pPr marL="0" indent="0">
              <a:buNone/>
            </a:pPr>
            <a:endParaRPr lang="en-US" dirty="0">
              <a:solidFill>
                <a:srgbClr val="FF0000"/>
              </a:solidFill>
            </a:endParaRPr>
          </a:p>
        </p:txBody>
      </p:sp>
      <p:pic>
        <p:nvPicPr>
          <p:cNvPr id="5" name="Picture 4">
            <a:extLst>
              <a:ext uri="{FF2B5EF4-FFF2-40B4-BE49-F238E27FC236}">
                <a16:creationId xmlns:a16="http://schemas.microsoft.com/office/drawing/2014/main" id="{3D193140-E67C-84CF-9F60-037C2C267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194166"/>
            <a:ext cx="10058400" cy="623197"/>
          </a:xfrm>
          <a:prstGeom prst="rect">
            <a:avLst/>
          </a:prstGeom>
        </p:spPr>
      </p:pic>
      <p:pic>
        <p:nvPicPr>
          <p:cNvPr id="7" name="Picture 6">
            <a:extLst>
              <a:ext uri="{FF2B5EF4-FFF2-40B4-BE49-F238E27FC236}">
                <a16:creationId xmlns:a16="http://schemas.microsoft.com/office/drawing/2014/main" id="{D9E655BF-BC48-BF09-FDA3-3804CEA81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343" y="3343737"/>
            <a:ext cx="9971314" cy="582176"/>
          </a:xfrm>
          <a:prstGeom prst="rect">
            <a:avLst/>
          </a:prstGeom>
        </p:spPr>
      </p:pic>
      <p:pic>
        <p:nvPicPr>
          <p:cNvPr id="9" name="Picture 8">
            <a:extLst>
              <a:ext uri="{FF2B5EF4-FFF2-40B4-BE49-F238E27FC236}">
                <a16:creationId xmlns:a16="http://schemas.microsoft.com/office/drawing/2014/main" id="{1C809404-409E-9735-DE80-07738B35F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366083"/>
            <a:ext cx="9971314" cy="582176"/>
          </a:xfrm>
          <a:prstGeom prst="rect">
            <a:avLst/>
          </a:prstGeom>
        </p:spPr>
      </p:pic>
      <p:pic>
        <p:nvPicPr>
          <p:cNvPr id="10" name="Picture 9">
            <a:extLst>
              <a:ext uri="{FF2B5EF4-FFF2-40B4-BE49-F238E27FC236}">
                <a16:creationId xmlns:a16="http://schemas.microsoft.com/office/drawing/2014/main" id="{5D224625-D833-B090-34AF-14C233BC2F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5388429"/>
            <a:ext cx="9624420" cy="540024"/>
          </a:xfrm>
          <a:prstGeom prst="rect">
            <a:avLst/>
          </a:prstGeom>
        </p:spPr>
      </p:pic>
    </p:spTree>
    <p:extLst>
      <p:ext uri="{BB962C8B-B14F-4D97-AF65-F5344CB8AC3E}">
        <p14:creationId xmlns:p14="http://schemas.microsoft.com/office/powerpoint/2010/main" val="83325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799260" y="4242816"/>
            <a:ext cx="8521721" cy="1463040"/>
          </a:xfrm>
        </p:spPr>
        <p:txBody>
          <a:bodyPr/>
          <a:lstStyle/>
          <a:p>
            <a:r>
              <a:rPr lang="en-US" dirty="0"/>
              <a:t>Managing Local Group Accounts</a:t>
            </a:r>
            <a:endParaRPr lang="en-US" dirty="0">
              <a:solidFill>
                <a:srgbClr val="FF0000"/>
              </a:solidFill>
            </a:endParaRP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175917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34AFA-318C-4714-FF65-954BD411513C}"/>
              </a:ext>
            </a:extLst>
          </p:cNvPr>
          <p:cNvSpPr>
            <a:spLocks noGrp="1"/>
          </p:cNvSpPr>
          <p:nvPr>
            <p:ph type="title"/>
          </p:nvPr>
        </p:nvSpPr>
        <p:spPr/>
        <p:txBody>
          <a:bodyPr/>
          <a:lstStyle/>
          <a:p>
            <a:r>
              <a:rPr lang="en-US" dirty="0"/>
              <a:t>Managing Local Group Accounts</a:t>
            </a:r>
          </a:p>
        </p:txBody>
      </p:sp>
      <p:sp>
        <p:nvSpPr>
          <p:cNvPr id="3" name="Content Placeholder 2">
            <a:extLst>
              <a:ext uri="{FF2B5EF4-FFF2-40B4-BE49-F238E27FC236}">
                <a16:creationId xmlns:a16="http://schemas.microsoft.com/office/drawing/2014/main" id="{499710B7-FFB8-84D0-D757-CCCE9EE568CE}"/>
              </a:ext>
            </a:extLst>
          </p:cNvPr>
          <p:cNvSpPr>
            <a:spLocks noGrp="1"/>
          </p:cNvSpPr>
          <p:nvPr>
            <p:ph idx="1"/>
          </p:nvPr>
        </p:nvSpPr>
        <p:spPr/>
        <p:txBody>
          <a:bodyPr>
            <a:normAutofit/>
          </a:bodyPr>
          <a:lstStyle/>
          <a:p>
            <a:pPr marL="0" indent="0">
              <a:buNone/>
            </a:pPr>
            <a:r>
              <a:rPr lang="en-US" sz="2000" dirty="0">
                <a:solidFill>
                  <a:srgbClr val="FF0000"/>
                </a:solidFill>
              </a:rPr>
              <a:t>Objectives </a:t>
            </a:r>
          </a:p>
          <a:p>
            <a:r>
              <a:rPr lang="en-US" sz="2000" dirty="0"/>
              <a:t>After completing this section, students should be able to create, modify, and delete local group accounts. </a:t>
            </a:r>
          </a:p>
          <a:p>
            <a:pPr marL="0" indent="0">
              <a:buNone/>
            </a:pPr>
            <a:r>
              <a:rPr lang="en-US" sz="2000" dirty="0">
                <a:solidFill>
                  <a:srgbClr val="FF0000"/>
                </a:solidFill>
              </a:rPr>
              <a:t>Managing Local Groups</a:t>
            </a:r>
          </a:p>
          <a:p>
            <a:r>
              <a:rPr lang="en-US" sz="2000" dirty="0"/>
              <a:t> A group must exist before a user can be added to that group. Several command-line tools are used to manage local group accounts. </a:t>
            </a:r>
          </a:p>
          <a:p>
            <a:pPr marL="0" indent="0">
              <a:buNone/>
            </a:pPr>
            <a:r>
              <a:rPr lang="en-US" sz="2000" dirty="0">
                <a:solidFill>
                  <a:srgbClr val="FF0000"/>
                </a:solidFill>
              </a:rPr>
              <a:t>Creating Groups from the Command Line </a:t>
            </a:r>
          </a:p>
          <a:p>
            <a:r>
              <a:rPr lang="en-US" sz="2000" dirty="0"/>
              <a:t>The </a:t>
            </a:r>
            <a:r>
              <a:rPr lang="en-US" sz="2000" dirty="0" err="1">
                <a:solidFill>
                  <a:srgbClr val="FF0000"/>
                </a:solidFill>
              </a:rPr>
              <a:t>groupadd</a:t>
            </a:r>
            <a:r>
              <a:rPr lang="en-US" sz="2000" dirty="0"/>
              <a:t> command creates groups. Without options the </a:t>
            </a:r>
            <a:r>
              <a:rPr lang="en-US" sz="2000" dirty="0" err="1">
                <a:solidFill>
                  <a:srgbClr val="FF0000"/>
                </a:solidFill>
              </a:rPr>
              <a:t>groupadd</a:t>
            </a:r>
            <a:r>
              <a:rPr lang="en-US" sz="2000" dirty="0"/>
              <a:t> command uses the next available GID from the range specified in the </a:t>
            </a:r>
            <a:r>
              <a:rPr lang="en-US" sz="2000" dirty="0">
                <a:solidFill>
                  <a:srgbClr val="FF0000"/>
                </a:solidFill>
              </a:rPr>
              <a:t>/</a:t>
            </a:r>
            <a:r>
              <a:rPr lang="en-US" sz="2000" dirty="0" err="1">
                <a:solidFill>
                  <a:srgbClr val="FF0000"/>
                </a:solidFill>
              </a:rPr>
              <a:t>etc</a:t>
            </a:r>
            <a:r>
              <a:rPr lang="en-US" sz="2000" dirty="0">
                <a:solidFill>
                  <a:srgbClr val="FF0000"/>
                </a:solidFill>
              </a:rPr>
              <a:t>/</a:t>
            </a:r>
            <a:r>
              <a:rPr lang="en-US" sz="2000" dirty="0" err="1">
                <a:solidFill>
                  <a:srgbClr val="FF0000"/>
                </a:solidFill>
              </a:rPr>
              <a:t>login.defs</a:t>
            </a:r>
            <a:r>
              <a:rPr lang="en-US" sz="2000" dirty="0">
                <a:solidFill>
                  <a:srgbClr val="FF0000"/>
                </a:solidFill>
              </a:rPr>
              <a:t> </a:t>
            </a:r>
            <a:r>
              <a:rPr lang="en-US" sz="2000" dirty="0"/>
              <a:t>file while creating the groups.</a:t>
            </a:r>
          </a:p>
        </p:txBody>
      </p:sp>
    </p:spTree>
    <p:extLst>
      <p:ext uri="{BB962C8B-B14F-4D97-AF65-F5344CB8AC3E}">
        <p14:creationId xmlns:p14="http://schemas.microsoft.com/office/powerpoint/2010/main" val="31689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48A0-A689-44DE-68E7-A5E698905B26}"/>
              </a:ext>
            </a:extLst>
          </p:cNvPr>
          <p:cNvSpPr>
            <a:spLocks noGrp="1"/>
          </p:cNvSpPr>
          <p:nvPr>
            <p:ph type="title"/>
          </p:nvPr>
        </p:nvSpPr>
        <p:spPr/>
        <p:txBody>
          <a:bodyPr/>
          <a:lstStyle/>
          <a:p>
            <a:r>
              <a:rPr lang="en-US" dirty="0">
                <a:solidFill>
                  <a:srgbClr val="FF0000"/>
                </a:solidFill>
              </a:rPr>
              <a:t>Creating Groups from the Command Line </a:t>
            </a:r>
            <a:endParaRPr lang="en-US" dirty="0"/>
          </a:p>
        </p:txBody>
      </p:sp>
      <p:sp>
        <p:nvSpPr>
          <p:cNvPr id="3" name="Content Placeholder 2">
            <a:extLst>
              <a:ext uri="{FF2B5EF4-FFF2-40B4-BE49-F238E27FC236}">
                <a16:creationId xmlns:a16="http://schemas.microsoft.com/office/drawing/2014/main" id="{5A8D408E-B215-B560-1DBA-D08CAE6DD02F}"/>
              </a:ext>
            </a:extLst>
          </p:cNvPr>
          <p:cNvSpPr>
            <a:spLocks noGrp="1"/>
          </p:cNvSpPr>
          <p:nvPr>
            <p:ph idx="1"/>
          </p:nvPr>
        </p:nvSpPr>
        <p:spPr/>
        <p:txBody>
          <a:bodyPr>
            <a:normAutofit/>
          </a:bodyPr>
          <a:lstStyle/>
          <a:p>
            <a:r>
              <a:rPr lang="en-US" sz="2000" dirty="0"/>
              <a:t>The </a:t>
            </a:r>
            <a:r>
              <a:rPr lang="en-US" sz="2000" dirty="0">
                <a:solidFill>
                  <a:srgbClr val="FF0000"/>
                </a:solidFill>
              </a:rPr>
              <a:t>-g </a:t>
            </a:r>
            <a:r>
              <a:rPr lang="en-US" sz="2000" dirty="0"/>
              <a:t>option specifies a particular GID for the group to use.</a:t>
            </a:r>
          </a:p>
          <a:p>
            <a:endParaRPr lang="en-US" sz="2000" dirty="0"/>
          </a:p>
          <a:p>
            <a:endParaRPr lang="en-US" sz="2000" dirty="0"/>
          </a:p>
          <a:p>
            <a:r>
              <a:rPr lang="en-US" sz="2000" dirty="0"/>
              <a:t>The </a:t>
            </a:r>
            <a:r>
              <a:rPr lang="en-US" sz="2000" dirty="0">
                <a:solidFill>
                  <a:srgbClr val="FF0000"/>
                </a:solidFill>
              </a:rPr>
              <a:t>-r </a:t>
            </a:r>
            <a:r>
              <a:rPr lang="en-US" sz="2000" dirty="0"/>
              <a:t>option creates a system group using a GID from the range of valid system GIDs listed in the </a:t>
            </a:r>
            <a:r>
              <a:rPr lang="en-US" sz="2000" dirty="0">
                <a:solidFill>
                  <a:srgbClr val="FF0000"/>
                </a:solidFill>
              </a:rPr>
              <a:t>/</a:t>
            </a:r>
            <a:r>
              <a:rPr lang="en-US" sz="2000" dirty="0" err="1">
                <a:solidFill>
                  <a:srgbClr val="FF0000"/>
                </a:solidFill>
              </a:rPr>
              <a:t>etc</a:t>
            </a:r>
            <a:r>
              <a:rPr lang="en-US" sz="2000" dirty="0">
                <a:solidFill>
                  <a:srgbClr val="FF0000"/>
                </a:solidFill>
              </a:rPr>
              <a:t>/</a:t>
            </a:r>
            <a:r>
              <a:rPr lang="en-US" sz="2000" dirty="0" err="1">
                <a:solidFill>
                  <a:srgbClr val="FF0000"/>
                </a:solidFill>
              </a:rPr>
              <a:t>login.defs</a:t>
            </a:r>
            <a:r>
              <a:rPr lang="en-US" sz="2000" dirty="0">
                <a:solidFill>
                  <a:srgbClr val="FF0000"/>
                </a:solidFill>
              </a:rPr>
              <a:t> </a:t>
            </a:r>
            <a:r>
              <a:rPr lang="en-US" sz="2000" dirty="0"/>
              <a:t>file. The </a:t>
            </a:r>
            <a:r>
              <a:rPr lang="en-US" sz="2000" dirty="0">
                <a:solidFill>
                  <a:srgbClr val="FF0000"/>
                </a:solidFill>
              </a:rPr>
              <a:t>SYS_GID_MIN </a:t>
            </a:r>
            <a:r>
              <a:rPr lang="en-US" sz="2000" dirty="0"/>
              <a:t>and </a:t>
            </a:r>
            <a:r>
              <a:rPr lang="en-US" sz="2000" dirty="0">
                <a:solidFill>
                  <a:srgbClr val="FF0000"/>
                </a:solidFill>
              </a:rPr>
              <a:t>SYS_GID_MAX</a:t>
            </a:r>
            <a:r>
              <a:rPr lang="en-US" sz="2000" dirty="0"/>
              <a:t> configuration items in </a:t>
            </a:r>
            <a:r>
              <a:rPr lang="en-US" sz="2000" dirty="0">
                <a:solidFill>
                  <a:srgbClr val="FF0000"/>
                </a:solidFill>
              </a:rPr>
              <a:t>/ </a:t>
            </a:r>
            <a:r>
              <a:rPr lang="en-US" sz="2000" dirty="0" err="1">
                <a:solidFill>
                  <a:srgbClr val="FF0000"/>
                </a:solidFill>
              </a:rPr>
              <a:t>etc</a:t>
            </a:r>
            <a:r>
              <a:rPr lang="en-US" sz="2000" dirty="0">
                <a:solidFill>
                  <a:srgbClr val="FF0000"/>
                </a:solidFill>
              </a:rPr>
              <a:t>/</a:t>
            </a:r>
            <a:r>
              <a:rPr lang="en-US" sz="2000" dirty="0" err="1">
                <a:solidFill>
                  <a:srgbClr val="FF0000"/>
                </a:solidFill>
              </a:rPr>
              <a:t>login.defs</a:t>
            </a:r>
            <a:r>
              <a:rPr lang="en-US" sz="2000" dirty="0">
                <a:solidFill>
                  <a:srgbClr val="FF0000"/>
                </a:solidFill>
              </a:rPr>
              <a:t> </a:t>
            </a:r>
            <a:r>
              <a:rPr lang="en-US" sz="2000" dirty="0"/>
              <a:t>define the range of system GIDs. </a:t>
            </a:r>
          </a:p>
        </p:txBody>
      </p:sp>
      <p:sp>
        <p:nvSpPr>
          <p:cNvPr id="4" name="TextBox 3">
            <a:extLst>
              <a:ext uri="{FF2B5EF4-FFF2-40B4-BE49-F238E27FC236}">
                <a16:creationId xmlns:a16="http://schemas.microsoft.com/office/drawing/2014/main" id="{12792A50-A0F3-4D62-0A03-630258205EBE}"/>
              </a:ext>
            </a:extLst>
          </p:cNvPr>
          <p:cNvSpPr txBox="1"/>
          <p:nvPr/>
        </p:nvSpPr>
        <p:spPr>
          <a:xfrm>
            <a:off x="1278294" y="2304661"/>
            <a:ext cx="6634065" cy="1200329"/>
          </a:xfrm>
          <a:prstGeom prst="rect">
            <a:avLst/>
          </a:prstGeom>
          <a:noFill/>
        </p:spPr>
        <p:txBody>
          <a:bodyPr wrap="square" rtlCol="0">
            <a:spAutoFit/>
          </a:bodyPr>
          <a:lstStyle/>
          <a:p>
            <a:r>
              <a:rPr lang="en-US" dirty="0">
                <a:solidFill>
                  <a:srgbClr val="FF0000"/>
                </a:solidFill>
              </a:rPr>
              <a:t>[user01@host ~]$ </a:t>
            </a:r>
            <a:r>
              <a:rPr lang="en-US" dirty="0" err="1">
                <a:solidFill>
                  <a:srgbClr val="FF0000"/>
                </a:solidFill>
              </a:rPr>
              <a:t>sudo</a:t>
            </a:r>
            <a:r>
              <a:rPr lang="en-US" dirty="0">
                <a:solidFill>
                  <a:srgbClr val="FF0000"/>
                </a:solidFill>
              </a:rPr>
              <a:t> </a:t>
            </a:r>
            <a:r>
              <a:rPr lang="en-US" dirty="0" err="1">
                <a:solidFill>
                  <a:srgbClr val="FF0000"/>
                </a:solidFill>
              </a:rPr>
              <a:t>groupadd</a:t>
            </a:r>
            <a:r>
              <a:rPr lang="en-US" dirty="0">
                <a:solidFill>
                  <a:srgbClr val="FF0000"/>
                </a:solidFill>
              </a:rPr>
              <a:t> -g 10000 group01 [user01@host ~]$ tail /</a:t>
            </a:r>
            <a:r>
              <a:rPr lang="en-US" dirty="0" err="1">
                <a:solidFill>
                  <a:srgbClr val="FF0000"/>
                </a:solidFill>
              </a:rPr>
              <a:t>etc</a:t>
            </a:r>
            <a:r>
              <a:rPr lang="en-US" dirty="0">
                <a:solidFill>
                  <a:srgbClr val="FF0000"/>
                </a:solidFill>
              </a:rPr>
              <a:t>/group </a:t>
            </a:r>
          </a:p>
          <a:p>
            <a:r>
              <a:rPr lang="en-US" dirty="0">
                <a:solidFill>
                  <a:srgbClr val="FF0000"/>
                </a:solidFill>
              </a:rPr>
              <a:t>...output omitted... </a:t>
            </a:r>
          </a:p>
          <a:p>
            <a:r>
              <a:rPr lang="en-US" dirty="0">
                <a:solidFill>
                  <a:srgbClr val="FF0000"/>
                </a:solidFill>
              </a:rPr>
              <a:t>group01:x:10000: </a:t>
            </a:r>
          </a:p>
        </p:txBody>
      </p:sp>
      <p:sp>
        <p:nvSpPr>
          <p:cNvPr id="5" name="TextBox 4">
            <a:extLst>
              <a:ext uri="{FF2B5EF4-FFF2-40B4-BE49-F238E27FC236}">
                <a16:creationId xmlns:a16="http://schemas.microsoft.com/office/drawing/2014/main" id="{9D2C4574-4FD0-6EBB-97C6-4121CF408CBA}"/>
              </a:ext>
            </a:extLst>
          </p:cNvPr>
          <p:cNvSpPr txBox="1"/>
          <p:nvPr/>
        </p:nvSpPr>
        <p:spPr>
          <a:xfrm>
            <a:off x="1194318" y="4534678"/>
            <a:ext cx="6027576" cy="1477328"/>
          </a:xfrm>
          <a:prstGeom prst="rect">
            <a:avLst/>
          </a:prstGeom>
          <a:noFill/>
        </p:spPr>
        <p:txBody>
          <a:bodyPr wrap="square" rtlCol="0">
            <a:spAutoFit/>
          </a:bodyPr>
          <a:lstStyle/>
          <a:p>
            <a:r>
              <a:rPr lang="en-US" dirty="0">
                <a:solidFill>
                  <a:srgbClr val="FF0000"/>
                </a:solidFill>
              </a:rPr>
              <a:t>[user01@host ~]$ </a:t>
            </a:r>
            <a:r>
              <a:rPr lang="en-US" dirty="0" err="1">
                <a:solidFill>
                  <a:srgbClr val="FF0000"/>
                </a:solidFill>
              </a:rPr>
              <a:t>sudo</a:t>
            </a:r>
            <a:r>
              <a:rPr lang="en-US" dirty="0">
                <a:solidFill>
                  <a:srgbClr val="FF0000"/>
                </a:solidFill>
              </a:rPr>
              <a:t> </a:t>
            </a:r>
            <a:r>
              <a:rPr lang="en-US" dirty="0" err="1">
                <a:solidFill>
                  <a:srgbClr val="FF0000"/>
                </a:solidFill>
              </a:rPr>
              <a:t>groupadd</a:t>
            </a:r>
            <a:r>
              <a:rPr lang="en-US" dirty="0">
                <a:solidFill>
                  <a:srgbClr val="FF0000"/>
                </a:solidFill>
              </a:rPr>
              <a:t> -r group02 [user01@host ~]$ tail /</a:t>
            </a:r>
            <a:r>
              <a:rPr lang="en-US" dirty="0" err="1">
                <a:solidFill>
                  <a:srgbClr val="FF0000"/>
                </a:solidFill>
              </a:rPr>
              <a:t>etc</a:t>
            </a:r>
            <a:r>
              <a:rPr lang="en-US" dirty="0">
                <a:solidFill>
                  <a:srgbClr val="FF0000"/>
                </a:solidFill>
              </a:rPr>
              <a:t>/group</a:t>
            </a:r>
          </a:p>
          <a:p>
            <a:r>
              <a:rPr lang="en-US" dirty="0">
                <a:solidFill>
                  <a:srgbClr val="FF0000"/>
                </a:solidFill>
              </a:rPr>
              <a:t>...output omitted...</a:t>
            </a:r>
          </a:p>
          <a:p>
            <a:r>
              <a:rPr lang="en-US" dirty="0">
                <a:solidFill>
                  <a:srgbClr val="FF0000"/>
                </a:solidFill>
              </a:rPr>
              <a:t>group01:x:10000: </a:t>
            </a:r>
          </a:p>
          <a:p>
            <a:r>
              <a:rPr lang="en-US" dirty="0">
                <a:solidFill>
                  <a:srgbClr val="FF0000"/>
                </a:solidFill>
              </a:rPr>
              <a:t>group02:x:988:</a:t>
            </a:r>
          </a:p>
        </p:txBody>
      </p:sp>
    </p:spTree>
    <p:extLst>
      <p:ext uri="{BB962C8B-B14F-4D97-AF65-F5344CB8AC3E}">
        <p14:creationId xmlns:p14="http://schemas.microsoft.com/office/powerpoint/2010/main" val="417641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A727-81AB-5167-A3CB-44B5406BA3A0}"/>
              </a:ext>
            </a:extLst>
          </p:cNvPr>
          <p:cNvSpPr>
            <a:spLocks noGrp="1"/>
          </p:cNvSpPr>
          <p:nvPr>
            <p:ph type="title"/>
          </p:nvPr>
        </p:nvSpPr>
        <p:spPr>
          <a:xfrm>
            <a:off x="1066800" y="457518"/>
            <a:ext cx="10325878" cy="1188720"/>
          </a:xfrm>
        </p:spPr>
        <p:txBody>
          <a:bodyPr/>
          <a:lstStyle/>
          <a:p>
            <a:r>
              <a:rPr lang="en-US" dirty="0"/>
              <a:t>Modifying Existing Groups from the Command Line</a:t>
            </a:r>
          </a:p>
        </p:txBody>
      </p:sp>
      <p:sp>
        <p:nvSpPr>
          <p:cNvPr id="3" name="Content Placeholder 2">
            <a:extLst>
              <a:ext uri="{FF2B5EF4-FFF2-40B4-BE49-F238E27FC236}">
                <a16:creationId xmlns:a16="http://schemas.microsoft.com/office/drawing/2014/main" id="{0F48467F-BA08-0FF9-3E82-AB8D0ED37B09}"/>
              </a:ext>
            </a:extLst>
          </p:cNvPr>
          <p:cNvSpPr>
            <a:spLocks noGrp="1"/>
          </p:cNvSpPr>
          <p:nvPr>
            <p:ph idx="1"/>
          </p:nvPr>
        </p:nvSpPr>
        <p:spPr/>
        <p:txBody>
          <a:bodyPr>
            <a:normAutofit/>
          </a:bodyPr>
          <a:lstStyle/>
          <a:p>
            <a:r>
              <a:rPr lang="en-US" sz="2000" dirty="0"/>
              <a:t>The </a:t>
            </a:r>
            <a:r>
              <a:rPr lang="en-US" sz="2000" dirty="0" err="1">
                <a:solidFill>
                  <a:srgbClr val="FF0000"/>
                </a:solidFill>
              </a:rPr>
              <a:t>groupmod</a:t>
            </a:r>
            <a:r>
              <a:rPr lang="en-US" sz="2000" dirty="0"/>
              <a:t> command changes the properties of an existing group. The </a:t>
            </a:r>
            <a:r>
              <a:rPr lang="en-US" sz="2000" dirty="0">
                <a:solidFill>
                  <a:srgbClr val="FF0000"/>
                </a:solidFill>
              </a:rPr>
              <a:t>-n </a:t>
            </a:r>
            <a:r>
              <a:rPr lang="en-US" sz="2000" dirty="0"/>
              <a:t>option specifies a new name for the group. </a:t>
            </a:r>
          </a:p>
          <a:p>
            <a:endParaRPr lang="en-US" sz="2000" dirty="0"/>
          </a:p>
          <a:p>
            <a:endParaRPr lang="en-US" sz="2000" dirty="0"/>
          </a:p>
          <a:p>
            <a:r>
              <a:rPr lang="en-US" sz="2000" dirty="0"/>
              <a:t>Notice that the group name is updated to </a:t>
            </a:r>
            <a:r>
              <a:rPr lang="en-US" sz="2000" dirty="0">
                <a:solidFill>
                  <a:srgbClr val="FF0000"/>
                </a:solidFill>
              </a:rPr>
              <a:t>group0022</a:t>
            </a:r>
            <a:r>
              <a:rPr lang="en-US" sz="2000" dirty="0"/>
              <a:t> from </a:t>
            </a:r>
            <a:r>
              <a:rPr lang="en-US" sz="2000" dirty="0">
                <a:solidFill>
                  <a:srgbClr val="FF0000"/>
                </a:solidFill>
              </a:rPr>
              <a:t>group02</a:t>
            </a:r>
            <a:r>
              <a:rPr lang="en-US" sz="2000" dirty="0"/>
              <a:t>. </a:t>
            </a:r>
          </a:p>
          <a:p>
            <a:r>
              <a:rPr lang="en-US" sz="2000" dirty="0"/>
              <a:t>The</a:t>
            </a:r>
            <a:r>
              <a:rPr lang="en-US" sz="2000" dirty="0">
                <a:solidFill>
                  <a:srgbClr val="FF0000"/>
                </a:solidFill>
              </a:rPr>
              <a:t> -g </a:t>
            </a:r>
            <a:r>
              <a:rPr lang="en-US" sz="2000" dirty="0"/>
              <a:t>option specifies a new GID.</a:t>
            </a:r>
          </a:p>
          <a:p>
            <a:endParaRPr lang="en-US" sz="2000" dirty="0"/>
          </a:p>
          <a:p>
            <a:endParaRPr lang="en-US" sz="2000" dirty="0"/>
          </a:p>
          <a:p>
            <a:r>
              <a:rPr lang="en-US" sz="2000" dirty="0"/>
              <a:t>Notice that the GID is updated to 20000 from 988.</a:t>
            </a:r>
          </a:p>
        </p:txBody>
      </p:sp>
      <p:sp>
        <p:nvSpPr>
          <p:cNvPr id="4" name="TextBox 3">
            <a:extLst>
              <a:ext uri="{FF2B5EF4-FFF2-40B4-BE49-F238E27FC236}">
                <a16:creationId xmlns:a16="http://schemas.microsoft.com/office/drawing/2014/main" id="{A3337A2E-5215-11DB-3A2D-7622D3C9FBFB}"/>
              </a:ext>
            </a:extLst>
          </p:cNvPr>
          <p:cNvSpPr txBox="1"/>
          <p:nvPr/>
        </p:nvSpPr>
        <p:spPr>
          <a:xfrm>
            <a:off x="1234751" y="2505893"/>
            <a:ext cx="6130212" cy="1200329"/>
          </a:xfrm>
          <a:prstGeom prst="rect">
            <a:avLst/>
          </a:prstGeom>
          <a:noFill/>
        </p:spPr>
        <p:txBody>
          <a:bodyPr wrap="square" rtlCol="0">
            <a:spAutoFit/>
          </a:bodyPr>
          <a:lstStyle/>
          <a:p>
            <a:r>
              <a:rPr lang="en-US" dirty="0">
                <a:solidFill>
                  <a:srgbClr val="FF0000"/>
                </a:solidFill>
              </a:rPr>
              <a:t>[user01@host ~]$ </a:t>
            </a:r>
            <a:r>
              <a:rPr lang="en-US" dirty="0" err="1">
                <a:solidFill>
                  <a:srgbClr val="FF0000"/>
                </a:solidFill>
              </a:rPr>
              <a:t>sudo</a:t>
            </a:r>
            <a:r>
              <a:rPr lang="en-US" dirty="0">
                <a:solidFill>
                  <a:srgbClr val="FF0000"/>
                </a:solidFill>
              </a:rPr>
              <a:t> </a:t>
            </a:r>
            <a:r>
              <a:rPr lang="en-US" dirty="0" err="1">
                <a:solidFill>
                  <a:srgbClr val="FF0000"/>
                </a:solidFill>
              </a:rPr>
              <a:t>groupmod</a:t>
            </a:r>
            <a:r>
              <a:rPr lang="en-US" dirty="0">
                <a:solidFill>
                  <a:srgbClr val="FF0000"/>
                </a:solidFill>
              </a:rPr>
              <a:t> -n group0022 group02 [user01@host ~]$ tail /</a:t>
            </a:r>
            <a:r>
              <a:rPr lang="en-US" dirty="0" err="1">
                <a:solidFill>
                  <a:srgbClr val="FF0000"/>
                </a:solidFill>
              </a:rPr>
              <a:t>etc</a:t>
            </a:r>
            <a:r>
              <a:rPr lang="en-US" dirty="0">
                <a:solidFill>
                  <a:srgbClr val="FF0000"/>
                </a:solidFill>
              </a:rPr>
              <a:t>/group </a:t>
            </a:r>
          </a:p>
          <a:p>
            <a:r>
              <a:rPr lang="en-US" dirty="0">
                <a:solidFill>
                  <a:srgbClr val="FF0000"/>
                </a:solidFill>
              </a:rPr>
              <a:t>...output omitted... </a:t>
            </a:r>
          </a:p>
          <a:p>
            <a:r>
              <a:rPr lang="en-US" dirty="0">
                <a:solidFill>
                  <a:srgbClr val="FF0000"/>
                </a:solidFill>
              </a:rPr>
              <a:t>group0022:x:988: </a:t>
            </a:r>
          </a:p>
        </p:txBody>
      </p:sp>
      <p:sp>
        <p:nvSpPr>
          <p:cNvPr id="5" name="TextBox 4">
            <a:extLst>
              <a:ext uri="{FF2B5EF4-FFF2-40B4-BE49-F238E27FC236}">
                <a16:creationId xmlns:a16="http://schemas.microsoft.com/office/drawing/2014/main" id="{703F5460-B6FB-A161-7379-FCE1D8C4D92E}"/>
              </a:ext>
            </a:extLst>
          </p:cNvPr>
          <p:cNvSpPr txBox="1"/>
          <p:nvPr/>
        </p:nvSpPr>
        <p:spPr>
          <a:xfrm>
            <a:off x="1234751" y="4540379"/>
            <a:ext cx="5931160" cy="1200329"/>
          </a:xfrm>
          <a:prstGeom prst="rect">
            <a:avLst/>
          </a:prstGeom>
          <a:noFill/>
        </p:spPr>
        <p:txBody>
          <a:bodyPr wrap="square" rtlCol="0">
            <a:spAutoFit/>
          </a:bodyPr>
          <a:lstStyle/>
          <a:p>
            <a:r>
              <a:rPr lang="en-US" dirty="0">
                <a:solidFill>
                  <a:srgbClr val="FF0000"/>
                </a:solidFill>
              </a:rPr>
              <a:t>[user01@host ~]$ </a:t>
            </a:r>
            <a:r>
              <a:rPr lang="en-US" dirty="0" err="1">
                <a:solidFill>
                  <a:srgbClr val="FF0000"/>
                </a:solidFill>
              </a:rPr>
              <a:t>sudo</a:t>
            </a:r>
            <a:r>
              <a:rPr lang="en-US" dirty="0">
                <a:solidFill>
                  <a:srgbClr val="FF0000"/>
                </a:solidFill>
              </a:rPr>
              <a:t> </a:t>
            </a:r>
            <a:r>
              <a:rPr lang="en-US" dirty="0" err="1">
                <a:solidFill>
                  <a:srgbClr val="FF0000"/>
                </a:solidFill>
              </a:rPr>
              <a:t>groupmod</a:t>
            </a:r>
            <a:r>
              <a:rPr lang="en-US" dirty="0">
                <a:solidFill>
                  <a:srgbClr val="FF0000"/>
                </a:solidFill>
              </a:rPr>
              <a:t> -g 20000 group0022 [user01@host ~]$ tail /</a:t>
            </a:r>
            <a:r>
              <a:rPr lang="en-US" dirty="0" err="1">
                <a:solidFill>
                  <a:srgbClr val="FF0000"/>
                </a:solidFill>
              </a:rPr>
              <a:t>etc</a:t>
            </a:r>
            <a:r>
              <a:rPr lang="en-US" dirty="0">
                <a:solidFill>
                  <a:srgbClr val="FF0000"/>
                </a:solidFill>
              </a:rPr>
              <a:t>/group</a:t>
            </a:r>
          </a:p>
          <a:p>
            <a:r>
              <a:rPr lang="en-US" dirty="0">
                <a:solidFill>
                  <a:srgbClr val="FF0000"/>
                </a:solidFill>
              </a:rPr>
              <a:t>...output omitted... </a:t>
            </a:r>
          </a:p>
          <a:p>
            <a:r>
              <a:rPr lang="en-US" dirty="0">
                <a:solidFill>
                  <a:srgbClr val="FF0000"/>
                </a:solidFill>
              </a:rPr>
              <a:t>group0022:x:20000:</a:t>
            </a:r>
          </a:p>
        </p:txBody>
      </p:sp>
    </p:spTree>
    <p:extLst>
      <p:ext uri="{BB962C8B-B14F-4D97-AF65-F5344CB8AC3E}">
        <p14:creationId xmlns:p14="http://schemas.microsoft.com/office/powerpoint/2010/main" val="364735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C425-1D21-D23D-37B2-F6075B59657F}"/>
              </a:ext>
            </a:extLst>
          </p:cNvPr>
          <p:cNvSpPr>
            <a:spLocks noGrp="1"/>
          </p:cNvSpPr>
          <p:nvPr>
            <p:ph type="title"/>
          </p:nvPr>
        </p:nvSpPr>
        <p:spPr/>
        <p:txBody>
          <a:bodyPr/>
          <a:lstStyle/>
          <a:p>
            <a:r>
              <a:rPr lang="en-US" dirty="0"/>
              <a:t>Deleting Groups from the Command Line</a:t>
            </a:r>
          </a:p>
        </p:txBody>
      </p:sp>
      <p:sp>
        <p:nvSpPr>
          <p:cNvPr id="3" name="Content Placeholder 2">
            <a:extLst>
              <a:ext uri="{FF2B5EF4-FFF2-40B4-BE49-F238E27FC236}">
                <a16:creationId xmlns:a16="http://schemas.microsoft.com/office/drawing/2014/main" id="{89B06F53-0A60-D98C-8936-FE98C8F2A580}"/>
              </a:ext>
            </a:extLst>
          </p:cNvPr>
          <p:cNvSpPr>
            <a:spLocks noGrp="1"/>
          </p:cNvSpPr>
          <p:nvPr>
            <p:ph idx="1"/>
          </p:nvPr>
        </p:nvSpPr>
        <p:spPr/>
        <p:txBody>
          <a:bodyPr>
            <a:normAutofit/>
          </a:bodyPr>
          <a:lstStyle/>
          <a:p>
            <a:r>
              <a:rPr lang="en-US" sz="2000" dirty="0"/>
              <a:t>The </a:t>
            </a:r>
            <a:r>
              <a:rPr lang="en-US" sz="2000" dirty="0" err="1">
                <a:solidFill>
                  <a:srgbClr val="FF0000"/>
                </a:solidFill>
              </a:rPr>
              <a:t>groupdel</a:t>
            </a:r>
            <a:r>
              <a:rPr lang="en-US" sz="2000" dirty="0"/>
              <a:t> command removes groups.</a:t>
            </a:r>
          </a:p>
          <a:p>
            <a:endParaRPr lang="en-US" sz="2000" dirty="0"/>
          </a:p>
          <a:p>
            <a:pPr marL="0" indent="0">
              <a:buNone/>
            </a:pPr>
            <a:r>
              <a:rPr lang="en-US" sz="2000" dirty="0">
                <a:solidFill>
                  <a:srgbClr val="FF0000"/>
                </a:solidFill>
              </a:rPr>
              <a:t>Changing Group Membership from the Command Line</a:t>
            </a:r>
          </a:p>
          <a:p>
            <a:r>
              <a:rPr lang="en-US" sz="2000" dirty="0"/>
              <a:t>The membership of a group is controlled with user management. Use the </a:t>
            </a:r>
            <a:r>
              <a:rPr lang="en-US" sz="2000" dirty="0" err="1">
                <a:solidFill>
                  <a:srgbClr val="FF0000"/>
                </a:solidFill>
              </a:rPr>
              <a:t>usermod</a:t>
            </a:r>
            <a:r>
              <a:rPr lang="en-US" sz="2000" dirty="0">
                <a:solidFill>
                  <a:srgbClr val="FF0000"/>
                </a:solidFill>
              </a:rPr>
              <a:t> -g </a:t>
            </a:r>
            <a:r>
              <a:rPr lang="en-US" sz="2000" dirty="0"/>
              <a:t>command to change a user's primary group</a:t>
            </a:r>
            <a:endParaRPr lang="en-US" sz="2000" dirty="0">
              <a:solidFill>
                <a:srgbClr val="FF0000"/>
              </a:solidFill>
            </a:endParaRPr>
          </a:p>
        </p:txBody>
      </p:sp>
      <p:sp>
        <p:nvSpPr>
          <p:cNvPr id="4" name="TextBox 3">
            <a:extLst>
              <a:ext uri="{FF2B5EF4-FFF2-40B4-BE49-F238E27FC236}">
                <a16:creationId xmlns:a16="http://schemas.microsoft.com/office/drawing/2014/main" id="{16CE77BB-C2E4-4534-F3D4-14F1297D189D}"/>
              </a:ext>
            </a:extLst>
          </p:cNvPr>
          <p:cNvSpPr txBox="1"/>
          <p:nvPr/>
        </p:nvSpPr>
        <p:spPr>
          <a:xfrm>
            <a:off x="1206760" y="2360645"/>
            <a:ext cx="4889240" cy="369332"/>
          </a:xfrm>
          <a:prstGeom prst="rect">
            <a:avLst/>
          </a:prstGeom>
          <a:noFill/>
        </p:spPr>
        <p:txBody>
          <a:bodyPr wrap="square" rtlCol="0">
            <a:spAutoFit/>
          </a:bodyPr>
          <a:lstStyle/>
          <a:p>
            <a:r>
              <a:rPr lang="en-US" dirty="0">
                <a:solidFill>
                  <a:srgbClr val="FF0000"/>
                </a:solidFill>
              </a:rPr>
              <a:t>[user01@host ~]$ </a:t>
            </a:r>
            <a:r>
              <a:rPr lang="en-US" dirty="0" err="1">
                <a:solidFill>
                  <a:srgbClr val="FF0000"/>
                </a:solidFill>
              </a:rPr>
              <a:t>sudo</a:t>
            </a:r>
            <a:r>
              <a:rPr lang="en-US" dirty="0">
                <a:solidFill>
                  <a:srgbClr val="FF0000"/>
                </a:solidFill>
              </a:rPr>
              <a:t> </a:t>
            </a:r>
            <a:r>
              <a:rPr lang="en-US" dirty="0" err="1">
                <a:solidFill>
                  <a:srgbClr val="FF0000"/>
                </a:solidFill>
              </a:rPr>
              <a:t>groupdel</a:t>
            </a:r>
            <a:r>
              <a:rPr lang="en-US" dirty="0">
                <a:solidFill>
                  <a:srgbClr val="FF0000"/>
                </a:solidFill>
              </a:rPr>
              <a:t> group0022</a:t>
            </a:r>
          </a:p>
        </p:txBody>
      </p:sp>
      <p:sp>
        <p:nvSpPr>
          <p:cNvPr id="5" name="TextBox 4">
            <a:extLst>
              <a:ext uri="{FF2B5EF4-FFF2-40B4-BE49-F238E27FC236}">
                <a16:creationId xmlns:a16="http://schemas.microsoft.com/office/drawing/2014/main" id="{0BAC493A-2F29-09EC-EB9E-3F55C64854E0}"/>
              </a:ext>
            </a:extLst>
          </p:cNvPr>
          <p:cNvSpPr txBox="1"/>
          <p:nvPr/>
        </p:nvSpPr>
        <p:spPr>
          <a:xfrm>
            <a:off x="1206760" y="4357396"/>
            <a:ext cx="7585788" cy="1477328"/>
          </a:xfrm>
          <a:prstGeom prst="rect">
            <a:avLst/>
          </a:prstGeom>
          <a:noFill/>
        </p:spPr>
        <p:txBody>
          <a:bodyPr wrap="square" rtlCol="0">
            <a:spAutoFit/>
          </a:bodyPr>
          <a:lstStyle/>
          <a:p>
            <a:r>
              <a:rPr lang="en-US" dirty="0">
                <a:solidFill>
                  <a:srgbClr val="FF0000"/>
                </a:solidFill>
              </a:rPr>
              <a:t>[user01@host ~]$ id user02 </a:t>
            </a:r>
          </a:p>
          <a:p>
            <a:r>
              <a:rPr lang="en-US" dirty="0" err="1">
                <a:solidFill>
                  <a:srgbClr val="FF0000"/>
                </a:solidFill>
              </a:rPr>
              <a:t>uid</a:t>
            </a:r>
            <a:r>
              <a:rPr lang="en-US" dirty="0">
                <a:solidFill>
                  <a:srgbClr val="FF0000"/>
                </a:solidFill>
              </a:rPr>
              <a:t>=1006(user02) gid=1008(user02) groups=1008(user02) </a:t>
            </a:r>
          </a:p>
          <a:p>
            <a:r>
              <a:rPr lang="en-US" dirty="0">
                <a:solidFill>
                  <a:srgbClr val="FF0000"/>
                </a:solidFill>
              </a:rPr>
              <a:t>[user01@host ~]$ </a:t>
            </a:r>
            <a:r>
              <a:rPr lang="en-US" dirty="0" err="1">
                <a:solidFill>
                  <a:srgbClr val="FF0000"/>
                </a:solidFill>
              </a:rPr>
              <a:t>sudo</a:t>
            </a:r>
            <a:r>
              <a:rPr lang="en-US" dirty="0">
                <a:solidFill>
                  <a:srgbClr val="FF0000"/>
                </a:solidFill>
              </a:rPr>
              <a:t> </a:t>
            </a:r>
            <a:r>
              <a:rPr lang="en-US" dirty="0" err="1">
                <a:solidFill>
                  <a:srgbClr val="FF0000"/>
                </a:solidFill>
              </a:rPr>
              <a:t>usermod</a:t>
            </a:r>
            <a:r>
              <a:rPr lang="en-US" dirty="0">
                <a:solidFill>
                  <a:srgbClr val="FF0000"/>
                </a:solidFill>
              </a:rPr>
              <a:t> -g group01 user02 </a:t>
            </a:r>
          </a:p>
          <a:p>
            <a:r>
              <a:rPr lang="en-US" dirty="0">
                <a:solidFill>
                  <a:srgbClr val="FF0000"/>
                </a:solidFill>
              </a:rPr>
              <a:t>[user01@host ~]$ id user02 </a:t>
            </a:r>
          </a:p>
          <a:p>
            <a:r>
              <a:rPr lang="en-US" dirty="0" err="1">
                <a:solidFill>
                  <a:srgbClr val="FF0000"/>
                </a:solidFill>
              </a:rPr>
              <a:t>uid</a:t>
            </a:r>
            <a:r>
              <a:rPr lang="en-US" dirty="0">
                <a:solidFill>
                  <a:srgbClr val="FF0000"/>
                </a:solidFill>
              </a:rPr>
              <a:t>=1006(user02) gid=10000(group01) groups=10000(group01) </a:t>
            </a:r>
          </a:p>
        </p:txBody>
      </p:sp>
    </p:spTree>
    <p:extLst>
      <p:ext uri="{BB962C8B-B14F-4D97-AF65-F5344CB8AC3E}">
        <p14:creationId xmlns:p14="http://schemas.microsoft.com/office/powerpoint/2010/main" val="261900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B31A1-43A0-D240-6974-6FAB9EFCC51A}"/>
              </a:ext>
            </a:extLst>
          </p:cNvPr>
          <p:cNvSpPr>
            <a:spLocks noGrp="1"/>
          </p:cNvSpPr>
          <p:nvPr>
            <p:ph type="title"/>
          </p:nvPr>
        </p:nvSpPr>
        <p:spPr>
          <a:xfrm>
            <a:off x="1066798" y="457518"/>
            <a:ext cx="10997683" cy="1188720"/>
          </a:xfrm>
        </p:spPr>
        <p:txBody>
          <a:bodyPr/>
          <a:lstStyle/>
          <a:p>
            <a:r>
              <a:rPr lang="en-US" dirty="0"/>
              <a:t>Changing Group Membership from the Command Line </a:t>
            </a:r>
          </a:p>
        </p:txBody>
      </p:sp>
      <p:sp>
        <p:nvSpPr>
          <p:cNvPr id="3" name="Content Placeholder 2">
            <a:extLst>
              <a:ext uri="{FF2B5EF4-FFF2-40B4-BE49-F238E27FC236}">
                <a16:creationId xmlns:a16="http://schemas.microsoft.com/office/drawing/2014/main" id="{64629C12-0217-C7A5-F583-6FB893048101}"/>
              </a:ext>
            </a:extLst>
          </p:cNvPr>
          <p:cNvSpPr>
            <a:spLocks noGrp="1"/>
          </p:cNvSpPr>
          <p:nvPr>
            <p:ph idx="1"/>
          </p:nvPr>
        </p:nvSpPr>
        <p:spPr/>
        <p:txBody>
          <a:bodyPr>
            <a:normAutofit/>
          </a:bodyPr>
          <a:lstStyle/>
          <a:p>
            <a:r>
              <a:rPr lang="en-US" sz="2000" dirty="0"/>
              <a:t>Use the </a:t>
            </a:r>
            <a:r>
              <a:rPr lang="en-US" sz="2000" dirty="0" err="1">
                <a:solidFill>
                  <a:srgbClr val="FF0000"/>
                </a:solidFill>
              </a:rPr>
              <a:t>usermod</a:t>
            </a:r>
            <a:r>
              <a:rPr lang="en-US" sz="2000" dirty="0">
                <a:solidFill>
                  <a:srgbClr val="FF0000"/>
                </a:solidFill>
              </a:rPr>
              <a:t> -</a:t>
            </a:r>
            <a:r>
              <a:rPr lang="en-US" sz="2000" dirty="0" err="1">
                <a:solidFill>
                  <a:srgbClr val="FF0000"/>
                </a:solidFill>
              </a:rPr>
              <a:t>aG</a:t>
            </a:r>
            <a:r>
              <a:rPr lang="en-US" sz="2000" dirty="0">
                <a:solidFill>
                  <a:srgbClr val="FF0000"/>
                </a:solidFill>
              </a:rPr>
              <a:t> </a:t>
            </a:r>
            <a:r>
              <a:rPr lang="en-US" sz="2000" dirty="0"/>
              <a:t>command to add a user to a supplementary group.</a:t>
            </a:r>
          </a:p>
          <a:p>
            <a:endParaRPr lang="en-US" sz="2000" dirty="0"/>
          </a:p>
          <a:p>
            <a:endParaRPr lang="en-US" sz="2000" dirty="0"/>
          </a:p>
          <a:p>
            <a:endParaRPr lang="en-US" sz="2000" dirty="0"/>
          </a:p>
          <a:p>
            <a:endParaRPr lang="en-US" sz="2000" dirty="0"/>
          </a:p>
        </p:txBody>
      </p:sp>
      <p:sp>
        <p:nvSpPr>
          <p:cNvPr id="4" name="TextBox 3">
            <a:extLst>
              <a:ext uri="{FF2B5EF4-FFF2-40B4-BE49-F238E27FC236}">
                <a16:creationId xmlns:a16="http://schemas.microsoft.com/office/drawing/2014/main" id="{6FA8EC53-CF3B-BBDF-4DC7-9669E3B2C746}"/>
              </a:ext>
            </a:extLst>
          </p:cNvPr>
          <p:cNvSpPr txBox="1"/>
          <p:nvPr/>
        </p:nvSpPr>
        <p:spPr>
          <a:xfrm>
            <a:off x="1066798" y="2351315"/>
            <a:ext cx="8198500" cy="1477328"/>
          </a:xfrm>
          <a:prstGeom prst="rect">
            <a:avLst/>
          </a:prstGeom>
          <a:noFill/>
        </p:spPr>
        <p:txBody>
          <a:bodyPr wrap="square" rtlCol="0">
            <a:spAutoFit/>
          </a:bodyPr>
          <a:lstStyle/>
          <a:p>
            <a:r>
              <a:rPr lang="en-US" dirty="0">
                <a:solidFill>
                  <a:srgbClr val="FF0000"/>
                </a:solidFill>
              </a:rPr>
              <a:t>[user01@host ~]$ id user03 </a:t>
            </a:r>
          </a:p>
          <a:p>
            <a:r>
              <a:rPr lang="en-US" dirty="0" err="1">
                <a:solidFill>
                  <a:srgbClr val="FF0000"/>
                </a:solidFill>
              </a:rPr>
              <a:t>uid</a:t>
            </a:r>
            <a:r>
              <a:rPr lang="en-US" dirty="0">
                <a:solidFill>
                  <a:srgbClr val="FF0000"/>
                </a:solidFill>
              </a:rPr>
              <a:t>=1007(user03) gid=1009(user03) groups=1009(user03) </a:t>
            </a:r>
          </a:p>
          <a:p>
            <a:r>
              <a:rPr lang="en-US" dirty="0">
                <a:solidFill>
                  <a:srgbClr val="FF0000"/>
                </a:solidFill>
              </a:rPr>
              <a:t>[user01@host ~]$ </a:t>
            </a:r>
            <a:r>
              <a:rPr lang="en-US" dirty="0" err="1">
                <a:solidFill>
                  <a:srgbClr val="FF0000"/>
                </a:solidFill>
              </a:rPr>
              <a:t>sudo</a:t>
            </a:r>
            <a:r>
              <a:rPr lang="en-US" dirty="0">
                <a:solidFill>
                  <a:srgbClr val="FF0000"/>
                </a:solidFill>
              </a:rPr>
              <a:t> </a:t>
            </a:r>
            <a:r>
              <a:rPr lang="en-US" dirty="0" err="1">
                <a:solidFill>
                  <a:srgbClr val="FF0000"/>
                </a:solidFill>
              </a:rPr>
              <a:t>usermod</a:t>
            </a:r>
            <a:r>
              <a:rPr lang="en-US" dirty="0">
                <a:solidFill>
                  <a:srgbClr val="FF0000"/>
                </a:solidFill>
              </a:rPr>
              <a:t> -</a:t>
            </a:r>
            <a:r>
              <a:rPr lang="en-US" dirty="0" err="1">
                <a:solidFill>
                  <a:srgbClr val="FF0000"/>
                </a:solidFill>
              </a:rPr>
              <a:t>aG</a:t>
            </a:r>
            <a:r>
              <a:rPr lang="en-US" dirty="0">
                <a:solidFill>
                  <a:srgbClr val="FF0000"/>
                </a:solidFill>
              </a:rPr>
              <a:t> group01 user03 </a:t>
            </a:r>
          </a:p>
          <a:p>
            <a:r>
              <a:rPr lang="en-US" dirty="0">
                <a:solidFill>
                  <a:srgbClr val="FF0000"/>
                </a:solidFill>
              </a:rPr>
              <a:t>[user01@host ~]$ id user03 </a:t>
            </a:r>
          </a:p>
          <a:p>
            <a:r>
              <a:rPr lang="en-US" dirty="0" err="1">
                <a:solidFill>
                  <a:srgbClr val="FF0000"/>
                </a:solidFill>
              </a:rPr>
              <a:t>uid</a:t>
            </a:r>
            <a:r>
              <a:rPr lang="en-US" dirty="0">
                <a:solidFill>
                  <a:srgbClr val="FF0000"/>
                </a:solidFill>
              </a:rPr>
              <a:t>=1007(user03) gid=1009(user03) groups=1009(user03),10000(group01)</a:t>
            </a:r>
          </a:p>
        </p:txBody>
      </p:sp>
    </p:spTree>
    <p:extLst>
      <p:ext uri="{BB962C8B-B14F-4D97-AF65-F5344CB8AC3E}">
        <p14:creationId xmlns:p14="http://schemas.microsoft.com/office/powerpoint/2010/main" val="96028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8B77E-B062-EBBE-05EB-4C22909AB66E}"/>
              </a:ext>
            </a:extLst>
          </p:cNvPr>
          <p:cNvSpPr>
            <a:spLocks noGrp="1"/>
          </p:cNvSpPr>
          <p:nvPr>
            <p:ph type="title"/>
          </p:nvPr>
        </p:nvSpPr>
        <p:spPr/>
        <p:txBody>
          <a:bodyPr/>
          <a:lstStyle/>
          <a:p>
            <a:r>
              <a:rPr lang="en-US" dirty="0"/>
              <a:t>Lab(Step 1)</a:t>
            </a:r>
          </a:p>
        </p:txBody>
      </p:sp>
      <p:sp>
        <p:nvSpPr>
          <p:cNvPr id="3" name="Content Placeholder 2">
            <a:extLst>
              <a:ext uri="{FF2B5EF4-FFF2-40B4-BE49-F238E27FC236}">
                <a16:creationId xmlns:a16="http://schemas.microsoft.com/office/drawing/2014/main" id="{A39694E1-B25C-65CD-CB28-713F9FD8AF63}"/>
              </a:ext>
            </a:extLst>
          </p:cNvPr>
          <p:cNvSpPr>
            <a:spLocks noGrp="1"/>
          </p:cNvSpPr>
          <p:nvPr>
            <p:ph idx="1"/>
          </p:nvPr>
        </p:nvSpPr>
        <p:spPr/>
        <p:txBody>
          <a:bodyPr>
            <a:normAutofit/>
          </a:bodyPr>
          <a:lstStyle/>
          <a:p>
            <a:r>
              <a:rPr lang="en-US" sz="2000" dirty="0"/>
              <a:t>Become the </a:t>
            </a:r>
            <a:r>
              <a:rPr lang="en-US" sz="2000" dirty="0">
                <a:solidFill>
                  <a:srgbClr val="FF0000"/>
                </a:solidFill>
              </a:rPr>
              <a:t>root</a:t>
            </a:r>
            <a:r>
              <a:rPr lang="en-US" sz="2000" dirty="0"/>
              <a:t> user at the shell prompt. </a:t>
            </a:r>
          </a:p>
          <a:p>
            <a:endParaRPr lang="en-US" sz="2000" dirty="0"/>
          </a:p>
          <a:p>
            <a:endParaRPr lang="en-US" sz="2000" dirty="0"/>
          </a:p>
          <a:p>
            <a:r>
              <a:rPr lang="en-US" sz="2000" dirty="0"/>
              <a:t>Create a supplementary group called </a:t>
            </a:r>
            <a:r>
              <a:rPr lang="en-US" sz="2000" dirty="0" err="1">
                <a:solidFill>
                  <a:srgbClr val="FF0000"/>
                </a:solidFill>
              </a:rPr>
              <a:t>shakespeare</a:t>
            </a:r>
            <a:r>
              <a:rPr lang="en-US" sz="2000" dirty="0">
                <a:solidFill>
                  <a:srgbClr val="FF0000"/>
                </a:solidFill>
              </a:rPr>
              <a:t> </a:t>
            </a:r>
            <a:r>
              <a:rPr lang="en-US" sz="2000" dirty="0"/>
              <a:t>with a group ID of </a:t>
            </a:r>
            <a:r>
              <a:rPr lang="en-US" sz="2000" dirty="0">
                <a:solidFill>
                  <a:srgbClr val="FF0000"/>
                </a:solidFill>
              </a:rPr>
              <a:t>30000</a:t>
            </a:r>
            <a:r>
              <a:rPr lang="en-US" sz="2000" dirty="0"/>
              <a:t>. </a:t>
            </a:r>
          </a:p>
          <a:p>
            <a:endParaRPr lang="en-US" sz="2000" dirty="0"/>
          </a:p>
          <a:p>
            <a:r>
              <a:rPr lang="en-US" sz="2000" dirty="0"/>
              <a:t>Create a supplementary group called </a:t>
            </a:r>
            <a:r>
              <a:rPr lang="en-US" sz="2000" dirty="0">
                <a:solidFill>
                  <a:srgbClr val="FF0000"/>
                </a:solidFill>
              </a:rPr>
              <a:t>artists</a:t>
            </a:r>
            <a:r>
              <a:rPr lang="en-US" sz="2000" dirty="0"/>
              <a:t>. </a:t>
            </a:r>
          </a:p>
          <a:p>
            <a:endParaRPr lang="en-US" sz="2000" dirty="0"/>
          </a:p>
          <a:p>
            <a:endParaRPr lang="en-US" sz="2000" dirty="0"/>
          </a:p>
        </p:txBody>
      </p:sp>
      <p:pic>
        <p:nvPicPr>
          <p:cNvPr id="5" name="Picture 4">
            <a:extLst>
              <a:ext uri="{FF2B5EF4-FFF2-40B4-BE49-F238E27FC236}">
                <a16:creationId xmlns:a16="http://schemas.microsoft.com/office/drawing/2014/main" id="{8EE8F3E1-2928-5522-FF21-5C24F0302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511" y="2351388"/>
            <a:ext cx="7693899" cy="680283"/>
          </a:xfrm>
          <a:prstGeom prst="rect">
            <a:avLst/>
          </a:prstGeom>
        </p:spPr>
      </p:pic>
      <p:pic>
        <p:nvPicPr>
          <p:cNvPr id="7" name="Picture 6">
            <a:extLst>
              <a:ext uri="{FF2B5EF4-FFF2-40B4-BE49-F238E27FC236}">
                <a16:creationId xmlns:a16="http://schemas.microsoft.com/office/drawing/2014/main" id="{242DCC7A-3CAF-1CB0-4F15-543A8E5F5094}"/>
              </a:ext>
            </a:extLst>
          </p:cNvPr>
          <p:cNvPicPr>
            <a:picLocks noChangeAspect="1"/>
          </p:cNvPicPr>
          <p:nvPr/>
        </p:nvPicPr>
        <p:blipFill rotWithShape="1">
          <a:blip r:embed="rId3">
            <a:extLst>
              <a:ext uri="{28A0092B-C50C-407E-A947-70E740481C1C}">
                <a14:useLocalDpi xmlns:a14="http://schemas.microsoft.com/office/drawing/2010/main" val="0"/>
              </a:ext>
            </a:extLst>
          </a:blip>
          <a:srcRect t="8937" b="-1"/>
          <a:stretch/>
        </p:blipFill>
        <p:spPr>
          <a:xfrm>
            <a:off x="1179511" y="3826330"/>
            <a:ext cx="7693899" cy="538285"/>
          </a:xfrm>
          <a:prstGeom prst="rect">
            <a:avLst/>
          </a:prstGeom>
        </p:spPr>
      </p:pic>
      <p:pic>
        <p:nvPicPr>
          <p:cNvPr id="9" name="Picture 8">
            <a:extLst>
              <a:ext uri="{FF2B5EF4-FFF2-40B4-BE49-F238E27FC236}">
                <a16:creationId xmlns:a16="http://schemas.microsoft.com/office/drawing/2014/main" id="{691E571D-1C5C-6587-73A8-43B311A25F2F}"/>
              </a:ext>
            </a:extLst>
          </p:cNvPr>
          <p:cNvPicPr>
            <a:picLocks noChangeAspect="1"/>
          </p:cNvPicPr>
          <p:nvPr/>
        </p:nvPicPr>
        <p:blipFill rotWithShape="1">
          <a:blip r:embed="rId4">
            <a:extLst>
              <a:ext uri="{28A0092B-C50C-407E-A947-70E740481C1C}">
                <a14:useLocalDpi xmlns:a14="http://schemas.microsoft.com/office/drawing/2010/main" val="0"/>
              </a:ext>
            </a:extLst>
          </a:blip>
          <a:srcRect b="20169"/>
          <a:stretch/>
        </p:blipFill>
        <p:spPr>
          <a:xfrm>
            <a:off x="1179511" y="4984347"/>
            <a:ext cx="7888370" cy="174927"/>
          </a:xfrm>
          <a:prstGeom prst="rect">
            <a:avLst/>
          </a:prstGeom>
        </p:spPr>
      </p:pic>
    </p:spTree>
    <p:extLst>
      <p:ext uri="{BB962C8B-B14F-4D97-AF65-F5344CB8AC3E}">
        <p14:creationId xmlns:p14="http://schemas.microsoft.com/office/powerpoint/2010/main" val="165216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693E9-FCCA-C3B2-1E2B-A42270758928}"/>
              </a:ext>
            </a:extLst>
          </p:cNvPr>
          <p:cNvSpPr>
            <a:spLocks noGrp="1"/>
          </p:cNvSpPr>
          <p:nvPr>
            <p:ph type="title"/>
          </p:nvPr>
        </p:nvSpPr>
        <p:spPr/>
        <p:txBody>
          <a:bodyPr/>
          <a:lstStyle/>
          <a:p>
            <a:r>
              <a:rPr lang="en-US" dirty="0"/>
              <a:t>Lab(Step 2)</a:t>
            </a:r>
          </a:p>
        </p:txBody>
      </p:sp>
      <p:sp>
        <p:nvSpPr>
          <p:cNvPr id="3" name="Content Placeholder 2">
            <a:extLst>
              <a:ext uri="{FF2B5EF4-FFF2-40B4-BE49-F238E27FC236}">
                <a16:creationId xmlns:a16="http://schemas.microsoft.com/office/drawing/2014/main" id="{780B8506-7A98-2B07-CEF4-58F926E237B9}"/>
              </a:ext>
            </a:extLst>
          </p:cNvPr>
          <p:cNvSpPr>
            <a:spLocks noGrp="1"/>
          </p:cNvSpPr>
          <p:nvPr>
            <p:ph idx="1"/>
          </p:nvPr>
        </p:nvSpPr>
        <p:spPr/>
        <p:txBody>
          <a:bodyPr>
            <a:normAutofit/>
          </a:bodyPr>
          <a:lstStyle/>
          <a:p>
            <a:r>
              <a:rPr lang="en-US" sz="2000" dirty="0"/>
              <a:t>Confirm that </a:t>
            </a:r>
            <a:r>
              <a:rPr lang="en-US" sz="2000" dirty="0" err="1">
                <a:solidFill>
                  <a:srgbClr val="FF0000"/>
                </a:solidFill>
              </a:rPr>
              <a:t>shakespeare</a:t>
            </a:r>
            <a:r>
              <a:rPr lang="en-US" sz="2000" dirty="0"/>
              <a:t> and </a:t>
            </a:r>
            <a:r>
              <a:rPr lang="en-US" sz="2000" dirty="0">
                <a:solidFill>
                  <a:srgbClr val="FF0000"/>
                </a:solidFill>
              </a:rPr>
              <a:t>artists</a:t>
            </a:r>
            <a:r>
              <a:rPr lang="en-US" sz="2000" dirty="0"/>
              <a:t> have been added by examining the </a:t>
            </a:r>
            <a:r>
              <a:rPr lang="en-US" sz="2000" dirty="0">
                <a:solidFill>
                  <a:srgbClr val="FF0000"/>
                </a:solidFill>
              </a:rPr>
              <a:t>/</a:t>
            </a:r>
            <a:r>
              <a:rPr lang="en-US" sz="2000" dirty="0" err="1">
                <a:solidFill>
                  <a:srgbClr val="FF0000"/>
                </a:solidFill>
              </a:rPr>
              <a:t>etc</a:t>
            </a:r>
            <a:r>
              <a:rPr lang="en-US" sz="2000" dirty="0">
                <a:solidFill>
                  <a:srgbClr val="FF0000"/>
                </a:solidFill>
              </a:rPr>
              <a:t>/ group </a:t>
            </a:r>
            <a:r>
              <a:rPr lang="en-US" sz="2000" dirty="0"/>
              <a:t>file. </a:t>
            </a:r>
          </a:p>
          <a:p>
            <a:endParaRPr lang="en-US" sz="2000" dirty="0"/>
          </a:p>
          <a:p>
            <a:endParaRPr lang="en-US" sz="2000" dirty="0"/>
          </a:p>
          <a:p>
            <a:endParaRPr lang="en-US" sz="2000" dirty="0"/>
          </a:p>
          <a:p>
            <a:endParaRPr lang="en-US" sz="2000" dirty="0"/>
          </a:p>
          <a:p>
            <a:r>
              <a:rPr lang="en-US" sz="2000" dirty="0"/>
              <a:t>Add the </a:t>
            </a:r>
            <a:r>
              <a:rPr lang="en-US" sz="2000" dirty="0" err="1">
                <a:solidFill>
                  <a:srgbClr val="FF0000"/>
                </a:solidFill>
              </a:rPr>
              <a:t>juliet</a:t>
            </a:r>
            <a:r>
              <a:rPr lang="en-US" sz="2000" dirty="0"/>
              <a:t> user to the </a:t>
            </a:r>
            <a:r>
              <a:rPr lang="en-US" sz="2000" dirty="0" err="1">
                <a:solidFill>
                  <a:srgbClr val="FF0000"/>
                </a:solidFill>
              </a:rPr>
              <a:t>shakespeare</a:t>
            </a:r>
            <a:r>
              <a:rPr lang="en-US" sz="2000" dirty="0"/>
              <a:t> group as a supplementary group. </a:t>
            </a:r>
          </a:p>
          <a:p>
            <a:endParaRPr lang="en-US" sz="2000" dirty="0"/>
          </a:p>
        </p:txBody>
      </p:sp>
      <p:pic>
        <p:nvPicPr>
          <p:cNvPr id="5" name="Picture 4">
            <a:extLst>
              <a:ext uri="{FF2B5EF4-FFF2-40B4-BE49-F238E27FC236}">
                <a16:creationId xmlns:a16="http://schemas.microsoft.com/office/drawing/2014/main" id="{4C5512BE-863F-42F9-02A0-5A207D4F8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45" y="2548405"/>
            <a:ext cx="9430139" cy="1490196"/>
          </a:xfrm>
          <a:prstGeom prst="rect">
            <a:avLst/>
          </a:prstGeom>
        </p:spPr>
      </p:pic>
      <p:pic>
        <p:nvPicPr>
          <p:cNvPr id="7" name="Picture 6">
            <a:extLst>
              <a:ext uri="{FF2B5EF4-FFF2-40B4-BE49-F238E27FC236}">
                <a16:creationId xmlns:a16="http://schemas.microsoft.com/office/drawing/2014/main" id="{01049255-B677-4D45-E959-A363E71B9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45" y="5074934"/>
            <a:ext cx="9485844" cy="318159"/>
          </a:xfrm>
          <a:prstGeom prst="rect">
            <a:avLst/>
          </a:prstGeom>
        </p:spPr>
      </p:pic>
    </p:spTree>
    <p:extLst>
      <p:ext uri="{BB962C8B-B14F-4D97-AF65-F5344CB8AC3E}">
        <p14:creationId xmlns:p14="http://schemas.microsoft.com/office/powerpoint/2010/main" val="120021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6B05-C8EB-7E4A-E2A6-88980F66F97F}"/>
              </a:ext>
            </a:extLst>
          </p:cNvPr>
          <p:cNvSpPr>
            <a:spLocks noGrp="1"/>
          </p:cNvSpPr>
          <p:nvPr>
            <p:ph type="title"/>
          </p:nvPr>
        </p:nvSpPr>
        <p:spPr/>
        <p:txBody>
          <a:bodyPr/>
          <a:lstStyle/>
          <a:p>
            <a:r>
              <a:rPr lang="en-US" dirty="0"/>
              <a:t>Lab(Step 3)</a:t>
            </a:r>
          </a:p>
        </p:txBody>
      </p:sp>
      <p:sp>
        <p:nvSpPr>
          <p:cNvPr id="3" name="Content Placeholder 2">
            <a:extLst>
              <a:ext uri="{FF2B5EF4-FFF2-40B4-BE49-F238E27FC236}">
                <a16:creationId xmlns:a16="http://schemas.microsoft.com/office/drawing/2014/main" id="{4319FB3D-32EB-EEC4-003C-6FE817AB6AD9}"/>
              </a:ext>
            </a:extLst>
          </p:cNvPr>
          <p:cNvSpPr>
            <a:spLocks noGrp="1"/>
          </p:cNvSpPr>
          <p:nvPr>
            <p:ph idx="1"/>
          </p:nvPr>
        </p:nvSpPr>
        <p:spPr/>
        <p:txBody>
          <a:bodyPr>
            <a:normAutofit/>
          </a:bodyPr>
          <a:lstStyle/>
          <a:p>
            <a:r>
              <a:rPr lang="en-US" sz="2000" dirty="0"/>
              <a:t>Confirm that </a:t>
            </a:r>
            <a:r>
              <a:rPr lang="en-US" sz="2000" dirty="0" err="1">
                <a:solidFill>
                  <a:srgbClr val="FF0000"/>
                </a:solidFill>
              </a:rPr>
              <a:t>juliet</a:t>
            </a:r>
            <a:r>
              <a:rPr lang="en-US" sz="2000" dirty="0"/>
              <a:t> has been added using the </a:t>
            </a:r>
            <a:r>
              <a:rPr lang="en-US" sz="2000" dirty="0">
                <a:solidFill>
                  <a:srgbClr val="FF0000"/>
                </a:solidFill>
              </a:rPr>
              <a:t>id</a:t>
            </a:r>
            <a:r>
              <a:rPr lang="en-US" sz="2000" dirty="0"/>
              <a:t> command.</a:t>
            </a:r>
          </a:p>
          <a:p>
            <a:endParaRPr lang="en-US" sz="2000" dirty="0"/>
          </a:p>
          <a:p>
            <a:pPr marL="0" indent="0">
              <a:buNone/>
            </a:pPr>
            <a:r>
              <a:rPr lang="en-US" sz="2000" dirty="0"/>
              <a:t>Continue adding the remaining users to groups as follows:</a:t>
            </a:r>
          </a:p>
          <a:p>
            <a:r>
              <a:rPr lang="en-US" sz="2000" dirty="0"/>
              <a:t>Add </a:t>
            </a:r>
            <a:r>
              <a:rPr lang="en-US" sz="2000" dirty="0" err="1">
                <a:solidFill>
                  <a:srgbClr val="FF0000"/>
                </a:solidFill>
              </a:rPr>
              <a:t>romeo</a:t>
            </a:r>
            <a:r>
              <a:rPr lang="en-US" sz="2000" dirty="0"/>
              <a:t> and </a:t>
            </a:r>
            <a:r>
              <a:rPr lang="en-US" sz="2000" dirty="0">
                <a:solidFill>
                  <a:srgbClr val="FF0000"/>
                </a:solidFill>
              </a:rPr>
              <a:t>hamlet </a:t>
            </a:r>
            <a:r>
              <a:rPr lang="en-US" sz="2000" dirty="0"/>
              <a:t>to the </a:t>
            </a:r>
            <a:r>
              <a:rPr lang="en-US" sz="2000" dirty="0" err="1">
                <a:solidFill>
                  <a:srgbClr val="FF0000"/>
                </a:solidFill>
              </a:rPr>
              <a:t>shakespeare</a:t>
            </a:r>
            <a:r>
              <a:rPr lang="en-US" sz="2000" dirty="0"/>
              <a:t> group. </a:t>
            </a:r>
          </a:p>
          <a:p>
            <a:endParaRPr lang="en-US" sz="2000" dirty="0"/>
          </a:p>
          <a:p>
            <a:r>
              <a:rPr lang="en-US" sz="2000" dirty="0"/>
              <a:t>Add </a:t>
            </a:r>
            <a:r>
              <a:rPr lang="en-US" sz="2000" dirty="0" err="1">
                <a:solidFill>
                  <a:srgbClr val="FF0000"/>
                </a:solidFill>
              </a:rPr>
              <a:t>sunni</a:t>
            </a:r>
            <a:r>
              <a:rPr lang="en-US" sz="2000" dirty="0"/>
              <a:t>, </a:t>
            </a:r>
            <a:r>
              <a:rPr lang="en-US" sz="2000" dirty="0" err="1">
                <a:solidFill>
                  <a:srgbClr val="FF0000"/>
                </a:solidFill>
              </a:rPr>
              <a:t>huong</a:t>
            </a:r>
            <a:r>
              <a:rPr lang="en-US" sz="2000" dirty="0"/>
              <a:t>, and </a:t>
            </a:r>
            <a:r>
              <a:rPr lang="en-US" sz="2000" dirty="0" err="1">
                <a:solidFill>
                  <a:srgbClr val="FF0000"/>
                </a:solidFill>
              </a:rPr>
              <a:t>jerlene</a:t>
            </a:r>
            <a:r>
              <a:rPr lang="en-US" sz="2000" dirty="0"/>
              <a:t> to the </a:t>
            </a:r>
            <a:r>
              <a:rPr lang="en-US" sz="2000" dirty="0">
                <a:solidFill>
                  <a:srgbClr val="FF0000"/>
                </a:solidFill>
              </a:rPr>
              <a:t>artists</a:t>
            </a:r>
            <a:r>
              <a:rPr lang="en-US" sz="2000" dirty="0"/>
              <a:t> group.</a:t>
            </a:r>
          </a:p>
          <a:p>
            <a:endParaRPr lang="en-US" sz="2000" dirty="0"/>
          </a:p>
          <a:p>
            <a:endParaRPr lang="en-US" sz="2000" dirty="0"/>
          </a:p>
        </p:txBody>
      </p:sp>
      <p:pic>
        <p:nvPicPr>
          <p:cNvPr id="5" name="Picture 4">
            <a:extLst>
              <a:ext uri="{FF2B5EF4-FFF2-40B4-BE49-F238E27FC236}">
                <a16:creationId xmlns:a16="http://schemas.microsoft.com/office/drawing/2014/main" id="{2C8F3DE2-3979-F6FD-EFFF-43E5C3C85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550" y="2320798"/>
            <a:ext cx="9299510" cy="498602"/>
          </a:xfrm>
          <a:prstGeom prst="rect">
            <a:avLst/>
          </a:prstGeom>
        </p:spPr>
      </p:pic>
      <p:pic>
        <p:nvPicPr>
          <p:cNvPr id="7" name="Picture 6">
            <a:extLst>
              <a:ext uri="{FF2B5EF4-FFF2-40B4-BE49-F238E27FC236}">
                <a16:creationId xmlns:a16="http://schemas.microsoft.com/office/drawing/2014/main" id="{4C3D1072-00DD-D797-06B2-1C27105F7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550" y="3867158"/>
            <a:ext cx="9299510" cy="519849"/>
          </a:xfrm>
          <a:prstGeom prst="rect">
            <a:avLst/>
          </a:prstGeom>
        </p:spPr>
      </p:pic>
      <p:pic>
        <p:nvPicPr>
          <p:cNvPr id="11" name="Picture 10">
            <a:extLst>
              <a:ext uri="{FF2B5EF4-FFF2-40B4-BE49-F238E27FC236}">
                <a16:creationId xmlns:a16="http://schemas.microsoft.com/office/drawing/2014/main" id="{1D8826FB-A4F3-9F65-58E4-F0A4C0A62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550" y="5069964"/>
            <a:ext cx="9299509" cy="729601"/>
          </a:xfrm>
          <a:prstGeom prst="rect">
            <a:avLst/>
          </a:prstGeom>
        </p:spPr>
      </p:pic>
    </p:spTree>
    <p:extLst>
      <p:ext uri="{BB962C8B-B14F-4D97-AF65-F5344CB8AC3E}">
        <p14:creationId xmlns:p14="http://schemas.microsoft.com/office/powerpoint/2010/main" val="104386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Basic Command Syntax </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chemeClr val="bg1"/>
                </a:solidFill>
                <a:effectLst/>
                <a:latin typeface="Cambria (body)"/>
              </a:rPr>
              <a:t>The </a:t>
            </a:r>
            <a:r>
              <a:rPr lang="en-US" sz="2000" b="0" i="0" dirty="0">
                <a:solidFill>
                  <a:srgbClr val="C00000"/>
                </a:solidFill>
                <a:effectLst/>
                <a:latin typeface="Cambria (body)"/>
              </a:rPr>
              <a:t>GNU </a:t>
            </a:r>
            <a:r>
              <a:rPr lang="en-US" sz="2000" b="0" i="0" dirty="0" err="1">
                <a:solidFill>
                  <a:srgbClr val="C00000"/>
                </a:solidFill>
                <a:effectLst/>
                <a:latin typeface="Cambria (body)"/>
              </a:rPr>
              <a:t>Bourne</a:t>
            </a:r>
            <a:r>
              <a:rPr lang="en-US" sz="2000" b="0" i="0" dirty="0">
                <a:solidFill>
                  <a:srgbClr val="C00000"/>
                </a:solidFill>
                <a:effectLst/>
                <a:latin typeface="Cambria (body)"/>
              </a:rPr>
              <a:t>-Again Shell (bash) </a:t>
            </a:r>
            <a:r>
              <a:rPr lang="en-US" sz="2000" b="0" i="0" dirty="0">
                <a:solidFill>
                  <a:schemeClr val="bg1"/>
                </a:solidFill>
                <a:effectLst/>
                <a:latin typeface="Cambria (body)"/>
              </a:rPr>
              <a:t>is a program that interprets commands typed in by the user. Each string typed into the shell can have up to three parts: the command, options(which usually begin with a – or --), and arguments. Each word typed into the shell is separated from each other with spaces. Commands are the names of programs that are installed on the system. Each command has its own options and arguments</a:t>
            </a:r>
          </a:p>
          <a:p>
            <a:pPr algn="just">
              <a:buClr>
                <a:srgbClr val="C00000"/>
              </a:buClr>
            </a:pPr>
            <a:r>
              <a:rPr lang="en-US" sz="2000" dirty="0">
                <a:solidFill>
                  <a:schemeClr val="bg1"/>
                </a:solidFill>
                <a:latin typeface="Cambria (body)"/>
              </a:rPr>
              <a:t>When you are ready to execute a command, press the </a:t>
            </a:r>
            <a:r>
              <a:rPr lang="en-US" sz="2000" dirty="0">
                <a:solidFill>
                  <a:srgbClr val="C00000"/>
                </a:solidFill>
                <a:latin typeface="Cambria (body)"/>
              </a:rPr>
              <a:t>Enter</a:t>
            </a:r>
            <a:r>
              <a:rPr lang="en-US" sz="2000" dirty="0">
                <a:solidFill>
                  <a:schemeClr val="bg1"/>
                </a:solidFill>
                <a:latin typeface="Cambria (body)"/>
              </a:rPr>
              <a:t> key. Type each command on a separate line. The command output is displayed before the next shell prompt appears</a:t>
            </a:r>
          </a:p>
          <a:p>
            <a:pPr algn="l">
              <a:buClr>
                <a:srgbClr val="C00000"/>
              </a:buClr>
            </a:pPr>
            <a:endParaRPr lang="en-US" sz="2000" b="0" i="0" dirty="0">
              <a:solidFill>
                <a:schemeClr val="bg1"/>
              </a:solidFill>
              <a:effectLst/>
              <a:latin typeface="Cambria (body)"/>
            </a:endParaRPr>
          </a:p>
          <a:p>
            <a:pPr algn="l">
              <a:buClr>
                <a:srgbClr val="C00000"/>
              </a:buClr>
            </a:pPr>
            <a:endParaRPr lang="en-US" sz="2000" b="0" i="0" dirty="0">
              <a:solidFill>
                <a:schemeClr val="bg1"/>
              </a:solidFill>
              <a:effectLst/>
              <a:latin typeface="Cambria (body)"/>
            </a:endParaRPr>
          </a:p>
        </p:txBody>
      </p:sp>
      <p:pic>
        <p:nvPicPr>
          <p:cNvPr id="8" name="Picture 7">
            <a:extLst>
              <a:ext uri="{FF2B5EF4-FFF2-40B4-BE49-F238E27FC236}">
                <a16:creationId xmlns:a16="http://schemas.microsoft.com/office/drawing/2014/main" id="{2D88691E-35C8-E8BC-DBDD-E8603A5FE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497" y="4434485"/>
            <a:ext cx="7759990" cy="991239"/>
          </a:xfrm>
          <a:prstGeom prst="rect">
            <a:avLst/>
          </a:prstGeom>
        </p:spPr>
      </p:pic>
    </p:spTree>
    <p:extLst>
      <p:ext uri="{BB962C8B-B14F-4D97-AF65-F5344CB8AC3E}">
        <p14:creationId xmlns:p14="http://schemas.microsoft.com/office/powerpoint/2010/main" val="205921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DC3B-03B7-57D7-9C6D-1C1ABFF979BC}"/>
              </a:ext>
            </a:extLst>
          </p:cNvPr>
          <p:cNvSpPr>
            <a:spLocks noGrp="1"/>
          </p:cNvSpPr>
          <p:nvPr>
            <p:ph type="title"/>
          </p:nvPr>
        </p:nvSpPr>
        <p:spPr/>
        <p:txBody>
          <a:bodyPr/>
          <a:lstStyle/>
          <a:p>
            <a:r>
              <a:rPr lang="en-US" dirty="0"/>
              <a:t>Lab(Step 4)</a:t>
            </a:r>
          </a:p>
        </p:txBody>
      </p:sp>
      <p:sp>
        <p:nvSpPr>
          <p:cNvPr id="3" name="Content Placeholder 2">
            <a:extLst>
              <a:ext uri="{FF2B5EF4-FFF2-40B4-BE49-F238E27FC236}">
                <a16:creationId xmlns:a16="http://schemas.microsoft.com/office/drawing/2014/main" id="{45D9B0D8-F665-2B4C-2BD7-0D4FB5F4D616}"/>
              </a:ext>
            </a:extLst>
          </p:cNvPr>
          <p:cNvSpPr>
            <a:spLocks noGrp="1"/>
          </p:cNvSpPr>
          <p:nvPr>
            <p:ph idx="1"/>
          </p:nvPr>
        </p:nvSpPr>
        <p:spPr/>
        <p:txBody>
          <a:bodyPr/>
          <a:lstStyle/>
          <a:p>
            <a:r>
              <a:rPr lang="en-US" sz="2000" dirty="0"/>
              <a:t>Verify the supplemental group memberships by examining the </a:t>
            </a:r>
            <a:r>
              <a:rPr lang="en-US" sz="2000" dirty="0">
                <a:solidFill>
                  <a:srgbClr val="FF0000"/>
                </a:solidFill>
              </a:rPr>
              <a:t>/</a:t>
            </a:r>
            <a:r>
              <a:rPr lang="en-US" sz="2000" dirty="0" err="1">
                <a:solidFill>
                  <a:srgbClr val="FF0000"/>
                </a:solidFill>
              </a:rPr>
              <a:t>etc</a:t>
            </a:r>
            <a:r>
              <a:rPr lang="en-US" sz="2000" dirty="0">
                <a:solidFill>
                  <a:srgbClr val="FF0000"/>
                </a:solidFill>
              </a:rPr>
              <a:t>/group </a:t>
            </a:r>
            <a:r>
              <a:rPr lang="en-US" sz="2000" dirty="0"/>
              <a:t>file.</a:t>
            </a:r>
          </a:p>
          <a:p>
            <a:endParaRPr lang="en-US" dirty="0"/>
          </a:p>
        </p:txBody>
      </p:sp>
      <p:pic>
        <p:nvPicPr>
          <p:cNvPr id="5" name="Picture 4" descr="A black screen with white text&#10;&#10;Description automatically generated">
            <a:extLst>
              <a:ext uri="{FF2B5EF4-FFF2-40B4-BE49-F238E27FC236}">
                <a16:creationId xmlns:a16="http://schemas.microsoft.com/office/drawing/2014/main" id="{9398C74D-0ECA-BC8F-4C40-BA8A1A6EC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875" y="2691061"/>
            <a:ext cx="8699896" cy="1404952"/>
          </a:xfrm>
          <a:prstGeom prst="rect">
            <a:avLst/>
          </a:prstGeom>
        </p:spPr>
      </p:pic>
    </p:spTree>
    <p:extLst>
      <p:ext uri="{BB962C8B-B14F-4D97-AF65-F5344CB8AC3E}">
        <p14:creationId xmlns:p14="http://schemas.microsoft.com/office/powerpoint/2010/main" val="375113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C059-7314-3623-3E6C-A1AC20C6133D}"/>
              </a:ext>
            </a:extLst>
          </p:cNvPr>
          <p:cNvSpPr>
            <a:spLocks noGrp="1"/>
          </p:cNvSpPr>
          <p:nvPr>
            <p:ph type="title"/>
          </p:nvPr>
        </p:nvSpPr>
        <p:spPr/>
        <p:txBody>
          <a:bodyPr/>
          <a:lstStyle/>
          <a:p>
            <a:r>
              <a:rPr lang="en-US" dirty="0"/>
              <a:t>Lab 2 (Step 1)</a:t>
            </a:r>
          </a:p>
        </p:txBody>
      </p:sp>
      <p:sp>
        <p:nvSpPr>
          <p:cNvPr id="3" name="Content Placeholder 2">
            <a:extLst>
              <a:ext uri="{FF2B5EF4-FFF2-40B4-BE49-F238E27FC236}">
                <a16:creationId xmlns:a16="http://schemas.microsoft.com/office/drawing/2014/main" id="{D93A1733-0B2F-B486-0212-8E8194904667}"/>
              </a:ext>
            </a:extLst>
          </p:cNvPr>
          <p:cNvSpPr>
            <a:spLocks noGrp="1"/>
          </p:cNvSpPr>
          <p:nvPr>
            <p:ph idx="1"/>
          </p:nvPr>
        </p:nvSpPr>
        <p:spPr/>
        <p:txBody>
          <a:bodyPr/>
          <a:lstStyle/>
          <a:p>
            <a:r>
              <a:rPr lang="en-US" sz="2000" dirty="0"/>
              <a:t>Create a new group named </a:t>
            </a:r>
            <a:r>
              <a:rPr lang="en-US" sz="2000" dirty="0">
                <a:solidFill>
                  <a:srgbClr val="FF0000"/>
                </a:solidFill>
              </a:rPr>
              <a:t>consultants </a:t>
            </a:r>
            <a:r>
              <a:rPr lang="en-US" sz="2000" dirty="0"/>
              <a:t>with a GID of 40000.</a:t>
            </a:r>
          </a:p>
          <a:p>
            <a:endParaRPr lang="en-US" sz="2000" dirty="0"/>
          </a:p>
          <a:p>
            <a:endParaRPr lang="en-US" sz="2000" dirty="0"/>
          </a:p>
          <a:p>
            <a:endParaRPr lang="en-US" sz="2000" dirty="0"/>
          </a:p>
          <a:p>
            <a:r>
              <a:rPr lang="en-US" sz="2000" dirty="0"/>
              <a:t>Create three new users: </a:t>
            </a:r>
            <a:r>
              <a:rPr lang="en-US" sz="2000" dirty="0" err="1">
                <a:solidFill>
                  <a:srgbClr val="FF0000"/>
                </a:solidFill>
              </a:rPr>
              <a:t>djonasen</a:t>
            </a:r>
            <a:r>
              <a:rPr lang="en-US" sz="2000" dirty="0"/>
              <a:t>, </a:t>
            </a:r>
            <a:r>
              <a:rPr lang="en-US" sz="2000" dirty="0">
                <a:solidFill>
                  <a:srgbClr val="FF0000"/>
                </a:solidFill>
              </a:rPr>
              <a:t>salves</a:t>
            </a:r>
            <a:r>
              <a:rPr lang="en-US" sz="2000" dirty="0"/>
              <a:t>, and </a:t>
            </a:r>
            <a:r>
              <a:rPr lang="en-US" sz="2000" dirty="0" err="1">
                <a:solidFill>
                  <a:srgbClr val="FF0000"/>
                </a:solidFill>
              </a:rPr>
              <a:t>dtyson</a:t>
            </a:r>
            <a:r>
              <a:rPr lang="en-US" sz="2000" dirty="0"/>
              <a:t>, set a password for each, and add each to the supplementary group consultants. Each user's primary group should be a user private group with the same name as the user.  </a:t>
            </a:r>
          </a:p>
          <a:p>
            <a:endParaRPr lang="en-US" dirty="0"/>
          </a:p>
        </p:txBody>
      </p:sp>
      <p:pic>
        <p:nvPicPr>
          <p:cNvPr id="5" name="Picture 4">
            <a:extLst>
              <a:ext uri="{FF2B5EF4-FFF2-40B4-BE49-F238E27FC236}">
                <a16:creationId xmlns:a16="http://schemas.microsoft.com/office/drawing/2014/main" id="{D4CA0BE4-8FD8-116B-5B57-CBBB2D04F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766" y="2343594"/>
            <a:ext cx="7386735" cy="1385587"/>
          </a:xfrm>
          <a:prstGeom prst="rect">
            <a:avLst/>
          </a:prstGeom>
        </p:spPr>
      </p:pic>
      <p:pic>
        <p:nvPicPr>
          <p:cNvPr id="7" name="Picture 6">
            <a:extLst>
              <a:ext uri="{FF2B5EF4-FFF2-40B4-BE49-F238E27FC236}">
                <a16:creationId xmlns:a16="http://schemas.microsoft.com/office/drawing/2014/main" id="{621EB35D-2FDE-85B8-80A8-43505C944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055" y="4803122"/>
            <a:ext cx="8198498" cy="1909239"/>
          </a:xfrm>
          <a:prstGeom prst="rect">
            <a:avLst/>
          </a:prstGeom>
        </p:spPr>
      </p:pic>
    </p:spTree>
    <p:extLst>
      <p:ext uri="{BB962C8B-B14F-4D97-AF65-F5344CB8AC3E}">
        <p14:creationId xmlns:p14="http://schemas.microsoft.com/office/powerpoint/2010/main" val="103433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DD72-8A3C-46B6-DB69-B25732A70360}"/>
              </a:ext>
            </a:extLst>
          </p:cNvPr>
          <p:cNvSpPr>
            <a:spLocks noGrp="1"/>
          </p:cNvSpPr>
          <p:nvPr>
            <p:ph type="title"/>
          </p:nvPr>
        </p:nvSpPr>
        <p:spPr/>
        <p:txBody>
          <a:bodyPr/>
          <a:lstStyle/>
          <a:p>
            <a:r>
              <a:rPr lang="en-US" dirty="0"/>
              <a:t>Lab 2 (Step 2)</a:t>
            </a:r>
          </a:p>
        </p:txBody>
      </p:sp>
      <p:pic>
        <p:nvPicPr>
          <p:cNvPr id="5" name="Content Placeholder 4">
            <a:extLst>
              <a:ext uri="{FF2B5EF4-FFF2-40B4-BE49-F238E27FC236}">
                <a16:creationId xmlns:a16="http://schemas.microsoft.com/office/drawing/2014/main" id="{F1CB5AD6-DFCB-A9BB-6575-1E4B08611A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125" y="1931324"/>
            <a:ext cx="8927251" cy="3789346"/>
          </a:xfrm>
        </p:spPr>
      </p:pic>
    </p:spTree>
    <p:extLst>
      <p:ext uri="{BB962C8B-B14F-4D97-AF65-F5344CB8AC3E}">
        <p14:creationId xmlns:p14="http://schemas.microsoft.com/office/powerpoint/2010/main" val="425449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C1E03-91EA-4F5B-935D-D787799CEE97}"/>
              </a:ext>
            </a:extLst>
          </p:cNvPr>
          <p:cNvSpPr>
            <a:spLocks noGrp="1"/>
          </p:cNvSpPr>
          <p:nvPr>
            <p:ph type="title"/>
          </p:nvPr>
        </p:nvSpPr>
        <p:spPr/>
        <p:txBody>
          <a:bodyPr/>
          <a:lstStyle/>
          <a:p>
            <a:r>
              <a:rPr lang="en-US" dirty="0"/>
              <a:t>Lab 2 (Step 2)</a:t>
            </a:r>
          </a:p>
        </p:txBody>
      </p:sp>
      <p:sp>
        <p:nvSpPr>
          <p:cNvPr id="3" name="Content Placeholder 2">
            <a:extLst>
              <a:ext uri="{FF2B5EF4-FFF2-40B4-BE49-F238E27FC236}">
                <a16:creationId xmlns:a16="http://schemas.microsoft.com/office/drawing/2014/main" id="{F0BD6767-2358-56E8-309C-F4C42E46D9E0}"/>
              </a:ext>
            </a:extLst>
          </p:cNvPr>
          <p:cNvSpPr>
            <a:spLocks noGrp="1"/>
          </p:cNvSpPr>
          <p:nvPr>
            <p:ph idx="1"/>
          </p:nvPr>
        </p:nvSpPr>
        <p:spPr/>
        <p:txBody>
          <a:bodyPr/>
          <a:lstStyle/>
          <a:p>
            <a:pPr algn="just"/>
            <a:r>
              <a:rPr lang="en-US" sz="2000" dirty="0"/>
              <a:t>Check each user to confirm the account exists and has the correct group memberships. The exact UID numbers may differ for your solution, but the names of the users and groups should be correct, and </a:t>
            </a:r>
            <a:r>
              <a:rPr lang="en-US" sz="2000" dirty="0">
                <a:solidFill>
                  <a:srgbClr val="FF0000"/>
                </a:solidFill>
              </a:rPr>
              <a:t>consultants</a:t>
            </a:r>
            <a:r>
              <a:rPr lang="en-US" sz="2000" dirty="0"/>
              <a:t> should have GID 40000.</a:t>
            </a:r>
          </a:p>
          <a:p>
            <a:endParaRPr lang="en-US" dirty="0"/>
          </a:p>
        </p:txBody>
      </p:sp>
      <p:pic>
        <p:nvPicPr>
          <p:cNvPr id="5" name="Picture 4">
            <a:extLst>
              <a:ext uri="{FF2B5EF4-FFF2-40B4-BE49-F238E27FC236}">
                <a16:creationId xmlns:a16="http://schemas.microsoft.com/office/drawing/2014/main" id="{4A994AA8-18DD-543C-D7B9-BA5ABD043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20" y="2926036"/>
            <a:ext cx="8455199" cy="1391628"/>
          </a:xfrm>
          <a:prstGeom prst="rect">
            <a:avLst/>
          </a:prstGeom>
        </p:spPr>
      </p:pic>
    </p:spTree>
    <p:extLst>
      <p:ext uri="{BB962C8B-B14F-4D97-AF65-F5344CB8AC3E}">
        <p14:creationId xmlns:p14="http://schemas.microsoft.com/office/powerpoint/2010/main" val="27707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1069848" y="4242816"/>
            <a:ext cx="8251133" cy="1463040"/>
          </a:xfrm>
        </p:spPr>
        <p:txBody>
          <a:bodyPr>
            <a:normAutofit fontScale="90000"/>
          </a:bodyPr>
          <a:lstStyle/>
          <a:p>
            <a:r>
              <a:rPr lang="en-US" dirty="0"/>
              <a:t>Controlling Access to Files with Linux File System Permissions</a:t>
            </a:r>
            <a:endParaRPr lang="en-US" dirty="0">
              <a:solidFill>
                <a:srgbClr val="FF0000"/>
              </a:solidFill>
            </a:endParaRP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27578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B699-657D-2A5C-1BF2-5E21A1B78154}"/>
              </a:ext>
            </a:extLst>
          </p:cNvPr>
          <p:cNvSpPr>
            <a:spLocks noGrp="1"/>
          </p:cNvSpPr>
          <p:nvPr>
            <p:ph type="title"/>
          </p:nvPr>
        </p:nvSpPr>
        <p:spPr/>
        <p:txBody>
          <a:bodyPr/>
          <a:lstStyle/>
          <a:p>
            <a:r>
              <a:rPr lang="en-US" dirty="0"/>
              <a:t>Linux File System Permissions</a:t>
            </a:r>
          </a:p>
        </p:txBody>
      </p:sp>
      <p:sp>
        <p:nvSpPr>
          <p:cNvPr id="3" name="Content Placeholder 2">
            <a:extLst>
              <a:ext uri="{FF2B5EF4-FFF2-40B4-BE49-F238E27FC236}">
                <a16:creationId xmlns:a16="http://schemas.microsoft.com/office/drawing/2014/main" id="{15756649-61C3-EFFA-EC7A-5A1BA7654ED9}"/>
              </a:ext>
            </a:extLst>
          </p:cNvPr>
          <p:cNvSpPr>
            <a:spLocks noGrp="1"/>
          </p:cNvSpPr>
          <p:nvPr>
            <p:ph idx="1"/>
          </p:nvPr>
        </p:nvSpPr>
        <p:spPr/>
        <p:txBody>
          <a:bodyPr>
            <a:normAutofit fontScale="85000" lnSpcReduction="20000"/>
          </a:bodyPr>
          <a:lstStyle/>
          <a:p>
            <a:pPr marL="0" indent="0">
              <a:buNone/>
            </a:pPr>
            <a:r>
              <a:rPr lang="en-US" dirty="0">
                <a:solidFill>
                  <a:srgbClr val="FF0000"/>
                </a:solidFill>
              </a:rPr>
              <a:t>Objectives</a:t>
            </a:r>
          </a:p>
          <a:p>
            <a:r>
              <a:rPr lang="en-US" dirty="0"/>
              <a:t> After completing this section, you should be able to list file-system permissions on files and directories, and interpret the effect of those permissions on access by users and groups. </a:t>
            </a:r>
          </a:p>
          <a:p>
            <a:pPr marL="0" indent="0">
              <a:buNone/>
            </a:pPr>
            <a:r>
              <a:rPr lang="en-US" dirty="0">
                <a:solidFill>
                  <a:srgbClr val="FF0000"/>
                </a:solidFill>
              </a:rPr>
              <a:t>Linux File-system Permissions </a:t>
            </a:r>
          </a:p>
          <a:p>
            <a:r>
              <a:rPr lang="en-US" dirty="0"/>
              <a:t>File permissions control access to files. Linux file permissions are simple but flexible, easy to understand and apply, yet still able to handle most normal permission cases easily. </a:t>
            </a:r>
          </a:p>
          <a:p>
            <a:r>
              <a:rPr lang="en-US" dirty="0"/>
              <a:t>Files have three user categories to which permissions apply. The file is owned by a user, normally the one who created the file. The file is also owned by a single group, usually the primary group of the user who created the file, but this can be changed. Different permissions can be set for the owning user, the owning group, and for all other users on the system that are not the user or a member of the owning group.</a:t>
            </a:r>
          </a:p>
          <a:p>
            <a:r>
              <a:rPr lang="en-US" dirty="0"/>
              <a:t> </a:t>
            </a:r>
          </a:p>
        </p:txBody>
      </p:sp>
    </p:spTree>
    <p:extLst>
      <p:ext uri="{BB962C8B-B14F-4D97-AF65-F5344CB8AC3E}">
        <p14:creationId xmlns:p14="http://schemas.microsoft.com/office/powerpoint/2010/main" val="229983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83DC-2AAE-6F91-19BF-B7CE97650226}"/>
              </a:ext>
            </a:extLst>
          </p:cNvPr>
          <p:cNvSpPr>
            <a:spLocks noGrp="1"/>
          </p:cNvSpPr>
          <p:nvPr>
            <p:ph type="title"/>
          </p:nvPr>
        </p:nvSpPr>
        <p:spPr/>
        <p:txBody>
          <a:bodyPr/>
          <a:lstStyle/>
          <a:p>
            <a:r>
              <a:rPr lang="en-US" dirty="0">
                <a:solidFill>
                  <a:srgbClr val="FF0000"/>
                </a:solidFill>
              </a:rPr>
              <a:t>Linux File-system Permissions</a:t>
            </a:r>
            <a:endParaRPr lang="en-US" dirty="0"/>
          </a:p>
        </p:txBody>
      </p:sp>
      <p:sp>
        <p:nvSpPr>
          <p:cNvPr id="3" name="Content Placeholder 2">
            <a:extLst>
              <a:ext uri="{FF2B5EF4-FFF2-40B4-BE49-F238E27FC236}">
                <a16:creationId xmlns:a16="http://schemas.microsoft.com/office/drawing/2014/main" id="{2F394313-9516-DA50-6C1B-1C7AE72D3084}"/>
              </a:ext>
            </a:extLst>
          </p:cNvPr>
          <p:cNvSpPr>
            <a:spLocks noGrp="1"/>
          </p:cNvSpPr>
          <p:nvPr>
            <p:ph idx="1"/>
          </p:nvPr>
        </p:nvSpPr>
        <p:spPr/>
        <p:txBody>
          <a:bodyPr>
            <a:normAutofit/>
          </a:bodyPr>
          <a:lstStyle/>
          <a:p>
            <a:r>
              <a:rPr lang="en-US" sz="2000" dirty="0"/>
              <a:t>The most specific permissions take precedence. </a:t>
            </a:r>
            <a:r>
              <a:rPr lang="en-US" sz="2000" i="1" dirty="0"/>
              <a:t>User</a:t>
            </a:r>
            <a:r>
              <a:rPr lang="en-US" sz="2000" dirty="0"/>
              <a:t> permissions override group permissions, which override other permissions.</a:t>
            </a:r>
          </a:p>
          <a:p>
            <a:r>
              <a:rPr lang="en-US" sz="2000" dirty="0"/>
              <a:t>In Figure, </a:t>
            </a:r>
            <a:r>
              <a:rPr lang="en-US" sz="2000" dirty="0" err="1">
                <a:solidFill>
                  <a:srgbClr val="FF0000"/>
                </a:solidFill>
              </a:rPr>
              <a:t>joshua</a:t>
            </a:r>
            <a:r>
              <a:rPr lang="en-US" sz="2000" dirty="0"/>
              <a:t> is a member of the groups </a:t>
            </a:r>
            <a:r>
              <a:rPr lang="en-US" sz="2000" dirty="0" err="1">
                <a:solidFill>
                  <a:srgbClr val="FF0000"/>
                </a:solidFill>
              </a:rPr>
              <a:t>joshua</a:t>
            </a:r>
            <a:r>
              <a:rPr lang="en-US" sz="2000" dirty="0"/>
              <a:t> and </a:t>
            </a:r>
            <a:r>
              <a:rPr lang="en-US" sz="2000" dirty="0">
                <a:solidFill>
                  <a:srgbClr val="FF0000"/>
                </a:solidFill>
              </a:rPr>
              <a:t>web</a:t>
            </a:r>
            <a:r>
              <a:rPr lang="en-US" sz="2000" dirty="0"/>
              <a:t>, and </a:t>
            </a:r>
            <a:r>
              <a:rPr lang="en-US" sz="2000" dirty="0" err="1">
                <a:solidFill>
                  <a:srgbClr val="FF0000"/>
                </a:solidFill>
              </a:rPr>
              <a:t>allison</a:t>
            </a:r>
            <a:r>
              <a:rPr lang="en-US" sz="2000" dirty="0"/>
              <a:t> is a member of </a:t>
            </a:r>
            <a:r>
              <a:rPr lang="en-US" sz="2000" dirty="0" err="1"/>
              <a:t>allison</a:t>
            </a:r>
            <a:r>
              <a:rPr lang="en-US" sz="2000" dirty="0"/>
              <a:t>, wheel, and web. When </a:t>
            </a:r>
            <a:r>
              <a:rPr lang="en-US" sz="2000" dirty="0" err="1"/>
              <a:t>joshua</a:t>
            </a:r>
            <a:r>
              <a:rPr lang="en-US" sz="2000" dirty="0"/>
              <a:t> and </a:t>
            </a:r>
            <a:r>
              <a:rPr lang="en-US" sz="2000" dirty="0" err="1"/>
              <a:t>allison</a:t>
            </a:r>
            <a:r>
              <a:rPr lang="en-US" sz="2000" dirty="0"/>
              <a:t> need to collaborate, the files should be associated with the group web and group permissions should allow the desired access.</a:t>
            </a:r>
          </a:p>
          <a:p>
            <a:endParaRPr lang="en-US" sz="2000" dirty="0"/>
          </a:p>
        </p:txBody>
      </p:sp>
      <p:pic>
        <p:nvPicPr>
          <p:cNvPr id="5" name="Picture 4">
            <a:extLst>
              <a:ext uri="{FF2B5EF4-FFF2-40B4-BE49-F238E27FC236}">
                <a16:creationId xmlns:a16="http://schemas.microsoft.com/office/drawing/2014/main" id="{206E4AA6-843D-465D-D57D-DFE089655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727" y="3791643"/>
            <a:ext cx="2522439" cy="1943268"/>
          </a:xfrm>
          <a:prstGeom prst="rect">
            <a:avLst/>
          </a:prstGeom>
        </p:spPr>
      </p:pic>
      <p:sp>
        <p:nvSpPr>
          <p:cNvPr id="14" name="TextBox 13">
            <a:extLst>
              <a:ext uri="{FF2B5EF4-FFF2-40B4-BE49-F238E27FC236}">
                <a16:creationId xmlns:a16="http://schemas.microsoft.com/office/drawing/2014/main" id="{40A8A2D1-416B-1D7C-490D-701F67BF550D}"/>
              </a:ext>
            </a:extLst>
          </p:cNvPr>
          <p:cNvSpPr txBox="1"/>
          <p:nvPr/>
        </p:nvSpPr>
        <p:spPr>
          <a:xfrm>
            <a:off x="2463281" y="5849035"/>
            <a:ext cx="6531429" cy="369332"/>
          </a:xfrm>
          <a:prstGeom prst="rect">
            <a:avLst/>
          </a:prstGeom>
          <a:noFill/>
        </p:spPr>
        <p:txBody>
          <a:bodyPr wrap="square" rtlCol="0">
            <a:spAutoFit/>
          </a:bodyPr>
          <a:lstStyle/>
          <a:p>
            <a:r>
              <a:rPr lang="en-US" dirty="0">
                <a:solidFill>
                  <a:srgbClr val="FF0000"/>
                </a:solidFill>
              </a:rPr>
              <a:t>Figure : Example group membership to facilitate collaboration</a:t>
            </a:r>
          </a:p>
        </p:txBody>
      </p:sp>
    </p:spTree>
    <p:extLst>
      <p:ext uri="{BB962C8B-B14F-4D97-AF65-F5344CB8AC3E}">
        <p14:creationId xmlns:p14="http://schemas.microsoft.com/office/powerpoint/2010/main" val="112642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BD534-F3CC-68B5-0373-D54A3BD85695}"/>
              </a:ext>
            </a:extLst>
          </p:cNvPr>
          <p:cNvSpPr>
            <a:spLocks noGrp="1"/>
          </p:cNvSpPr>
          <p:nvPr>
            <p:ph type="title"/>
          </p:nvPr>
        </p:nvSpPr>
        <p:spPr>
          <a:xfrm>
            <a:off x="1066800" y="438857"/>
            <a:ext cx="10058400" cy="1188720"/>
          </a:xfrm>
        </p:spPr>
        <p:txBody>
          <a:bodyPr/>
          <a:lstStyle/>
          <a:p>
            <a:r>
              <a:rPr lang="en-US" dirty="0">
                <a:solidFill>
                  <a:srgbClr val="FF0000"/>
                </a:solidFill>
              </a:rPr>
              <a:t>Linux File-system Permissions</a:t>
            </a:r>
            <a:endParaRPr lang="en-US" dirty="0"/>
          </a:p>
        </p:txBody>
      </p:sp>
      <p:sp>
        <p:nvSpPr>
          <p:cNvPr id="3" name="Content Placeholder 2">
            <a:extLst>
              <a:ext uri="{FF2B5EF4-FFF2-40B4-BE49-F238E27FC236}">
                <a16:creationId xmlns:a16="http://schemas.microsoft.com/office/drawing/2014/main" id="{EEC86146-281A-5157-94C7-85123581BF0E}"/>
              </a:ext>
            </a:extLst>
          </p:cNvPr>
          <p:cNvSpPr>
            <a:spLocks noGrp="1"/>
          </p:cNvSpPr>
          <p:nvPr>
            <p:ph idx="1"/>
          </p:nvPr>
        </p:nvSpPr>
        <p:spPr/>
        <p:txBody>
          <a:bodyPr>
            <a:normAutofit/>
          </a:bodyPr>
          <a:lstStyle/>
          <a:p>
            <a:r>
              <a:rPr lang="en-US" sz="2000" dirty="0"/>
              <a:t>Three permission categories apply: read, write, and execute. The following table explains how these permissions affect access to files and directories.</a:t>
            </a:r>
          </a:p>
          <a:p>
            <a:pPr marL="0" indent="0">
              <a:buNone/>
            </a:pPr>
            <a:r>
              <a:rPr lang="en-US" sz="2000" dirty="0">
                <a:solidFill>
                  <a:srgbClr val="FF0000"/>
                </a:solidFill>
              </a:rPr>
              <a:t>Effects of Permissions on Files and Directories</a:t>
            </a:r>
          </a:p>
          <a:p>
            <a:pPr marL="0" indent="0">
              <a:buNone/>
            </a:pPr>
            <a:endParaRPr lang="en-US" sz="2000" dirty="0"/>
          </a:p>
        </p:txBody>
      </p:sp>
      <p:graphicFrame>
        <p:nvGraphicFramePr>
          <p:cNvPr id="4" name="Table 4">
            <a:extLst>
              <a:ext uri="{FF2B5EF4-FFF2-40B4-BE49-F238E27FC236}">
                <a16:creationId xmlns:a16="http://schemas.microsoft.com/office/drawing/2014/main" id="{F6ED7108-C597-EECF-C3F6-915292B75CD0}"/>
              </a:ext>
            </a:extLst>
          </p:cNvPr>
          <p:cNvGraphicFramePr>
            <a:graphicFrameLocks noGrp="1"/>
          </p:cNvGraphicFramePr>
          <p:nvPr>
            <p:extLst>
              <p:ext uri="{D42A27DB-BD31-4B8C-83A1-F6EECF244321}">
                <p14:modId xmlns:p14="http://schemas.microsoft.com/office/powerpoint/2010/main" val="1817095301"/>
              </p:ext>
            </p:extLst>
          </p:nvPr>
        </p:nvGraphicFramePr>
        <p:xfrm>
          <a:off x="1066800" y="3296920"/>
          <a:ext cx="9878008" cy="2871626"/>
        </p:xfrm>
        <a:graphic>
          <a:graphicData uri="http://schemas.openxmlformats.org/drawingml/2006/table">
            <a:tbl>
              <a:tblPr firstRow="1" bandRow="1">
                <a:tableStyleId>{5C22544A-7EE6-4342-B048-85BDC9FD1C3A}</a:tableStyleId>
              </a:tblPr>
              <a:tblGrid>
                <a:gridCol w="1499118">
                  <a:extLst>
                    <a:ext uri="{9D8B030D-6E8A-4147-A177-3AD203B41FA5}">
                      <a16:colId xmlns:a16="http://schemas.microsoft.com/office/drawing/2014/main" val="3718433917"/>
                    </a:ext>
                  </a:extLst>
                </a:gridCol>
                <a:gridCol w="3826692">
                  <a:extLst>
                    <a:ext uri="{9D8B030D-6E8A-4147-A177-3AD203B41FA5}">
                      <a16:colId xmlns:a16="http://schemas.microsoft.com/office/drawing/2014/main" val="3779807473"/>
                    </a:ext>
                  </a:extLst>
                </a:gridCol>
                <a:gridCol w="4552198">
                  <a:extLst>
                    <a:ext uri="{9D8B030D-6E8A-4147-A177-3AD203B41FA5}">
                      <a16:colId xmlns:a16="http://schemas.microsoft.com/office/drawing/2014/main" val="2894288258"/>
                    </a:ext>
                  </a:extLst>
                </a:gridCol>
              </a:tblGrid>
              <a:tr h="402746">
                <a:tc>
                  <a:txBody>
                    <a:bodyPr/>
                    <a:lstStyle/>
                    <a:p>
                      <a:r>
                        <a:rPr lang="en-US" dirty="0"/>
                        <a:t>Permission </a:t>
                      </a:r>
                    </a:p>
                  </a:txBody>
                  <a:tcPr/>
                </a:tc>
                <a:tc>
                  <a:txBody>
                    <a:bodyPr/>
                    <a:lstStyle/>
                    <a:p>
                      <a:r>
                        <a:rPr lang="en-US" dirty="0"/>
                        <a:t>Effect on files</a:t>
                      </a:r>
                    </a:p>
                  </a:txBody>
                  <a:tcPr/>
                </a:tc>
                <a:tc>
                  <a:txBody>
                    <a:bodyPr/>
                    <a:lstStyle/>
                    <a:p>
                      <a:r>
                        <a:rPr lang="en-US" dirty="0"/>
                        <a:t>Effect on directories</a:t>
                      </a:r>
                    </a:p>
                  </a:txBody>
                  <a:tcPr/>
                </a:tc>
                <a:extLst>
                  <a:ext uri="{0D108BD9-81ED-4DB2-BD59-A6C34878D82A}">
                    <a16:rowId xmlns:a16="http://schemas.microsoft.com/office/drawing/2014/main" val="3873318678"/>
                  </a:ext>
                </a:extLst>
              </a:tr>
              <a:tr h="402746">
                <a:tc>
                  <a:txBody>
                    <a:bodyPr/>
                    <a:lstStyle/>
                    <a:p>
                      <a:r>
                        <a:rPr lang="en-US" dirty="0">
                          <a:solidFill>
                            <a:srgbClr val="FF0000"/>
                          </a:solidFill>
                        </a:rPr>
                        <a:t>r (read) </a:t>
                      </a:r>
                    </a:p>
                  </a:txBody>
                  <a:tcPr/>
                </a:tc>
                <a:tc>
                  <a:txBody>
                    <a:bodyPr/>
                    <a:lstStyle/>
                    <a:p>
                      <a:r>
                        <a:rPr lang="en-US" dirty="0">
                          <a:solidFill>
                            <a:srgbClr val="FF0000"/>
                          </a:solidFill>
                        </a:rPr>
                        <a:t>File contents can be read.</a:t>
                      </a:r>
                    </a:p>
                  </a:txBody>
                  <a:tcPr/>
                </a:tc>
                <a:tc>
                  <a:txBody>
                    <a:bodyPr/>
                    <a:lstStyle/>
                    <a:p>
                      <a:r>
                        <a:rPr lang="en-US" dirty="0">
                          <a:solidFill>
                            <a:srgbClr val="FF0000"/>
                          </a:solidFill>
                        </a:rPr>
                        <a:t>Contents of the directory (the file names) can be listed.</a:t>
                      </a:r>
                    </a:p>
                  </a:txBody>
                  <a:tcPr/>
                </a:tc>
                <a:extLst>
                  <a:ext uri="{0D108BD9-81ED-4DB2-BD59-A6C34878D82A}">
                    <a16:rowId xmlns:a16="http://schemas.microsoft.com/office/drawing/2014/main" val="971397243"/>
                  </a:ext>
                </a:extLst>
              </a:tr>
              <a:tr h="402746">
                <a:tc>
                  <a:txBody>
                    <a:bodyPr/>
                    <a:lstStyle/>
                    <a:p>
                      <a:r>
                        <a:rPr lang="en-US" dirty="0">
                          <a:solidFill>
                            <a:srgbClr val="FF0000"/>
                          </a:solidFill>
                        </a:rPr>
                        <a:t>w (write)</a:t>
                      </a:r>
                    </a:p>
                  </a:txBody>
                  <a:tcPr/>
                </a:tc>
                <a:tc>
                  <a:txBody>
                    <a:bodyPr/>
                    <a:lstStyle/>
                    <a:p>
                      <a:r>
                        <a:rPr lang="en-US" dirty="0">
                          <a:solidFill>
                            <a:srgbClr val="FF0000"/>
                          </a:solidFill>
                        </a:rPr>
                        <a:t>File contents can be changed. </a:t>
                      </a:r>
                    </a:p>
                  </a:txBody>
                  <a:tcPr/>
                </a:tc>
                <a:tc>
                  <a:txBody>
                    <a:bodyPr/>
                    <a:lstStyle/>
                    <a:p>
                      <a:r>
                        <a:rPr lang="en-US" dirty="0">
                          <a:solidFill>
                            <a:srgbClr val="FF0000"/>
                          </a:solidFill>
                        </a:rPr>
                        <a:t>Any file in the directory can be created or deleted.</a:t>
                      </a:r>
                    </a:p>
                  </a:txBody>
                  <a:tcPr/>
                </a:tc>
                <a:extLst>
                  <a:ext uri="{0D108BD9-81ED-4DB2-BD59-A6C34878D82A}">
                    <a16:rowId xmlns:a16="http://schemas.microsoft.com/office/drawing/2014/main" val="2658341219"/>
                  </a:ext>
                </a:extLst>
              </a:tr>
              <a:tr h="402746">
                <a:tc>
                  <a:txBody>
                    <a:bodyPr/>
                    <a:lstStyle/>
                    <a:p>
                      <a:r>
                        <a:rPr lang="en-US" dirty="0">
                          <a:solidFill>
                            <a:srgbClr val="FF0000"/>
                          </a:solidFill>
                        </a:rPr>
                        <a:t>x (execute)</a:t>
                      </a:r>
                    </a:p>
                  </a:txBody>
                  <a:tcPr/>
                </a:tc>
                <a:tc>
                  <a:txBody>
                    <a:bodyPr/>
                    <a:lstStyle/>
                    <a:p>
                      <a:r>
                        <a:rPr lang="en-US" dirty="0">
                          <a:solidFill>
                            <a:srgbClr val="FF0000"/>
                          </a:solidFill>
                        </a:rPr>
                        <a:t>Files can be executed as commands.</a:t>
                      </a:r>
                    </a:p>
                  </a:txBody>
                  <a:tcPr/>
                </a:tc>
                <a:tc>
                  <a:txBody>
                    <a:bodyPr/>
                    <a:lstStyle/>
                    <a:p>
                      <a:r>
                        <a:rPr lang="en-US" dirty="0">
                          <a:solidFill>
                            <a:srgbClr val="FF0000"/>
                          </a:solidFill>
                        </a:rPr>
                        <a:t>The directory can become the current working directory. (You can cd into it, but also require read permission to list files found there.)</a:t>
                      </a:r>
                    </a:p>
                  </a:txBody>
                  <a:tcPr/>
                </a:tc>
                <a:extLst>
                  <a:ext uri="{0D108BD9-81ED-4DB2-BD59-A6C34878D82A}">
                    <a16:rowId xmlns:a16="http://schemas.microsoft.com/office/drawing/2014/main" val="884733690"/>
                  </a:ext>
                </a:extLst>
              </a:tr>
            </a:tbl>
          </a:graphicData>
        </a:graphic>
      </p:graphicFrame>
    </p:spTree>
    <p:extLst>
      <p:ext uri="{BB962C8B-B14F-4D97-AF65-F5344CB8AC3E}">
        <p14:creationId xmlns:p14="http://schemas.microsoft.com/office/powerpoint/2010/main" val="245435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2DE0-2265-76BF-86B3-A12980E846BF}"/>
              </a:ext>
            </a:extLst>
          </p:cNvPr>
          <p:cNvSpPr>
            <a:spLocks noGrp="1"/>
          </p:cNvSpPr>
          <p:nvPr>
            <p:ph type="title"/>
          </p:nvPr>
        </p:nvSpPr>
        <p:spPr/>
        <p:txBody>
          <a:bodyPr/>
          <a:lstStyle/>
          <a:p>
            <a:r>
              <a:rPr lang="en-US" dirty="0">
                <a:solidFill>
                  <a:srgbClr val="FF0000"/>
                </a:solidFill>
              </a:rPr>
              <a:t>Linux File-system Permissions</a:t>
            </a:r>
            <a:endParaRPr lang="en-US" dirty="0"/>
          </a:p>
        </p:txBody>
      </p:sp>
      <p:sp>
        <p:nvSpPr>
          <p:cNvPr id="3" name="Content Placeholder 2">
            <a:extLst>
              <a:ext uri="{FF2B5EF4-FFF2-40B4-BE49-F238E27FC236}">
                <a16:creationId xmlns:a16="http://schemas.microsoft.com/office/drawing/2014/main" id="{EE45B2B5-98E4-F477-478C-5AAC6E0C40F2}"/>
              </a:ext>
            </a:extLst>
          </p:cNvPr>
          <p:cNvSpPr>
            <a:spLocks noGrp="1"/>
          </p:cNvSpPr>
          <p:nvPr>
            <p:ph idx="1"/>
          </p:nvPr>
        </p:nvSpPr>
        <p:spPr/>
        <p:txBody>
          <a:bodyPr>
            <a:normAutofit/>
          </a:bodyPr>
          <a:lstStyle/>
          <a:p>
            <a:r>
              <a:rPr lang="en-US" sz="2000" dirty="0"/>
              <a:t>Users normally have both read and execute permissions on read-only directories so that they can list the directory and have full read-only access to its contents. If a user only has read access on a directory, the names of the files in it can be listed, but no other information, including permissions or time stamps, are available, nor can they be accessed. If a user only has execute access on a directory, they cannot list file names in the directory. If they know the name of a file that they have permission to read, they can access the contents of that file from outside the directory by explicitly specifying the relative file name. </a:t>
            </a:r>
          </a:p>
          <a:p>
            <a:r>
              <a:rPr lang="en-US" sz="2000" dirty="0"/>
              <a:t>A file may be removed by anyone who has ownership of, or write permission to, the directory in which the file resides, regardless of the ownership or permissions on the file itself. This can be overridden with a special permission, the sticky bit, discussed later in this chapter. </a:t>
            </a:r>
          </a:p>
        </p:txBody>
      </p:sp>
    </p:spTree>
    <p:extLst>
      <p:ext uri="{BB962C8B-B14F-4D97-AF65-F5344CB8AC3E}">
        <p14:creationId xmlns:p14="http://schemas.microsoft.com/office/powerpoint/2010/main" val="76907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B52D-2BE2-B953-8D0E-DD77354C114A}"/>
              </a:ext>
            </a:extLst>
          </p:cNvPr>
          <p:cNvSpPr>
            <a:spLocks noGrp="1"/>
          </p:cNvSpPr>
          <p:nvPr>
            <p:ph type="title"/>
          </p:nvPr>
        </p:nvSpPr>
        <p:spPr/>
        <p:txBody>
          <a:bodyPr/>
          <a:lstStyle/>
          <a:p>
            <a:r>
              <a:rPr lang="en-US" dirty="0"/>
              <a:t>Viewing File and Directory Permissions and Ownership</a:t>
            </a:r>
          </a:p>
        </p:txBody>
      </p:sp>
      <p:sp>
        <p:nvSpPr>
          <p:cNvPr id="3" name="Content Placeholder 2">
            <a:extLst>
              <a:ext uri="{FF2B5EF4-FFF2-40B4-BE49-F238E27FC236}">
                <a16:creationId xmlns:a16="http://schemas.microsoft.com/office/drawing/2014/main" id="{FBBA2D26-A936-7D38-A034-34BC8AF6B117}"/>
              </a:ext>
            </a:extLst>
          </p:cNvPr>
          <p:cNvSpPr>
            <a:spLocks noGrp="1"/>
          </p:cNvSpPr>
          <p:nvPr>
            <p:ph idx="1"/>
          </p:nvPr>
        </p:nvSpPr>
        <p:spPr/>
        <p:txBody>
          <a:bodyPr>
            <a:normAutofit/>
          </a:bodyPr>
          <a:lstStyle/>
          <a:p>
            <a:r>
              <a:rPr lang="en-US" sz="2000" dirty="0"/>
              <a:t>The </a:t>
            </a:r>
            <a:r>
              <a:rPr lang="en-US" sz="2000" dirty="0">
                <a:solidFill>
                  <a:srgbClr val="FF0000"/>
                </a:solidFill>
              </a:rPr>
              <a:t>-l </a:t>
            </a:r>
            <a:r>
              <a:rPr lang="en-US" sz="2000" dirty="0"/>
              <a:t>option of the </a:t>
            </a:r>
            <a:r>
              <a:rPr lang="en-US" sz="2000" dirty="0">
                <a:solidFill>
                  <a:srgbClr val="FF0000"/>
                </a:solidFill>
              </a:rPr>
              <a:t>ls </a:t>
            </a:r>
            <a:r>
              <a:rPr lang="en-US" sz="2000" dirty="0"/>
              <a:t>command shows detailed information about permissions and ownership:</a:t>
            </a:r>
          </a:p>
          <a:p>
            <a:endParaRPr lang="en-US" sz="2000" dirty="0"/>
          </a:p>
          <a:p>
            <a:r>
              <a:rPr lang="en-US" sz="2000" dirty="0"/>
              <a:t>Use the </a:t>
            </a:r>
            <a:r>
              <a:rPr lang="en-US" sz="2000" dirty="0">
                <a:solidFill>
                  <a:srgbClr val="FF0000"/>
                </a:solidFill>
              </a:rPr>
              <a:t>-d </a:t>
            </a:r>
            <a:r>
              <a:rPr lang="en-US" sz="2000" dirty="0"/>
              <a:t>option to show detailed information about a directory itself, and not its contents.</a:t>
            </a:r>
          </a:p>
          <a:p>
            <a:endParaRPr lang="en-US" sz="2000" dirty="0"/>
          </a:p>
          <a:p>
            <a:r>
              <a:rPr lang="en-US" sz="2000" dirty="0"/>
              <a:t>The first character of the long listing is the file type, interpreted like this: </a:t>
            </a:r>
          </a:p>
          <a:p>
            <a:endParaRPr lang="en-US" sz="2000" dirty="0"/>
          </a:p>
        </p:txBody>
      </p:sp>
      <p:sp>
        <p:nvSpPr>
          <p:cNvPr id="4" name="TextBox 3">
            <a:extLst>
              <a:ext uri="{FF2B5EF4-FFF2-40B4-BE49-F238E27FC236}">
                <a16:creationId xmlns:a16="http://schemas.microsoft.com/office/drawing/2014/main" id="{4B3237E9-3A2E-7C91-1998-76F866DDB390}"/>
              </a:ext>
            </a:extLst>
          </p:cNvPr>
          <p:cNvSpPr txBox="1"/>
          <p:nvPr/>
        </p:nvSpPr>
        <p:spPr>
          <a:xfrm>
            <a:off x="1066800" y="2531413"/>
            <a:ext cx="7175241" cy="646331"/>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ls -l test</a:t>
            </a:r>
          </a:p>
          <a:p>
            <a:r>
              <a:rPr lang="en-US" dirty="0">
                <a:solidFill>
                  <a:srgbClr val="FF0000"/>
                </a:solidFill>
              </a:rPr>
              <a:t> -</a:t>
            </a:r>
            <a:r>
              <a:rPr lang="en-US" dirty="0" err="1">
                <a:solidFill>
                  <a:srgbClr val="FF0000"/>
                </a:solidFill>
              </a:rPr>
              <a:t>rw</a:t>
            </a:r>
            <a:r>
              <a:rPr lang="en-US" dirty="0">
                <a:solidFill>
                  <a:srgbClr val="FF0000"/>
                </a:solidFill>
              </a:rPr>
              <a:t>-</a:t>
            </a:r>
            <a:r>
              <a:rPr lang="en-US" dirty="0" err="1">
                <a:solidFill>
                  <a:srgbClr val="FF0000"/>
                </a:solidFill>
              </a:rPr>
              <a:t>rw</a:t>
            </a:r>
            <a:r>
              <a:rPr lang="en-US" dirty="0">
                <a:solidFill>
                  <a:srgbClr val="FF0000"/>
                </a:solidFill>
              </a:rPr>
              <a:t>-r--. 1 student </a:t>
            </a:r>
            <a:r>
              <a:rPr lang="en-US" dirty="0" err="1">
                <a:solidFill>
                  <a:srgbClr val="FF0000"/>
                </a:solidFill>
              </a:rPr>
              <a:t>student</a:t>
            </a:r>
            <a:r>
              <a:rPr lang="en-US" dirty="0">
                <a:solidFill>
                  <a:srgbClr val="FF0000"/>
                </a:solidFill>
              </a:rPr>
              <a:t> 0 Feb 8 17:36 test </a:t>
            </a:r>
          </a:p>
        </p:txBody>
      </p:sp>
      <p:sp>
        <p:nvSpPr>
          <p:cNvPr id="5" name="TextBox 4">
            <a:extLst>
              <a:ext uri="{FF2B5EF4-FFF2-40B4-BE49-F238E27FC236}">
                <a16:creationId xmlns:a16="http://schemas.microsoft.com/office/drawing/2014/main" id="{31C4DC9D-1D4D-872D-1730-BBA71185A256}"/>
              </a:ext>
            </a:extLst>
          </p:cNvPr>
          <p:cNvSpPr txBox="1"/>
          <p:nvPr/>
        </p:nvSpPr>
        <p:spPr>
          <a:xfrm>
            <a:off x="1066800" y="3821263"/>
            <a:ext cx="6167535" cy="646331"/>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ls -</a:t>
            </a:r>
            <a:r>
              <a:rPr lang="en-US" dirty="0" err="1">
                <a:solidFill>
                  <a:srgbClr val="FF0000"/>
                </a:solidFill>
              </a:rPr>
              <a:t>ld</a:t>
            </a:r>
            <a:r>
              <a:rPr lang="en-US" dirty="0">
                <a:solidFill>
                  <a:srgbClr val="FF0000"/>
                </a:solidFill>
              </a:rPr>
              <a:t> /home </a:t>
            </a:r>
          </a:p>
          <a:p>
            <a:r>
              <a:rPr lang="en-US" dirty="0" err="1">
                <a:solidFill>
                  <a:srgbClr val="FF0000"/>
                </a:solidFill>
              </a:rPr>
              <a:t>drwxr</a:t>
            </a:r>
            <a:r>
              <a:rPr lang="en-US" dirty="0">
                <a:solidFill>
                  <a:srgbClr val="FF0000"/>
                </a:solidFill>
              </a:rPr>
              <a:t>-</a:t>
            </a:r>
            <a:r>
              <a:rPr lang="en-US" dirty="0" err="1">
                <a:solidFill>
                  <a:srgbClr val="FF0000"/>
                </a:solidFill>
              </a:rPr>
              <a:t>xr</a:t>
            </a:r>
            <a:r>
              <a:rPr lang="en-US" dirty="0">
                <a:solidFill>
                  <a:srgbClr val="FF0000"/>
                </a:solidFill>
              </a:rPr>
              <a:t>-x. 5 root </a:t>
            </a:r>
            <a:r>
              <a:rPr lang="en-US" dirty="0" err="1">
                <a:solidFill>
                  <a:srgbClr val="FF0000"/>
                </a:solidFill>
              </a:rPr>
              <a:t>root</a:t>
            </a:r>
            <a:r>
              <a:rPr lang="en-US" dirty="0">
                <a:solidFill>
                  <a:srgbClr val="FF0000"/>
                </a:solidFill>
              </a:rPr>
              <a:t> 4096 Jan 31 22:00 /home </a:t>
            </a:r>
          </a:p>
        </p:txBody>
      </p:sp>
    </p:spTree>
    <p:extLst>
      <p:ext uri="{BB962C8B-B14F-4D97-AF65-F5344CB8AC3E}">
        <p14:creationId xmlns:p14="http://schemas.microsoft.com/office/powerpoint/2010/main" val="11246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Basic Command Syntax(</a:t>
            </a:r>
            <a:r>
              <a:rPr lang="en-US" dirty="0" err="1">
                <a:solidFill>
                  <a:srgbClr val="C00000"/>
                </a:solidFill>
              </a:rPr>
              <a:t>Con’d</a:t>
            </a:r>
            <a:r>
              <a:rPr lang="en-US" dirty="0">
                <a:solidFill>
                  <a:srgbClr val="C00000"/>
                </a:solidFill>
              </a:rPr>
              <a:t>) </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chemeClr val="bg1"/>
                </a:solidFill>
                <a:effectLst/>
                <a:latin typeface="Cambria (body)"/>
              </a:rPr>
              <a:t>If you want to type more than one command on a single line, use the </a:t>
            </a:r>
            <a:r>
              <a:rPr lang="en-US" sz="2000" b="0" i="0" dirty="0">
                <a:solidFill>
                  <a:srgbClr val="C00000"/>
                </a:solidFill>
                <a:effectLst/>
                <a:latin typeface="Cambria (body)"/>
              </a:rPr>
              <a:t>semicolon(;) </a:t>
            </a:r>
            <a:r>
              <a:rPr lang="en-US" sz="2000" b="0" i="0" dirty="0">
                <a:solidFill>
                  <a:schemeClr val="bg1"/>
                </a:solidFill>
                <a:effectLst/>
                <a:latin typeface="Cambria (body)"/>
              </a:rPr>
              <a:t>as a command separator. A semicolon is a member of a class of characters called metacharacters that have special meanings for bash. In this case  the output of both commands will be displayed before the next shell prompt appears.</a:t>
            </a:r>
          </a:p>
          <a:p>
            <a:pPr algn="just">
              <a:buClr>
                <a:srgbClr val="C00000"/>
              </a:buClr>
            </a:pPr>
            <a:r>
              <a:rPr lang="en-US" sz="2000" dirty="0">
                <a:solidFill>
                  <a:schemeClr val="bg1"/>
                </a:solidFill>
                <a:latin typeface="Cambria (body)"/>
              </a:rPr>
              <a:t>The following example shows how to combine two commands</a:t>
            </a:r>
            <a:r>
              <a:rPr lang="en-US" sz="2000" dirty="0">
                <a:solidFill>
                  <a:srgbClr val="C00000"/>
                </a:solidFill>
                <a:latin typeface="Cambria (body)"/>
              </a:rPr>
              <a:t>(command1 and command2) </a:t>
            </a:r>
            <a:r>
              <a:rPr lang="en-US" sz="2000" dirty="0">
                <a:solidFill>
                  <a:schemeClr val="bg1"/>
                </a:solidFill>
                <a:latin typeface="Cambria (body)"/>
              </a:rPr>
              <a:t>on the command line</a:t>
            </a:r>
            <a:endParaRPr lang="en-US" sz="2000" b="0" i="0" dirty="0">
              <a:solidFill>
                <a:schemeClr val="bg1"/>
              </a:solidFill>
              <a:effectLst/>
              <a:latin typeface="Cambria (body)"/>
            </a:endParaRPr>
          </a:p>
          <a:p>
            <a:pPr algn="l">
              <a:buClr>
                <a:srgbClr val="C00000"/>
              </a:buClr>
            </a:pPr>
            <a:endParaRPr lang="en-US" sz="2000" b="0" i="0" dirty="0">
              <a:solidFill>
                <a:schemeClr val="bg1"/>
              </a:solidFill>
              <a:effectLst/>
              <a:latin typeface="Cambria (body)"/>
            </a:endParaRPr>
          </a:p>
        </p:txBody>
      </p:sp>
      <p:pic>
        <p:nvPicPr>
          <p:cNvPr id="5" name="Picture 4">
            <a:extLst>
              <a:ext uri="{FF2B5EF4-FFF2-40B4-BE49-F238E27FC236}">
                <a16:creationId xmlns:a16="http://schemas.microsoft.com/office/drawing/2014/main" id="{C660D98A-9757-568C-FB7A-A40B4A85A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209" y="4038600"/>
            <a:ext cx="8850373" cy="1189039"/>
          </a:xfrm>
          <a:prstGeom prst="rect">
            <a:avLst/>
          </a:prstGeom>
        </p:spPr>
      </p:pic>
    </p:spTree>
    <p:extLst>
      <p:ext uri="{BB962C8B-B14F-4D97-AF65-F5344CB8AC3E}">
        <p14:creationId xmlns:p14="http://schemas.microsoft.com/office/powerpoint/2010/main" val="101163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0777-E916-44E8-59A2-6879305DABE8}"/>
              </a:ext>
            </a:extLst>
          </p:cNvPr>
          <p:cNvSpPr>
            <a:spLocks noGrp="1"/>
          </p:cNvSpPr>
          <p:nvPr>
            <p:ph type="title"/>
          </p:nvPr>
        </p:nvSpPr>
        <p:spPr/>
        <p:txBody>
          <a:bodyPr/>
          <a:lstStyle/>
          <a:p>
            <a:r>
              <a:rPr lang="en-US" dirty="0"/>
              <a:t>Viewing File and Directory Permissions and Ownership</a:t>
            </a:r>
          </a:p>
        </p:txBody>
      </p:sp>
      <p:sp>
        <p:nvSpPr>
          <p:cNvPr id="3" name="Content Placeholder 2">
            <a:extLst>
              <a:ext uri="{FF2B5EF4-FFF2-40B4-BE49-F238E27FC236}">
                <a16:creationId xmlns:a16="http://schemas.microsoft.com/office/drawing/2014/main" id="{06AF4B3D-2D02-B0D3-B3B3-AB4E0D71064F}"/>
              </a:ext>
            </a:extLst>
          </p:cNvPr>
          <p:cNvSpPr>
            <a:spLocks noGrp="1"/>
          </p:cNvSpPr>
          <p:nvPr>
            <p:ph idx="1"/>
          </p:nvPr>
        </p:nvSpPr>
        <p:spPr/>
        <p:txBody>
          <a:bodyPr>
            <a:noAutofit/>
          </a:bodyPr>
          <a:lstStyle/>
          <a:p>
            <a:r>
              <a:rPr lang="en-US" sz="2000" dirty="0">
                <a:solidFill>
                  <a:srgbClr val="FF0000"/>
                </a:solidFill>
              </a:rPr>
              <a:t>-</a:t>
            </a:r>
            <a:r>
              <a:rPr lang="en-US" sz="2000" dirty="0"/>
              <a:t> is a regular file. </a:t>
            </a:r>
          </a:p>
          <a:p>
            <a:r>
              <a:rPr lang="en-US" sz="2000" dirty="0">
                <a:solidFill>
                  <a:srgbClr val="FF0000"/>
                </a:solidFill>
              </a:rPr>
              <a:t>d </a:t>
            </a:r>
            <a:r>
              <a:rPr lang="en-US" sz="2000" dirty="0"/>
              <a:t>is a directory. </a:t>
            </a:r>
          </a:p>
          <a:p>
            <a:r>
              <a:rPr lang="en-US" sz="2000" dirty="0">
                <a:solidFill>
                  <a:srgbClr val="FF0000"/>
                </a:solidFill>
              </a:rPr>
              <a:t>l</a:t>
            </a:r>
            <a:r>
              <a:rPr lang="en-US" sz="2000" dirty="0"/>
              <a:t> is a soft link.</a:t>
            </a:r>
          </a:p>
          <a:p>
            <a:r>
              <a:rPr lang="en-US" sz="2000" dirty="0"/>
              <a:t>Other characters represent hardware devices (</a:t>
            </a:r>
            <a:r>
              <a:rPr lang="en-US" sz="2000" dirty="0">
                <a:solidFill>
                  <a:srgbClr val="FF0000"/>
                </a:solidFill>
              </a:rPr>
              <a:t>b</a:t>
            </a:r>
            <a:r>
              <a:rPr lang="en-US" sz="2000" dirty="0"/>
              <a:t> and </a:t>
            </a:r>
            <a:r>
              <a:rPr lang="en-US" sz="2000" dirty="0">
                <a:solidFill>
                  <a:srgbClr val="FF0000"/>
                </a:solidFill>
              </a:rPr>
              <a:t>c</a:t>
            </a:r>
            <a:r>
              <a:rPr lang="en-US" sz="2000" dirty="0"/>
              <a:t>) or other special-purpose files (</a:t>
            </a:r>
            <a:r>
              <a:rPr lang="en-US" sz="2000" dirty="0">
                <a:solidFill>
                  <a:srgbClr val="FF0000"/>
                </a:solidFill>
              </a:rPr>
              <a:t>p</a:t>
            </a:r>
            <a:r>
              <a:rPr lang="en-US" sz="2000" dirty="0"/>
              <a:t> and </a:t>
            </a:r>
            <a:r>
              <a:rPr lang="en-US" sz="2000" dirty="0">
                <a:solidFill>
                  <a:srgbClr val="FF0000"/>
                </a:solidFill>
              </a:rPr>
              <a:t>s</a:t>
            </a:r>
            <a:r>
              <a:rPr lang="en-US" sz="2000" dirty="0"/>
              <a:t>)</a:t>
            </a:r>
          </a:p>
          <a:p>
            <a:pPr marL="0" indent="0">
              <a:buNone/>
            </a:pPr>
            <a:r>
              <a:rPr lang="en-US" sz="2000" dirty="0"/>
              <a:t>The next nine characters are the file permissions. These are in three sets of three characters: permissions that apply to the user that owns the file, the group that owns the file, and all other users. If the set shows </a:t>
            </a:r>
            <a:r>
              <a:rPr lang="en-US" sz="2000" dirty="0" err="1">
                <a:solidFill>
                  <a:srgbClr val="FF0000"/>
                </a:solidFill>
              </a:rPr>
              <a:t>rwx</a:t>
            </a:r>
            <a:r>
              <a:rPr lang="en-US" sz="2000" dirty="0"/>
              <a:t>, that category has all three permissions, read, write, and execute. If a letter has been replaced by </a:t>
            </a:r>
            <a:r>
              <a:rPr lang="en-US" sz="2000" dirty="0">
                <a:solidFill>
                  <a:srgbClr val="FF0000"/>
                </a:solidFill>
              </a:rPr>
              <a:t>-</a:t>
            </a:r>
            <a:r>
              <a:rPr lang="en-US" sz="2000" dirty="0"/>
              <a:t>, then that category does not have that permission.</a:t>
            </a:r>
          </a:p>
          <a:p>
            <a:pPr marL="0" indent="0">
              <a:buNone/>
            </a:pPr>
            <a:r>
              <a:rPr lang="en-US" sz="2000" dirty="0"/>
              <a:t>After the link count, the first name specifies the user that owns the file, and the second name the group that owns the file.</a:t>
            </a:r>
          </a:p>
        </p:txBody>
      </p:sp>
    </p:spTree>
    <p:extLst>
      <p:ext uri="{BB962C8B-B14F-4D97-AF65-F5344CB8AC3E}">
        <p14:creationId xmlns:p14="http://schemas.microsoft.com/office/powerpoint/2010/main" val="29504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D625D-CB72-3080-2C4B-5F9C0F206F11}"/>
              </a:ext>
            </a:extLst>
          </p:cNvPr>
          <p:cNvSpPr>
            <a:spLocks noGrp="1"/>
          </p:cNvSpPr>
          <p:nvPr>
            <p:ph type="title"/>
          </p:nvPr>
        </p:nvSpPr>
        <p:spPr/>
        <p:txBody>
          <a:bodyPr/>
          <a:lstStyle/>
          <a:p>
            <a:r>
              <a:rPr lang="en-US" dirty="0"/>
              <a:t>Viewing File and Directory Permissions and Ownership</a:t>
            </a:r>
          </a:p>
        </p:txBody>
      </p:sp>
      <p:sp>
        <p:nvSpPr>
          <p:cNvPr id="3" name="Content Placeholder 2">
            <a:extLst>
              <a:ext uri="{FF2B5EF4-FFF2-40B4-BE49-F238E27FC236}">
                <a16:creationId xmlns:a16="http://schemas.microsoft.com/office/drawing/2014/main" id="{34AAB6FC-26CF-0EA8-D632-C192173F94F3}"/>
              </a:ext>
            </a:extLst>
          </p:cNvPr>
          <p:cNvSpPr>
            <a:spLocks noGrp="1"/>
          </p:cNvSpPr>
          <p:nvPr>
            <p:ph idx="1"/>
          </p:nvPr>
        </p:nvSpPr>
        <p:spPr/>
        <p:txBody>
          <a:bodyPr>
            <a:normAutofit/>
          </a:bodyPr>
          <a:lstStyle/>
          <a:p>
            <a:r>
              <a:rPr lang="en-US" sz="2000" dirty="0"/>
              <a:t>So in the example above, the permissions for user</a:t>
            </a:r>
            <a:r>
              <a:rPr lang="en-US" sz="2000" dirty="0">
                <a:solidFill>
                  <a:srgbClr val="FF0000"/>
                </a:solidFill>
              </a:rPr>
              <a:t> student </a:t>
            </a:r>
            <a:r>
              <a:rPr lang="en-US" sz="2000" dirty="0"/>
              <a:t>are specified by the first set of three characters. User </a:t>
            </a:r>
            <a:r>
              <a:rPr lang="en-US" sz="2000" dirty="0">
                <a:solidFill>
                  <a:srgbClr val="FF0000"/>
                </a:solidFill>
              </a:rPr>
              <a:t>student</a:t>
            </a:r>
            <a:r>
              <a:rPr lang="en-US" sz="2000" dirty="0"/>
              <a:t> has read and write on </a:t>
            </a:r>
            <a:r>
              <a:rPr lang="en-US" sz="2000" dirty="0">
                <a:solidFill>
                  <a:srgbClr val="FF0000"/>
                </a:solidFill>
              </a:rPr>
              <a:t>test</a:t>
            </a:r>
            <a:r>
              <a:rPr lang="en-US" sz="2000" dirty="0"/>
              <a:t>, but not execute.</a:t>
            </a:r>
          </a:p>
          <a:p>
            <a:r>
              <a:rPr lang="en-US" sz="2000" dirty="0"/>
              <a:t>Group </a:t>
            </a:r>
            <a:r>
              <a:rPr lang="en-US" sz="2000" dirty="0">
                <a:solidFill>
                  <a:srgbClr val="FF0000"/>
                </a:solidFill>
              </a:rPr>
              <a:t>student</a:t>
            </a:r>
            <a:r>
              <a:rPr lang="en-US" sz="2000" dirty="0"/>
              <a:t> is specified by the second set of three characters: it also has read and write on </a:t>
            </a:r>
            <a:r>
              <a:rPr lang="en-US" sz="2000" dirty="0">
                <a:solidFill>
                  <a:srgbClr val="FF0000"/>
                </a:solidFill>
              </a:rPr>
              <a:t>test</a:t>
            </a:r>
            <a:r>
              <a:rPr lang="en-US" sz="2000" dirty="0"/>
              <a:t>, but not execute.</a:t>
            </a:r>
          </a:p>
          <a:p>
            <a:r>
              <a:rPr lang="en-US" sz="2000" dirty="0"/>
              <a:t>Any other user's permissions are specified by the third set of three characters: they only have read permission on </a:t>
            </a:r>
            <a:r>
              <a:rPr lang="en-US" sz="2000" dirty="0">
                <a:solidFill>
                  <a:srgbClr val="FF0000"/>
                </a:solidFill>
              </a:rPr>
              <a:t>test</a:t>
            </a:r>
            <a:r>
              <a:rPr lang="en-US" sz="2000" dirty="0"/>
              <a:t>. </a:t>
            </a:r>
          </a:p>
          <a:p>
            <a:r>
              <a:rPr lang="en-US" sz="2000" dirty="0"/>
              <a:t>The most specific set of permissions apply. So if user </a:t>
            </a:r>
            <a:r>
              <a:rPr lang="en-US" sz="2000" dirty="0">
                <a:solidFill>
                  <a:srgbClr val="FF0000"/>
                </a:solidFill>
              </a:rPr>
              <a:t>student</a:t>
            </a:r>
            <a:r>
              <a:rPr lang="en-US" sz="2000" dirty="0"/>
              <a:t> has different permissions than group </a:t>
            </a:r>
            <a:r>
              <a:rPr lang="en-US" sz="2000" dirty="0">
                <a:solidFill>
                  <a:srgbClr val="FF0000"/>
                </a:solidFill>
              </a:rPr>
              <a:t>student</a:t>
            </a:r>
            <a:r>
              <a:rPr lang="en-US" sz="2000" dirty="0"/>
              <a:t>, and user </a:t>
            </a:r>
            <a:r>
              <a:rPr lang="en-US" sz="2000" dirty="0">
                <a:solidFill>
                  <a:srgbClr val="FF0000"/>
                </a:solidFill>
              </a:rPr>
              <a:t>student</a:t>
            </a:r>
            <a:r>
              <a:rPr lang="en-US" sz="2000" dirty="0"/>
              <a:t> is also a member of that group, then the user permissions will be the ones that apply.</a:t>
            </a:r>
          </a:p>
          <a:p>
            <a:endParaRPr lang="en-US" sz="2000" dirty="0"/>
          </a:p>
        </p:txBody>
      </p:sp>
    </p:spTree>
    <p:extLst>
      <p:ext uri="{BB962C8B-B14F-4D97-AF65-F5344CB8AC3E}">
        <p14:creationId xmlns:p14="http://schemas.microsoft.com/office/powerpoint/2010/main" val="145494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375D-DCD6-4A25-2967-55F22F86D54D}"/>
              </a:ext>
            </a:extLst>
          </p:cNvPr>
          <p:cNvSpPr>
            <a:spLocks noGrp="1"/>
          </p:cNvSpPr>
          <p:nvPr>
            <p:ph type="title"/>
          </p:nvPr>
        </p:nvSpPr>
        <p:spPr/>
        <p:txBody>
          <a:bodyPr/>
          <a:lstStyle/>
          <a:p>
            <a:r>
              <a:rPr lang="en-US" dirty="0"/>
              <a:t>Examples of Permission Effects</a:t>
            </a:r>
          </a:p>
        </p:txBody>
      </p:sp>
      <p:sp>
        <p:nvSpPr>
          <p:cNvPr id="3" name="Content Placeholder 2">
            <a:extLst>
              <a:ext uri="{FF2B5EF4-FFF2-40B4-BE49-F238E27FC236}">
                <a16:creationId xmlns:a16="http://schemas.microsoft.com/office/drawing/2014/main" id="{E0CDCC80-8D67-3C4C-CBA2-FF1346811346}"/>
              </a:ext>
            </a:extLst>
          </p:cNvPr>
          <p:cNvSpPr>
            <a:spLocks noGrp="1"/>
          </p:cNvSpPr>
          <p:nvPr>
            <p:ph idx="1"/>
          </p:nvPr>
        </p:nvSpPr>
        <p:spPr/>
        <p:txBody>
          <a:bodyPr/>
          <a:lstStyle/>
          <a:p>
            <a:r>
              <a:rPr lang="en-US" dirty="0"/>
              <a:t>The following examples will help illustrate how file permissions interact. For these examples, we have four users with the following group memberships: </a:t>
            </a:r>
          </a:p>
        </p:txBody>
      </p:sp>
      <p:graphicFrame>
        <p:nvGraphicFramePr>
          <p:cNvPr id="4" name="Table 4">
            <a:extLst>
              <a:ext uri="{FF2B5EF4-FFF2-40B4-BE49-F238E27FC236}">
                <a16:creationId xmlns:a16="http://schemas.microsoft.com/office/drawing/2014/main" id="{2EE33640-3DF7-037A-6AFD-9AEB045D8BB1}"/>
              </a:ext>
            </a:extLst>
          </p:cNvPr>
          <p:cNvGraphicFramePr>
            <a:graphicFrameLocks noGrp="1"/>
          </p:cNvGraphicFramePr>
          <p:nvPr>
            <p:extLst>
              <p:ext uri="{D42A27DB-BD31-4B8C-83A1-F6EECF244321}">
                <p14:modId xmlns:p14="http://schemas.microsoft.com/office/powerpoint/2010/main" val="1758080219"/>
              </p:ext>
            </p:extLst>
          </p:nvPr>
        </p:nvGraphicFramePr>
        <p:xfrm>
          <a:off x="1210906" y="3126964"/>
          <a:ext cx="8128000" cy="1854200"/>
        </p:xfrm>
        <a:graphic>
          <a:graphicData uri="http://schemas.openxmlformats.org/drawingml/2006/table">
            <a:tbl>
              <a:tblPr firstRow="1" bandRow="1">
                <a:tableStyleId>{5C22544A-7EE6-4342-B048-85BDC9FD1C3A}</a:tableStyleId>
              </a:tblPr>
              <a:tblGrid>
                <a:gridCol w="2241421">
                  <a:extLst>
                    <a:ext uri="{9D8B030D-6E8A-4147-A177-3AD203B41FA5}">
                      <a16:colId xmlns:a16="http://schemas.microsoft.com/office/drawing/2014/main" val="3495887145"/>
                    </a:ext>
                  </a:extLst>
                </a:gridCol>
                <a:gridCol w="5886579">
                  <a:extLst>
                    <a:ext uri="{9D8B030D-6E8A-4147-A177-3AD203B41FA5}">
                      <a16:colId xmlns:a16="http://schemas.microsoft.com/office/drawing/2014/main" val="861807024"/>
                    </a:ext>
                  </a:extLst>
                </a:gridCol>
              </a:tblGrid>
              <a:tr h="370840">
                <a:tc>
                  <a:txBody>
                    <a:bodyPr/>
                    <a:lstStyle/>
                    <a:p>
                      <a:r>
                        <a:rPr lang="en-US" dirty="0"/>
                        <a:t>User</a:t>
                      </a:r>
                    </a:p>
                  </a:txBody>
                  <a:tcPr/>
                </a:tc>
                <a:tc>
                  <a:txBody>
                    <a:bodyPr/>
                    <a:lstStyle/>
                    <a:p>
                      <a:r>
                        <a:rPr lang="en-US" dirty="0"/>
                        <a:t>Group Memberships</a:t>
                      </a:r>
                    </a:p>
                  </a:txBody>
                  <a:tcPr/>
                </a:tc>
                <a:extLst>
                  <a:ext uri="{0D108BD9-81ED-4DB2-BD59-A6C34878D82A}">
                    <a16:rowId xmlns:a16="http://schemas.microsoft.com/office/drawing/2014/main" val="3849445012"/>
                  </a:ext>
                </a:extLst>
              </a:tr>
              <a:tr h="370840">
                <a:tc>
                  <a:txBody>
                    <a:bodyPr/>
                    <a:lstStyle/>
                    <a:p>
                      <a:r>
                        <a:rPr lang="en-US" dirty="0">
                          <a:solidFill>
                            <a:srgbClr val="FF0000"/>
                          </a:solidFill>
                        </a:rPr>
                        <a:t>operator1 </a:t>
                      </a:r>
                    </a:p>
                  </a:txBody>
                  <a:tcPr/>
                </a:tc>
                <a:tc>
                  <a:txBody>
                    <a:bodyPr/>
                    <a:lstStyle/>
                    <a:p>
                      <a:r>
                        <a:rPr lang="en-US" dirty="0">
                          <a:solidFill>
                            <a:srgbClr val="FF0000"/>
                          </a:solidFill>
                        </a:rPr>
                        <a:t>operator1, consultant1</a:t>
                      </a:r>
                    </a:p>
                  </a:txBody>
                  <a:tcPr/>
                </a:tc>
                <a:extLst>
                  <a:ext uri="{0D108BD9-81ED-4DB2-BD59-A6C34878D82A}">
                    <a16:rowId xmlns:a16="http://schemas.microsoft.com/office/drawing/2014/main" val="1474640874"/>
                  </a:ext>
                </a:extLst>
              </a:tr>
              <a:tr h="370840">
                <a:tc>
                  <a:txBody>
                    <a:bodyPr/>
                    <a:lstStyle/>
                    <a:p>
                      <a:r>
                        <a:rPr lang="en-US" dirty="0">
                          <a:solidFill>
                            <a:srgbClr val="FF0000"/>
                          </a:solidFill>
                        </a:rPr>
                        <a:t>database1 </a:t>
                      </a:r>
                    </a:p>
                  </a:txBody>
                  <a:tcPr/>
                </a:tc>
                <a:tc>
                  <a:txBody>
                    <a:bodyPr/>
                    <a:lstStyle/>
                    <a:p>
                      <a:r>
                        <a:rPr lang="en-US" dirty="0">
                          <a:solidFill>
                            <a:srgbClr val="FF0000"/>
                          </a:solidFill>
                        </a:rPr>
                        <a:t>database1, consultant1</a:t>
                      </a:r>
                    </a:p>
                  </a:txBody>
                  <a:tcPr/>
                </a:tc>
                <a:extLst>
                  <a:ext uri="{0D108BD9-81ED-4DB2-BD59-A6C34878D82A}">
                    <a16:rowId xmlns:a16="http://schemas.microsoft.com/office/drawing/2014/main" val="1219826471"/>
                  </a:ext>
                </a:extLst>
              </a:tr>
              <a:tr h="370840">
                <a:tc>
                  <a:txBody>
                    <a:bodyPr/>
                    <a:lstStyle/>
                    <a:p>
                      <a:r>
                        <a:rPr lang="en-US" dirty="0">
                          <a:solidFill>
                            <a:srgbClr val="FF0000"/>
                          </a:solidFill>
                        </a:rPr>
                        <a:t>database2</a:t>
                      </a:r>
                    </a:p>
                  </a:txBody>
                  <a:tcPr/>
                </a:tc>
                <a:tc>
                  <a:txBody>
                    <a:bodyPr/>
                    <a:lstStyle/>
                    <a:p>
                      <a:r>
                        <a:rPr lang="en-US" dirty="0">
                          <a:solidFill>
                            <a:srgbClr val="FF0000"/>
                          </a:solidFill>
                        </a:rPr>
                        <a:t>database2, operator2</a:t>
                      </a:r>
                    </a:p>
                  </a:txBody>
                  <a:tcPr/>
                </a:tc>
                <a:extLst>
                  <a:ext uri="{0D108BD9-81ED-4DB2-BD59-A6C34878D82A}">
                    <a16:rowId xmlns:a16="http://schemas.microsoft.com/office/drawing/2014/main" val="647972698"/>
                  </a:ext>
                </a:extLst>
              </a:tr>
              <a:tr h="370840">
                <a:tc>
                  <a:txBody>
                    <a:bodyPr/>
                    <a:lstStyle/>
                    <a:p>
                      <a:r>
                        <a:rPr lang="en-US" dirty="0">
                          <a:solidFill>
                            <a:srgbClr val="FF0000"/>
                          </a:solidFill>
                        </a:rPr>
                        <a:t>contractor1</a:t>
                      </a:r>
                    </a:p>
                  </a:txBody>
                  <a:tcPr/>
                </a:tc>
                <a:tc>
                  <a:txBody>
                    <a:bodyPr/>
                    <a:lstStyle/>
                    <a:p>
                      <a:r>
                        <a:rPr lang="en-US" dirty="0">
                          <a:solidFill>
                            <a:srgbClr val="FF0000"/>
                          </a:solidFill>
                        </a:rPr>
                        <a:t>contractor1, operator2 </a:t>
                      </a:r>
                    </a:p>
                  </a:txBody>
                  <a:tcPr/>
                </a:tc>
                <a:extLst>
                  <a:ext uri="{0D108BD9-81ED-4DB2-BD59-A6C34878D82A}">
                    <a16:rowId xmlns:a16="http://schemas.microsoft.com/office/drawing/2014/main" val="3567447447"/>
                  </a:ext>
                </a:extLst>
              </a:tr>
            </a:tbl>
          </a:graphicData>
        </a:graphic>
      </p:graphicFrame>
    </p:spTree>
    <p:extLst>
      <p:ext uri="{BB962C8B-B14F-4D97-AF65-F5344CB8AC3E}">
        <p14:creationId xmlns:p14="http://schemas.microsoft.com/office/powerpoint/2010/main" val="274603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8BFB-53AA-7E85-F371-A65749B46D1E}"/>
              </a:ext>
            </a:extLst>
          </p:cNvPr>
          <p:cNvSpPr>
            <a:spLocks noGrp="1"/>
          </p:cNvSpPr>
          <p:nvPr>
            <p:ph type="title"/>
          </p:nvPr>
        </p:nvSpPr>
        <p:spPr/>
        <p:txBody>
          <a:bodyPr/>
          <a:lstStyle/>
          <a:p>
            <a:r>
              <a:rPr lang="en-US" dirty="0"/>
              <a:t>Examples of Permission Effects</a:t>
            </a:r>
          </a:p>
        </p:txBody>
      </p:sp>
      <p:sp>
        <p:nvSpPr>
          <p:cNvPr id="3" name="Content Placeholder 2">
            <a:extLst>
              <a:ext uri="{FF2B5EF4-FFF2-40B4-BE49-F238E27FC236}">
                <a16:creationId xmlns:a16="http://schemas.microsoft.com/office/drawing/2014/main" id="{1D813664-75CD-4532-697A-3E0C04396EB1}"/>
              </a:ext>
            </a:extLst>
          </p:cNvPr>
          <p:cNvSpPr>
            <a:spLocks noGrp="1"/>
          </p:cNvSpPr>
          <p:nvPr>
            <p:ph idx="1"/>
          </p:nvPr>
        </p:nvSpPr>
        <p:spPr/>
        <p:txBody>
          <a:bodyPr>
            <a:normAutofit/>
          </a:bodyPr>
          <a:lstStyle/>
          <a:p>
            <a:r>
              <a:rPr lang="en-US" sz="2000" dirty="0"/>
              <a:t>Those users will be working with files in the </a:t>
            </a:r>
            <a:r>
              <a:rPr lang="en-US" sz="2000" dirty="0" err="1"/>
              <a:t>dir</a:t>
            </a:r>
            <a:r>
              <a:rPr lang="en-US" sz="2000" dirty="0"/>
              <a:t> directory. This is a long listing of the files in that directory:</a:t>
            </a:r>
          </a:p>
          <a:p>
            <a:endParaRPr lang="en-US" sz="2000" dirty="0"/>
          </a:p>
          <a:p>
            <a:endParaRPr lang="en-US" sz="2000" dirty="0"/>
          </a:p>
          <a:p>
            <a:endParaRPr lang="en-US" sz="2000" dirty="0"/>
          </a:p>
          <a:p>
            <a:endParaRPr lang="en-US" sz="2000" dirty="0"/>
          </a:p>
          <a:p>
            <a:endParaRPr lang="en-US" sz="2000" dirty="0"/>
          </a:p>
          <a:p>
            <a:r>
              <a:rPr lang="en-US" sz="2000" dirty="0"/>
              <a:t>The </a:t>
            </a:r>
            <a:r>
              <a:rPr lang="en-US" sz="2000" dirty="0">
                <a:solidFill>
                  <a:srgbClr val="FF0000"/>
                </a:solidFill>
              </a:rPr>
              <a:t>-a </a:t>
            </a:r>
            <a:r>
              <a:rPr lang="en-US" sz="2000" dirty="0"/>
              <a:t>option shows the permissions of hidden files, including the special files used to represent the directory and its parent. In this example, </a:t>
            </a:r>
            <a:r>
              <a:rPr lang="en-US" sz="2000" dirty="0">
                <a:solidFill>
                  <a:srgbClr val="FF0000"/>
                </a:solidFill>
              </a:rPr>
              <a:t>.</a:t>
            </a:r>
            <a:r>
              <a:rPr lang="en-US" sz="2000" dirty="0"/>
              <a:t> reflects the permissions of </a:t>
            </a:r>
            <a:r>
              <a:rPr lang="en-US" sz="2000" dirty="0" err="1">
                <a:solidFill>
                  <a:srgbClr val="FF0000"/>
                </a:solidFill>
              </a:rPr>
              <a:t>dir</a:t>
            </a:r>
            <a:r>
              <a:rPr lang="en-US" sz="2000" dirty="0"/>
              <a:t> itself, and </a:t>
            </a:r>
            <a:r>
              <a:rPr lang="en-US" sz="2000" dirty="0">
                <a:solidFill>
                  <a:srgbClr val="FF0000"/>
                </a:solidFill>
              </a:rPr>
              <a:t>..</a:t>
            </a:r>
            <a:r>
              <a:rPr lang="en-US" sz="2000" dirty="0"/>
              <a:t> the permissions of its parent directory.</a:t>
            </a:r>
          </a:p>
        </p:txBody>
      </p:sp>
      <p:sp>
        <p:nvSpPr>
          <p:cNvPr id="4" name="TextBox 3">
            <a:extLst>
              <a:ext uri="{FF2B5EF4-FFF2-40B4-BE49-F238E27FC236}">
                <a16:creationId xmlns:a16="http://schemas.microsoft.com/office/drawing/2014/main" id="{EBCA6490-37C0-D47E-FF16-8A5803B4EA6C}"/>
              </a:ext>
            </a:extLst>
          </p:cNvPr>
          <p:cNvSpPr txBox="1"/>
          <p:nvPr/>
        </p:nvSpPr>
        <p:spPr>
          <a:xfrm>
            <a:off x="1169437" y="2705877"/>
            <a:ext cx="9336833" cy="2308324"/>
          </a:xfrm>
          <a:prstGeom prst="rect">
            <a:avLst/>
          </a:prstGeom>
          <a:noFill/>
        </p:spPr>
        <p:txBody>
          <a:bodyPr wrap="square" rtlCol="0">
            <a:spAutoFit/>
          </a:bodyPr>
          <a:lstStyle/>
          <a:p>
            <a:r>
              <a:rPr lang="en-US" dirty="0">
                <a:solidFill>
                  <a:srgbClr val="FF0000"/>
                </a:solidFill>
              </a:rPr>
              <a:t>[database1@host </a:t>
            </a:r>
            <a:r>
              <a:rPr lang="en-US" dirty="0" err="1">
                <a:solidFill>
                  <a:srgbClr val="FF0000"/>
                </a:solidFill>
              </a:rPr>
              <a:t>dir</a:t>
            </a:r>
            <a:r>
              <a:rPr lang="en-US" dirty="0">
                <a:solidFill>
                  <a:srgbClr val="FF0000"/>
                </a:solidFill>
              </a:rPr>
              <a:t>]$ ls –la</a:t>
            </a:r>
          </a:p>
          <a:p>
            <a:r>
              <a:rPr lang="en-US" dirty="0">
                <a:solidFill>
                  <a:srgbClr val="FF0000"/>
                </a:solidFill>
              </a:rPr>
              <a:t>total 24 </a:t>
            </a:r>
          </a:p>
          <a:p>
            <a:r>
              <a:rPr lang="en-US" dirty="0" err="1">
                <a:solidFill>
                  <a:srgbClr val="FF0000"/>
                </a:solidFill>
              </a:rPr>
              <a:t>drwxrwxr</a:t>
            </a:r>
            <a:r>
              <a:rPr lang="en-US" dirty="0">
                <a:solidFill>
                  <a:srgbClr val="FF0000"/>
                </a:solidFill>
              </a:rPr>
              <a:t>-x. 2 database1 consultant1 4096 Apr 4 10:23 .</a:t>
            </a:r>
          </a:p>
          <a:p>
            <a:r>
              <a:rPr lang="en-US" dirty="0" err="1">
                <a:solidFill>
                  <a:srgbClr val="FF0000"/>
                </a:solidFill>
              </a:rPr>
              <a:t>drwxr</a:t>
            </a:r>
            <a:r>
              <a:rPr lang="en-US" dirty="0">
                <a:solidFill>
                  <a:srgbClr val="FF0000"/>
                </a:solidFill>
              </a:rPr>
              <a:t>-</a:t>
            </a:r>
            <a:r>
              <a:rPr lang="en-US" dirty="0" err="1">
                <a:solidFill>
                  <a:srgbClr val="FF0000"/>
                </a:solidFill>
              </a:rPr>
              <a:t>xr</a:t>
            </a:r>
            <a:r>
              <a:rPr lang="en-US" dirty="0">
                <a:solidFill>
                  <a:srgbClr val="FF0000"/>
                </a:solidFill>
              </a:rPr>
              <a:t>-x. 10 root </a:t>
            </a:r>
            <a:r>
              <a:rPr lang="en-US" dirty="0" err="1">
                <a:solidFill>
                  <a:srgbClr val="FF0000"/>
                </a:solidFill>
              </a:rPr>
              <a:t>root</a:t>
            </a:r>
            <a:r>
              <a:rPr lang="en-US" dirty="0">
                <a:solidFill>
                  <a:srgbClr val="FF0000"/>
                </a:solidFill>
              </a:rPr>
              <a:t> 4096 Apr 1 17:34 .. </a:t>
            </a:r>
          </a:p>
          <a:p>
            <a:r>
              <a:rPr lang="en-US" dirty="0">
                <a:solidFill>
                  <a:srgbClr val="FF0000"/>
                </a:solidFill>
              </a:rPr>
              <a:t>-</a:t>
            </a:r>
            <a:r>
              <a:rPr lang="en-US" dirty="0" err="1">
                <a:solidFill>
                  <a:srgbClr val="FF0000"/>
                </a:solidFill>
              </a:rPr>
              <a:t>rw</a:t>
            </a:r>
            <a:r>
              <a:rPr lang="en-US" dirty="0">
                <a:solidFill>
                  <a:srgbClr val="FF0000"/>
                </a:solidFill>
              </a:rPr>
              <a:t>-</a:t>
            </a:r>
            <a:r>
              <a:rPr lang="en-US" dirty="0" err="1">
                <a:solidFill>
                  <a:srgbClr val="FF0000"/>
                </a:solidFill>
              </a:rPr>
              <a:t>rw</a:t>
            </a:r>
            <a:r>
              <a:rPr lang="en-US" dirty="0">
                <a:solidFill>
                  <a:srgbClr val="FF0000"/>
                </a:solidFill>
              </a:rPr>
              <a:t>-r--. 1 operator1 </a:t>
            </a:r>
            <a:r>
              <a:rPr lang="en-US" dirty="0" err="1">
                <a:solidFill>
                  <a:srgbClr val="FF0000"/>
                </a:solidFill>
              </a:rPr>
              <a:t>operator1</a:t>
            </a:r>
            <a:r>
              <a:rPr lang="en-US" dirty="0">
                <a:solidFill>
                  <a:srgbClr val="FF0000"/>
                </a:solidFill>
              </a:rPr>
              <a:t> 1024 Apr 4 11:02 lfile1</a:t>
            </a:r>
          </a:p>
          <a:p>
            <a:r>
              <a:rPr lang="en-US" dirty="0">
                <a:solidFill>
                  <a:srgbClr val="FF0000"/>
                </a:solidFill>
              </a:rPr>
              <a:t>-</a:t>
            </a:r>
            <a:r>
              <a:rPr lang="en-US" dirty="0" err="1">
                <a:solidFill>
                  <a:srgbClr val="FF0000"/>
                </a:solidFill>
              </a:rPr>
              <a:t>rw</a:t>
            </a:r>
            <a:r>
              <a:rPr lang="en-US" dirty="0">
                <a:solidFill>
                  <a:srgbClr val="FF0000"/>
                </a:solidFill>
              </a:rPr>
              <a:t>-r--</a:t>
            </a:r>
            <a:r>
              <a:rPr lang="en-US" dirty="0" err="1">
                <a:solidFill>
                  <a:srgbClr val="FF0000"/>
                </a:solidFill>
              </a:rPr>
              <a:t>rw</a:t>
            </a:r>
            <a:r>
              <a:rPr lang="en-US" dirty="0">
                <a:solidFill>
                  <a:srgbClr val="FF0000"/>
                </a:solidFill>
              </a:rPr>
              <a:t>-. 1 operator1 consultant1 3144 Apr 4 11:02 lfile2</a:t>
            </a:r>
          </a:p>
          <a:p>
            <a:r>
              <a:rPr lang="en-US" dirty="0">
                <a:solidFill>
                  <a:srgbClr val="FF0000"/>
                </a:solidFill>
              </a:rPr>
              <a:t>-</a:t>
            </a:r>
            <a:r>
              <a:rPr lang="en-US" dirty="0" err="1">
                <a:solidFill>
                  <a:srgbClr val="FF0000"/>
                </a:solidFill>
              </a:rPr>
              <a:t>rw</a:t>
            </a:r>
            <a:r>
              <a:rPr lang="en-US" dirty="0">
                <a:solidFill>
                  <a:srgbClr val="FF0000"/>
                </a:solidFill>
              </a:rPr>
              <a:t>-</a:t>
            </a:r>
            <a:r>
              <a:rPr lang="en-US" dirty="0" err="1">
                <a:solidFill>
                  <a:srgbClr val="FF0000"/>
                </a:solidFill>
              </a:rPr>
              <a:t>rw</a:t>
            </a:r>
            <a:r>
              <a:rPr lang="en-US" dirty="0">
                <a:solidFill>
                  <a:srgbClr val="FF0000"/>
                </a:solidFill>
              </a:rPr>
              <a:t>-r--. 1 database1 consultant1 10234 Apr 4 10:14 rfile1 </a:t>
            </a:r>
          </a:p>
          <a:p>
            <a:r>
              <a:rPr lang="en-US" dirty="0">
                <a:solidFill>
                  <a:srgbClr val="FF0000"/>
                </a:solidFill>
              </a:rPr>
              <a:t>-</a:t>
            </a:r>
            <a:r>
              <a:rPr lang="en-US" dirty="0" err="1">
                <a:solidFill>
                  <a:srgbClr val="FF0000"/>
                </a:solidFill>
              </a:rPr>
              <a:t>rw</a:t>
            </a:r>
            <a:r>
              <a:rPr lang="en-US" dirty="0">
                <a:solidFill>
                  <a:srgbClr val="FF0000"/>
                </a:solidFill>
              </a:rPr>
              <a:t>-r-----. 1 database1 consultant1 2048 Apr 4 10:18 rfile2</a:t>
            </a:r>
          </a:p>
        </p:txBody>
      </p:sp>
    </p:spTree>
    <p:extLst>
      <p:ext uri="{BB962C8B-B14F-4D97-AF65-F5344CB8AC3E}">
        <p14:creationId xmlns:p14="http://schemas.microsoft.com/office/powerpoint/2010/main" val="367392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2B19F-0628-D47D-48D7-C42981116685}"/>
              </a:ext>
            </a:extLst>
          </p:cNvPr>
          <p:cNvSpPr>
            <a:spLocks noGrp="1"/>
          </p:cNvSpPr>
          <p:nvPr>
            <p:ph type="title"/>
          </p:nvPr>
        </p:nvSpPr>
        <p:spPr/>
        <p:txBody>
          <a:bodyPr/>
          <a:lstStyle/>
          <a:p>
            <a:r>
              <a:rPr lang="en-US" dirty="0"/>
              <a:t>Examples of Permission Effects</a:t>
            </a:r>
          </a:p>
        </p:txBody>
      </p:sp>
      <p:sp>
        <p:nvSpPr>
          <p:cNvPr id="3" name="Content Placeholder 2">
            <a:extLst>
              <a:ext uri="{FF2B5EF4-FFF2-40B4-BE49-F238E27FC236}">
                <a16:creationId xmlns:a16="http://schemas.microsoft.com/office/drawing/2014/main" id="{61D787DF-1989-1AF8-D4BD-C3FFDDE34D9B}"/>
              </a:ext>
            </a:extLst>
          </p:cNvPr>
          <p:cNvSpPr>
            <a:spLocks noGrp="1"/>
          </p:cNvSpPr>
          <p:nvPr>
            <p:ph idx="1"/>
          </p:nvPr>
        </p:nvSpPr>
        <p:spPr/>
        <p:txBody>
          <a:bodyPr>
            <a:normAutofit/>
          </a:bodyPr>
          <a:lstStyle/>
          <a:p>
            <a:r>
              <a:rPr lang="en-US" sz="2000" dirty="0"/>
              <a:t>What are the permissions of </a:t>
            </a:r>
            <a:r>
              <a:rPr lang="en-US" sz="2000" dirty="0">
                <a:solidFill>
                  <a:srgbClr val="FF0000"/>
                </a:solidFill>
              </a:rPr>
              <a:t>rfile1</a:t>
            </a:r>
            <a:r>
              <a:rPr lang="en-US" sz="2000" dirty="0"/>
              <a:t>? The user that owns the file (</a:t>
            </a:r>
            <a:r>
              <a:rPr lang="en-US" sz="2000" dirty="0">
                <a:solidFill>
                  <a:srgbClr val="FF0000"/>
                </a:solidFill>
              </a:rPr>
              <a:t>database1</a:t>
            </a:r>
            <a:r>
              <a:rPr lang="en-US" sz="2000" dirty="0"/>
              <a:t>) has read and write but not execute. The group that owns the file (</a:t>
            </a:r>
            <a:r>
              <a:rPr lang="en-US" sz="2000" dirty="0">
                <a:solidFill>
                  <a:srgbClr val="FF0000"/>
                </a:solidFill>
              </a:rPr>
              <a:t>consultant1</a:t>
            </a:r>
            <a:r>
              <a:rPr lang="en-US" sz="2000" dirty="0"/>
              <a:t>) has read and write but not execute. All other users have read but not write or execute. </a:t>
            </a:r>
          </a:p>
          <a:p>
            <a:pPr marL="0" indent="0">
              <a:buNone/>
            </a:pPr>
            <a:r>
              <a:rPr lang="en-US" sz="2000" dirty="0"/>
              <a:t>The following table explores some of the effects of this set of permissions for these users:</a:t>
            </a:r>
          </a:p>
          <a:p>
            <a:endParaRPr lang="en-US" sz="2000" dirty="0"/>
          </a:p>
        </p:txBody>
      </p:sp>
      <p:graphicFrame>
        <p:nvGraphicFramePr>
          <p:cNvPr id="4" name="Table 4">
            <a:extLst>
              <a:ext uri="{FF2B5EF4-FFF2-40B4-BE49-F238E27FC236}">
                <a16:creationId xmlns:a16="http://schemas.microsoft.com/office/drawing/2014/main" id="{26C9E681-915A-F598-EC02-69DFDF1D24C3}"/>
              </a:ext>
            </a:extLst>
          </p:cNvPr>
          <p:cNvGraphicFramePr>
            <a:graphicFrameLocks noGrp="1"/>
          </p:cNvGraphicFramePr>
          <p:nvPr>
            <p:extLst>
              <p:ext uri="{D42A27DB-BD31-4B8C-83A1-F6EECF244321}">
                <p14:modId xmlns:p14="http://schemas.microsoft.com/office/powerpoint/2010/main" val="1224792133"/>
              </p:ext>
            </p:extLst>
          </p:nvPr>
        </p:nvGraphicFramePr>
        <p:xfrm>
          <a:off x="1229565" y="3374390"/>
          <a:ext cx="9080762" cy="3483610"/>
        </p:xfrm>
        <a:graphic>
          <a:graphicData uri="http://schemas.openxmlformats.org/drawingml/2006/table">
            <a:tbl>
              <a:tblPr firstRow="1" bandRow="1">
                <a:tableStyleId>{5C22544A-7EE6-4342-B048-85BDC9FD1C3A}</a:tableStyleId>
              </a:tblPr>
              <a:tblGrid>
                <a:gridCol w="4540381">
                  <a:extLst>
                    <a:ext uri="{9D8B030D-6E8A-4147-A177-3AD203B41FA5}">
                      <a16:colId xmlns:a16="http://schemas.microsoft.com/office/drawing/2014/main" val="1099566133"/>
                    </a:ext>
                  </a:extLst>
                </a:gridCol>
                <a:gridCol w="4540381">
                  <a:extLst>
                    <a:ext uri="{9D8B030D-6E8A-4147-A177-3AD203B41FA5}">
                      <a16:colId xmlns:a16="http://schemas.microsoft.com/office/drawing/2014/main" val="2511172647"/>
                    </a:ext>
                  </a:extLst>
                </a:gridCol>
              </a:tblGrid>
              <a:tr h="374650">
                <a:tc>
                  <a:txBody>
                    <a:bodyPr/>
                    <a:lstStyle/>
                    <a:p>
                      <a:r>
                        <a:rPr lang="en-US" dirty="0"/>
                        <a:t>Effect</a:t>
                      </a:r>
                    </a:p>
                  </a:txBody>
                  <a:tcPr/>
                </a:tc>
                <a:tc>
                  <a:txBody>
                    <a:bodyPr/>
                    <a:lstStyle/>
                    <a:p>
                      <a:r>
                        <a:rPr lang="en-US" dirty="0"/>
                        <a:t>Why is this true?</a:t>
                      </a:r>
                    </a:p>
                  </a:txBody>
                  <a:tcPr/>
                </a:tc>
                <a:extLst>
                  <a:ext uri="{0D108BD9-81ED-4DB2-BD59-A6C34878D82A}">
                    <a16:rowId xmlns:a16="http://schemas.microsoft.com/office/drawing/2014/main" val="2948225111"/>
                  </a:ext>
                </a:extLst>
              </a:tr>
              <a:tr h="374650">
                <a:tc>
                  <a:txBody>
                    <a:bodyPr/>
                    <a:lstStyle/>
                    <a:p>
                      <a:r>
                        <a:rPr lang="en-US" dirty="0">
                          <a:solidFill>
                            <a:srgbClr val="FF0000"/>
                          </a:solidFill>
                        </a:rPr>
                        <a:t>The user operator1 can change the contents of rfile1.</a:t>
                      </a:r>
                    </a:p>
                  </a:txBody>
                  <a:tcPr/>
                </a:tc>
                <a:tc>
                  <a:txBody>
                    <a:bodyPr/>
                    <a:lstStyle/>
                    <a:p>
                      <a:r>
                        <a:rPr lang="en-US" dirty="0">
                          <a:solidFill>
                            <a:srgbClr val="FF0000"/>
                          </a:solidFill>
                        </a:rPr>
                        <a:t>The user operator1 can change the contents of rfile1.</a:t>
                      </a:r>
                    </a:p>
                  </a:txBody>
                  <a:tcPr/>
                </a:tc>
                <a:extLst>
                  <a:ext uri="{0D108BD9-81ED-4DB2-BD59-A6C34878D82A}">
                    <a16:rowId xmlns:a16="http://schemas.microsoft.com/office/drawing/2014/main" val="8901356"/>
                  </a:ext>
                </a:extLst>
              </a:tr>
              <a:tr h="374650">
                <a:tc>
                  <a:txBody>
                    <a:bodyPr/>
                    <a:lstStyle/>
                    <a:p>
                      <a:r>
                        <a:rPr lang="en-US" dirty="0">
                          <a:solidFill>
                            <a:srgbClr val="FF0000"/>
                          </a:solidFill>
                        </a:rPr>
                        <a:t>The user database1 can view and modify the contents of rfile2.</a:t>
                      </a:r>
                    </a:p>
                  </a:txBody>
                  <a:tcPr/>
                </a:tc>
                <a:tc>
                  <a:txBody>
                    <a:bodyPr/>
                    <a:lstStyle/>
                    <a:p>
                      <a:r>
                        <a:rPr lang="en-US">
                          <a:solidFill>
                            <a:srgbClr val="FF0000"/>
                          </a:solidFill>
                        </a:rPr>
                        <a:t>User database1 owns the file and has both read and write access to rfile2.</a:t>
                      </a:r>
                    </a:p>
                  </a:txBody>
                  <a:tcPr/>
                </a:tc>
                <a:extLst>
                  <a:ext uri="{0D108BD9-81ED-4DB2-BD59-A6C34878D82A}">
                    <a16:rowId xmlns:a16="http://schemas.microsoft.com/office/drawing/2014/main" val="3042366483"/>
                  </a:ext>
                </a:extLst>
              </a:tr>
              <a:tr h="374650">
                <a:tc>
                  <a:txBody>
                    <a:bodyPr/>
                    <a:lstStyle/>
                    <a:p>
                      <a:r>
                        <a:rPr lang="en-US" dirty="0">
                          <a:solidFill>
                            <a:srgbClr val="FF0000"/>
                          </a:solidFill>
                        </a:rPr>
                        <a:t>The user operator1 can view but not modify the contents of rfile2 (without deleting it and recreating it).</a:t>
                      </a:r>
                    </a:p>
                  </a:txBody>
                  <a:tcPr/>
                </a:tc>
                <a:tc>
                  <a:txBody>
                    <a:bodyPr/>
                    <a:lstStyle/>
                    <a:p>
                      <a:r>
                        <a:rPr lang="en-US" dirty="0">
                          <a:solidFill>
                            <a:srgbClr val="FF0000"/>
                          </a:solidFill>
                        </a:rPr>
                        <a:t>User operator1 is a member of the consultant1 group, and that group only has read access to rfile2.</a:t>
                      </a:r>
                    </a:p>
                  </a:txBody>
                  <a:tcPr/>
                </a:tc>
                <a:extLst>
                  <a:ext uri="{0D108BD9-81ED-4DB2-BD59-A6C34878D82A}">
                    <a16:rowId xmlns:a16="http://schemas.microsoft.com/office/drawing/2014/main" val="1951936269"/>
                  </a:ext>
                </a:extLst>
              </a:tr>
              <a:tr h="374650">
                <a:tc>
                  <a:txBody>
                    <a:bodyPr/>
                    <a:lstStyle/>
                    <a:p>
                      <a:r>
                        <a:rPr lang="en-US" dirty="0">
                          <a:solidFill>
                            <a:srgbClr val="FF0000"/>
                          </a:solidFill>
                        </a:rPr>
                        <a:t>The users database2 and contractor1 do not have any access to the contents of rfile2.</a:t>
                      </a:r>
                    </a:p>
                  </a:txBody>
                  <a:tcPr/>
                </a:tc>
                <a:tc>
                  <a:txBody>
                    <a:bodyPr/>
                    <a:lstStyle/>
                    <a:p>
                      <a:r>
                        <a:rPr lang="en-US" dirty="0">
                          <a:solidFill>
                            <a:srgbClr val="FF0000"/>
                          </a:solidFill>
                        </a:rPr>
                        <a:t>other permissions apply to users database2 and contractor1, and those permissions do not include read or write permission.</a:t>
                      </a:r>
                    </a:p>
                  </a:txBody>
                  <a:tcPr/>
                </a:tc>
                <a:extLst>
                  <a:ext uri="{0D108BD9-81ED-4DB2-BD59-A6C34878D82A}">
                    <a16:rowId xmlns:a16="http://schemas.microsoft.com/office/drawing/2014/main" val="1238630690"/>
                  </a:ext>
                </a:extLst>
              </a:tr>
            </a:tbl>
          </a:graphicData>
        </a:graphic>
      </p:graphicFrame>
    </p:spTree>
    <p:extLst>
      <p:ext uri="{BB962C8B-B14F-4D97-AF65-F5344CB8AC3E}">
        <p14:creationId xmlns:p14="http://schemas.microsoft.com/office/powerpoint/2010/main" val="317489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AC311-42C8-44C8-711B-83F41666661B}"/>
              </a:ext>
            </a:extLst>
          </p:cNvPr>
          <p:cNvSpPr>
            <a:spLocks noGrp="1"/>
          </p:cNvSpPr>
          <p:nvPr>
            <p:ph type="title"/>
          </p:nvPr>
        </p:nvSpPr>
        <p:spPr/>
        <p:txBody>
          <a:bodyPr/>
          <a:lstStyle/>
          <a:p>
            <a:r>
              <a:rPr lang="en-US" dirty="0"/>
              <a:t>Examples of Permission Effects</a:t>
            </a:r>
          </a:p>
        </p:txBody>
      </p:sp>
      <p:graphicFrame>
        <p:nvGraphicFramePr>
          <p:cNvPr id="4" name="Table 4">
            <a:extLst>
              <a:ext uri="{FF2B5EF4-FFF2-40B4-BE49-F238E27FC236}">
                <a16:creationId xmlns:a16="http://schemas.microsoft.com/office/drawing/2014/main" id="{114EB138-C5F2-9910-6C51-613933D628E2}"/>
              </a:ext>
            </a:extLst>
          </p:cNvPr>
          <p:cNvGraphicFramePr>
            <a:graphicFrameLocks noGrp="1"/>
          </p:cNvGraphicFramePr>
          <p:nvPr>
            <p:ph idx="1"/>
            <p:extLst>
              <p:ext uri="{D42A27DB-BD31-4B8C-83A1-F6EECF244321}">
                <p14:modId xmlns:p14="http://schemas.microsoft.com/office/powerpoint/2010/main" val="1042348534"/>
              </p:ext>
            </p:extLst>
          </p:nvPr>
        </p:nvGraphicFramePr>
        <p:xfrm>
          <a:off x="1066800" y="1732280"/>
          <a:ext cx="9930882" cy="5120640"/>
        </p:xfrm>
        <a:graphic>
          <a:graphicData uri="http://schemas.openxmlformats.org/drawingml/2006/table">
            <a:tbl>
              <a:tblPr firstRow="1" bandRow="1">
                <a:tableStyleId>{5C22544A-7EE6-4342-B048-85BDC9FD1C3A}</a:tableStyleId>
              </a:tblPr>
              <a:tblGrid>
                <a:gridCol w="4901682">
                  <a:extLst>
                    <a:ext uri="{9D8B030D-6E8A-4147-A177-3AD203B41FA5}">
                      <a16:colId xmlns:a16="http://schemas.microsoft.com/office/drawing/2014/main" val="5773233"/>
                    </a:ext>
                  </a:extLst>
                </a:gridCol>
                <a:gridCol w="5029200">
                  <a:extLst>
                    <a:ext uri="{9D8B030D-6E8A-4147-A177-3AD203B41FA5}">
                      <a16:colId xmlns:a16="http://schemas.microsoft.com/office/drawing/2014/main" val="669512863"/>
                    </a:ext>
                  </a:extLst>
                </a:gridCol>
              </a:tblGrid>
              <a:tr h="346129">
                <a:tc>
                  <a:txBody>
                    <a:bodyPr/>
                    <a:lstStyle/>
                    <a:p>
                      <a:r>
                        <a:rPr lang="en-US" dirty="0"/>
                        <a:t>Effect</a:t>
                      </a:r>
                    </a:p>
                  </a:txBody>
                  <a:tcPr/>
                </a:tc>
                <a:tc>
                  <a:txBody>
                    <a:bodyPr/>
                    <a:lstStyle/>
                    <a:p>
                      <a:r>
                        <a:rPr lang="en-US" dirty="0"/>
                        <a:t>Why is this true?</a:t>
                      </a:r>
                    </a:p>
                  </a:txBody>
                  <a:tcPr/>
                </a:tc>
                <a:extLst>
                  <a:ext uri="{0D108BD9-81ED-4DB2-BD59-A6C34878D82A}">
                    <a16:rowId xmlns:a16="http://schemas.microsoft.com/office/drawing/2014/main" val="320586564"/>
                  </a:ext>
                </a:extLst>
              </a:tr>
              <a:tr h="865322">
                <a:tc>
                  <a:txBody>
                    <a:bodyPr/>
                    <a:lstStyle/>
                    <a:p>
                      <a:r>
                        <a:rPr lang="en-US" dirty="0">
                          <a:solidFill>
                            <a:srgbClr val="FF0000"/>
                          </a:solidFill>
                        </a:rPr>
                        <a:t>operator1 is the only user who can change the contents of lfile1 (without deleting it and recreating it).</a:t>
                      </a:r>
                    </a:p>
                  </a:txBody>
                  <a:tcPr/>
                </a:tc>
                <a:tc>
                  <a:txBody>
                    <a:bodyPr/>
                    <a:lstStyle/>
                    <a:p>
                      <a:r>
                        <a:rPr lang="en-US" dirty="0">
                          <a:solidFill>
                            <a:srgbClr val="FF0000"/>
                          </a:solidFill>
                        </a:rPr>
                        <a:t>User and group operator1 have write permission on the file, other users do not. But the only member of group operator1 is user operator1. </a:t>
                      </a:r>
                    </a:p>
                  </a:txBody>
                  <a:tcPr/>
                </a:tc>
                <a:extLst>
                  <a:ext uri="{0D108BD9-81ED-4DB2-BD59-A6C34878D82A}">
                    <a16:rowId xmlns:a16="http://schemas.microsoft.com/office/drawing/2014/main" val="2856490827"/>
                  </a:ext>
                </a:extLst>
              </a:tr>
              <a:tr h="865322">
                <a:tc>
                  <a:txBody>
                    <a:bodyPr/>
                    <a:lstStyle/>
                    <a:p>
                      <a:r>
                        <a:rPr lang="en-US" dirty="0">
                          <a:solidFill>
                            <a:srgbClr val="FF0000"/>
                          </a:solidFill>
                        </a:rPr>
                        <a:t>The user database2 can change the contents of lfile2.</a:t>
                      </a:r>
                    </a:p>
                  </a:txBody>
                  <a:tcPr/>
                </a:tc>
                <a:tc>
                  <a:txBody>
                    <a:bodyPr/>
                    <a:lstStyle/>
                    <a:p>
                      <a:r>
                        <a:rPr lang="en-US" dirty="0">
                          <a:solidFill>
                            <a:srgbClr val="FF0000"/>
                          </a:solidFill>
                        </a:rPr>
                        <a:t>User database2 is not the user that owns the file and is not in group consultant1, so other permissions apply. Those grant write permission.</a:t>
                      </a:r>
                    </a:p>
                  </a:txBody>
                  <a:tcPr/>
                </a:tc>
                <a:extLst>
                  <a:ext uri="{0D108BD9-81ED-4DB2-BD59-A6C34878D82A}">
                    <a16:rowId xmlns:a16="http://schemas.microsoft.com/office/drawing/2014/main" val="1510083150"/>
                  </a:ext>
                </a:extLst>
              </a:tr>
              <a:tr h="1384515">
                <a:tc>
                  <a:txBody>
                    <a:bodyPr/>
                    <a:lstStyle/>
                    <a:p>
                      <a:r>
                        <a:rPr lang="en-US" dirty="0">
                          <a:solidFill>
                            <a:srgbClr val="FF0000"/>
                          </a:solidFill>
                        </a:rPr>
                        <a:t>The user database1 can view the contents of lfile2, but cannot modify the contents of lfile2 (without deleting it and recreating it).</a:t>
                      </a:r>
                    </a:p>
                  </a:txBody>
                  <a:tcPr/>
                </a:tc>
                <a:tc>
                  <a:txBody>
                    <a:bodyPr/>
                    <a:lstStyle/>
                    <a:p>
                      <a:r>
                        <a:rPr lang="en-US" dirty="0">
                          <a:solidFill>
                            <a:srgbClr val="FF0000"/>
                          </a:solidFill>
                        </a:rPr>
                        <a:t>User database1 is a member of the group consultant1, and that group only has read permissions on lfile2. Even though other has write permission, the group permissions take precedence.</a:t>
                      </a:r>
                    </a:p>
                  </a:txBody>
                  <a:tcPr/>
                </a:tc>
                <a:extLst>
                  <a:ext uri="{0D108BD9-81ED-4DB2-BD59-A6C34878D82A}">
                    <a16:rowId xmlns:a16="http://schemas.microsoft.com/office/drawing/2014/main" val="1937346018"/>
                  </a:ext>
                </a:extLst>
              </a:tr>
              <a:tr h="1384515">
                <a:tc>
                  <a:txBody>
                    <a:bodyPr/>
                    <a:lstStyle/>
                    <a:p>
                      <a:r>
                        <a:rPr lang="en-US" dirty="0">
                          <a:solidFill>
                            <a:srgbClr val="FF0000"/>
                          </a:solidFill>
                        </a:rPr>
                        <a:t>The user database1 can delete lfile1 and lfile2.</a:t>
                      </a:r>
                    </a:p>
                  </a:txBody>
                  <a:tcPr/>
                </a:tc>
                <a:tc>
                  <a:txBody>
                    <a:bodyPr/>
                    <a:lstStyle/>
                    <a:p>
                      <a:r>
                        <a:rPr lang="en-US" dirty="0">
                          <a:solidFill>
                            <a:srgbClr val="FF0000"/>
                          </a:solidFill>
                        </a:rPr>
                        <a:t>User database1 has write permissions on the directory containing both files (shown by .), and therefore can delete any file in that directory. This is true even if database1 does not have write permission on the file itself.</a:t>
                      </a:r>
                    </a:p>
                  </a:txBody>
                  <a:tcPr/>
                </a:tc>
                <a:extLst>
                  <a:ext uri="{0D108BD9-81ED-4DB2-BD59-A6C34878D82A}">
                    <a16:rowId xmlns:a16="http://schemas.microsoft.com/office/drawing/2014/main" val="359652976"/>
                  </a:ext>
                </a:extLst>
              </a:tr>
            </a:tbl>
          </a:graphicData>
        </a:graphic>
      </p:graphicFrame>
    </p:spTree>
    <p:extLst>
      <p:ext uri="{BB962C8B-B14F-4D97-AF65-F5344CB8AC3E}">
        <p14:creationId xmlns:p14="http://schemas.microsoft.com/office/powerpoint/2010/main" val="386572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1069848" y="4242816"/>
            <a:ext cx="8251133" cy="1463040"/>
          </a:xfrm>
        </p:spPr>
        <p:txBody>
          <a:bodyPr>
            <a:normAutofit fontScale="90000"/>
          </a:bodyPr>
          <a:lstStyle/>
          <a:p>
            <a:r>
              <a:rPr lang="en-US" dirty="0"/>
              <a:t>Managing File System Permissions from the Command Line</a:t>
            </a:r>
            <a:endParaRPr lang="en-US" dirty="0">
              <a:solidFill>
                <a:srgbClr val="FF0000"/>
              </a:solidFill>
            </a:endParaRP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160116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9B84C-96C8-BCA0-E9F8-EFD389AC7419}"/>
              </a:ext>
            </a:extLst>
          </p:cNvPr>
          <p:cNvSpPr>
            <a:spLocks noGrp="1"/>
          </p:cNvSpPr>
          <p:nvPr>
            <p:ph type="title"/>
          </p:nvPr>
        </p:nvSpPr>
        <p:spPr/>
        <p:txBody>
          <a:bodyPr/>
          <a:lstStyle/>
          <a:p>
            <a:r>
              <a:rPr lang="en-US" dirty="0"/>
              <a:t>Managing File System Permissions from the Command Line</a:t>
            </a:r>
          </a:p>
        </p:txBody>
      </p:sp>
      <p:sp>
        <p:nvSpPr>
          <p:cNvPr id="3" name="Content Placeholder 2">
            <a:extLst>
              <a:ext uri="{FF2B5EF4-FFF2-40B4-BE49-F238E27FC236}">
                <a16:creationId xmlns:a16="http://schemas.microsoft.com/office/drawing/2014/main" id="{E348D1C1-21A0-1342-3719-59DCCB758B5B}"/>
              </a:ext>
            </a:extLst>
          </p:cNvPr>
          <p:cNvSpPr>
            <a:spLocks noGrp="1"/>
          </p:cNvSpPr>
          <p:nvPr>
            <p:ph idx="1"/>
          </p:nvPr>
        </p:nvSpPr>
        <p:spPr/>
        <p:txBody>
          <a:bodyPr>
            <a:normAutofit/>
          </a:bodyPr>
          <a:lstStyle/>
          <a:p>
            <a:pPr marL="0" indent="0">
              <a:buNone/>
            </a:pPr>
            <a:r>
              <a:rPr lang="en-US" sz="2000" dirty="0">
                <a:solidFill>
                  <a:srgbClr val="FF0000"/>
                </a:solidFill>
              </a:rPr>
              <a:t>Objectives </a:t>
            </a:r>
          </a:p>
          <a:p>
            <a:r>
              <a:rPr lang="en-US" sz="2000" dirty="0"/>
              <a:t>After completing this section, you should be able to change the permissions and ownership of files using command-line tools. </a:t>
            </a:r>
          </a:p>
          <a:p>
            <a:pPr marL="0" indent="0">
              <a:buNone/>
            </a:pPr>
            <a:r>
              <a:rPr lang="en-US" sz="2000" dirty="0">
                <a:solidFill>
                  <a:srgbClr val="FF0000"/>
                </a:solidFill>
              </a:rPr>
              <a:t>Changing File and Directory Permissions </a:t>
            </a:r>
          </a:p>
          <a:p>
            <a:r>
              <a:rPr lang="en-US" sz="2000" dirty="0"/>
              <a:t>The command used to change permissions from the command line is </a:t>
            </a:r>
            <a:r>
              <a:rPr lang="en-US" sz="2000" dirty="0" err="1">
                <a:solidFill>
                  <a:srgbClr val="FF0000"/>
                </a:solidFill>
              </a:rPr>
              <a:t>chmod</a:t>
            </a:r>
            <a:r>
              <a:rPr lang="en-US" sz="2000" dirty="0"/>
              <a:t>, which means "change mode" (permissions are also called the mode of a file). The </a:t>
            </a:r>
            <a:r>
              <a:rPr lang="en-US" sz="2000" dirty="0" err="1">
                <a:solidFill>
                  <a:srgbClr val="FF0000"/>
                </a:solidFill>
              </a:rPr>
              <a:t>chmod</a:t>
            </a:r>
            <a:r>
              <a:rPr lang="en-US" sz="2000" dirty="0">
                <a:solidFill>
                  <a:srgbClr val="FF0000"/>
                </a:solidFill>
              </a:rPr>
              <a:t> </a:t>
            </a:r>
            <a:r>
              <a:rPr lang="en-US" sz="2000" dirty="0"/>
              <a:t>command takes a permission instruction followed by a list of files or directories to change. The permission instruction can be issued either symbolically (the symbolic method) or numerically (the numeric method). </a:t>
            </a:r>
          </a:p>
          <a:p>
            <a:pPr marL="0" indent="0">
              <a:buNone/>
            </a:pPr>
            <a:r>
              <a:rPr lang="en-US" sz="2000" dirty="0">
                <a:solidFill>
                  <a:srgbClr val="FF0000"/>
                </a:solidFill>
              </a:rPr>
              <a:t>Changing Permissions with the Symbolic Method </a:t>
            </a:r>
          </a:p>
          <a:p>
            <a:pPr marL="0" indent="0">
              <a:buNone/>
            </a:pPr>
            <a:endParaRPr lang="en-US" sz="2000" dirty="0">
              <a:solidFill>
                <a:srgbClr val="FF0000"/>
              </a:solidFill>
            </a:endParaRPr>
          </a:p>
        </p:txBody>
      </p:sp>
      <p:sp>
        <p:nvSpPr>
          <p:cNvPr id="4" name="TextBox 3">
            <a:extLst>
              <a:ext uri="{FF2B5EF4-FFF2-40B4-BE49-F238E27FC236}">
                <a16:creationId xmlns:a16="http://schemas.microsoft.com/office/drawing/2014/main" id="{69452F03-7F27-BF34-D47F-93BC8DFC6295}"/>
              </a:ext>
            </a:extLst>
          </p:cNvPr>
          <p:cNvSpPr txBox="1"/>
          <p:nvPr/>
        </p:nvSpPr>
        <p:spPr>
          <a:xfrm>
            <a:off x="1390261" y="5633200"/>
            <a:ext cx="9162661" cy="369332"/>
          </a:xfrm>
          <a:prstGeom prst="rect">
            <a:avLst/>
          </a:prstGeom>
          <a:noFill/>
        </p:spPr>
        <p:txBody>
          <a:bodyPr wrap="square" rtlCol="0">
            <a:spAutoFit/>
          </a:bodyPr>
          <a:lstStyle/>
          <a:p>
            <a:r>
              <a:rPr lang="en-US" dirty="0" err="1">
                <a:solidFill>
                  <a:srgbClr val="FF0000"/>
                </a:solidFill>
              </a:rPr>
              <a:t>chmod</a:t>
            </a:r>
            <a:r>
              <a:rPr lang="en-US" dirty="0">
                <a:solidFill>
                  <a:srgbClr val="FF0000"/>
                </a:solidFill>
              </a:rPr>
              <a:t> </a:t>
            </a:r>
            <a:r>
              <a:rPr lang="en-US" dirty="0" err="1">
                <a:solidFill>
                  <a:srgbClr val="FF0000"/>
                </a:solidFill>
              </a:rPr>
              <a:t>WhoWhatWhich</a:t>
            </a:r>
            <a:r>
              <a:rPr lang="en-US" dirty="0">
                <a:solidFill>
                  <a:srgbClr val="FF0000"/>
                </a:solidFill>
              </a:rPr>
              <a:t> </a:t>
            </a:r>
            <a:r>
              <a:rPr lang="en-US" dirty="0" err="1">
                <a:solidFill>
                  <a:srgbClr val="FF0000"/>
                </a:solidFill>
              </a:rPr>
              <a:t>file|directory</a:t>
            </a:r>
            <a:endParaRPr lang="en-US" dirty="0">
              <a:solidFill>
                <a:srgbClr val="FF0000"/>
              </a:solidFill>
            </a:endParaRPr>
          </a:p>
        </p:txBody>
      </p:sp>
    </p:spTree>
    <p:extLst>
      <p:ext uri="{BB962C8B-B14F-4D97-AF65-F5344CB8AC3E}">
        <p14:creationId xmlns:p14="http://schemas.microsoft.com/office/powerpoint/2010/main" val="167441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D981-266C-05F9-B67A-40A5892979CC}"/>
              </a:ext>
            </a:extLst>
          </p:cNvPr>
          <p:cNvSpPr>
            <a:spLocks noGrp="1"/>
          </p:cNvSpPr>
          <p:nvPr>
            <p:ph type="title"/>
          </p:nvPr>
        </p:nvSpPr>
        <p:spPr/>
        <p:txBody>
          <a:bodyPr/>
          <a:lstStyle/>
          <a:p>
            <a:r>
              <a:rPr lang="en-US" sz="3600" dirty="0">
                <a:solidFill>
                  <a:srgbClr val="FF0000"/>
                </a:solidFill>
              </a:rPr>
              <a:t>Changing Permissions with the Symbolic Method </a:t>
            </a:r>
            <a:endParaRPr lang="en-US" dirty="0"/>
          </a:p>
        </p:txBody>
      </p:sp>
      <p:sp>
        <p:nvSpPr>
          <p:cNvPr id="3" name="Content Placeholder 2">
            <a:extLst>
              <a:ext uri="{FF2B5EF4-FFF2-40B4-BE49-F238E27FC236}">
                <a16:creationId xmlns:a16="http://schemas.microsoft.com/office/drawing/2014/main" id="{C8AD55F0-CB3E-593C-84E2-E91F96F26A3F}"/>
              </a:ext>
            </a:extLst>
          </p:cNvPr>
          <p:cNvSpPr>
            <a:spLocks noGrp="1"/>
          </p:cNvSpPr>
          <p:nvPr>
            <p:ph idx="1"/>
          </p:nvPr>
        </p:nvSpPr>
        <p:spPr/>
        <p:txBody>
          <a:bodyPr>
            <a:normAutofit fontScale="92500" lnSpcReduction="10000"/>
          </a:bodyPr>
          <a:lstStyle/>
          <a:p>
            <a:r>
              <a:rPr lang="en-US" sz="2000" dirty="0"/>
              <a:t>Who is </a:t>
            </a:r>
            <a:r>
              <a:rPr lang="en-US" sz="2000" dirty="0">
                <a:solidFill>
                  <a:srgbClr val="FF0000"/>
                </a:solidFill>
              </a:rPr>
              <a:t>u</a:t>
            </a:r>
            <a:r>
              <a:rPr lang="en-US" sz="2000" dirty="0"/>
              <a:t>, </a:t>
            </a:r>
            <a:r>
              <a:rPr lang="en-US" sz="2000" dirty="0">
                <a:solidFill>
                  <a:srgbClr val="FF0000"/>
                </a:solidFill>
              </a:rPr>
              <a:t>g</a:t>
            </a:r>
            <a:r>
              <a:rPr lang="en-US" sz="2000" dirty="0"/>
              <a:t>, </a:t>
            </a:r>
            <a:r>
              <a:rPr lang="en-US" sz="2000" dirty="0">
                <a:solidFill>
                  <a:srgbClr val="FF0000"/>
                </a:solidFill>
              </a:rPr>
              <a:t>o</a:t>
            </a:r>
            <a:r>
              <a:rPr lang="en-US" sz="2000" dirty="0"/>
              <a:t>, </a:t>
            </a:r>
            <a:r>
              <a:rPr lang="en-US" sz="2000" dirty="0">
                <a:solidFill>
                  <a:srgbClr val="FF0000"/>
                </a:solidFill>
              </a:rPr>
              <a:t>a</a:t>
            </a:r>
            <a:r>
              <a:rPr lang="en-US" sz="2000" dirty="0"/>
              <a:t> (for user, group, other, all) </a:t>
            </a:r>
          </a:p>
          <a:p>
            <a:r>
              <a:rPr lang="en-US" sz="2000" dirty="0"/>
              <a:t>What is </a:t>
            </a:r>
            <a:r>
              <a:rPr lang="en-US" sz="2000" dirty="0">
                <a:solidFill>
                  <a:srgbClr val="FF0000"/>
                </a:solidFill>
              </a:rPr>
              <a:t>+</a:t>
            </a:r>
            <a:r>
              <a:rPr lang="en-US" sz="2000" dirty="0"/>
              <a:t>, </a:t>
            </a:r>
            <a:r>
              <a:rPr lang="en-US" sz="2000" dirty="0">
                <a:solidFill>
                  <a:srgbClr val="FF0000"/>
                </a:solidFill>
              </a:rPr>
              <a:t>-</a:t>
            </a:r>
            <a:r>
              <a:rPr lang="en-US" sz="2000" dirty="0"/>
              <a:t>, </a:t>
            </a:r>
            <a:r>
              <a:rPr lang="en-US" sz="2000" dirty="0">
                <a:solidFill>
                  <a:srgbClr val="FF0000"/>
                </a:solidFill>
              </a:rPr>
              <a:t>=</a:t>
            </a:r>
            <a:r>
              <a:rPr lang="en-US" sz="2000" dirty="0"/>
              <a:t> (for add, remove, set exactly) </a:t>
            </a:r>
          </a:p>
          <a:p>
            <a:r>
              <a:rPr lang="en-US" sz="2000" dirty="0"/>
              <a:t>Which is </a:t>
            </a:r>
            <a:r>
              <a:rPr lang="en-US" sz="2000" dirty="0">
                <a:solidFill>
                  <a:srgbClr val="FF0000"/>
                </a:solidFill>
              </a:rPr>
              <a:t>r</a:t>
            </a:r>
            <a:r>
              <a:rPr lang="en-US" sz="2000" dirty="0"/>
              <a:t>, </a:t>
            </a:r>
            <a:r>
              <a:rPr lang="en-US" sz="2000" dirty="0">
                <a:solidFill>
                  <a:srgbClr val="FF0000"/>
                </a:solidFill>
              </a:rPr>
              <a:t>w</a:t>
            </a:r>
            <a:r>
              <a:rPr lang="en-US" sz="2000" dirty="0"/>
              <a:t>, </a:t>
            </a:r>
            <a:r>
              <a:rPr lang="en-US" sz="2000" dirty="0">
                <a:solidFill>
                  <a:srgbClr val="FF0000"/>
                </a:solidFill>
              </a:rPr>
              <a:t>x</a:t>
            </a:r>
            <a:r>
              <a:rPr lang="en-US" sz="2000" dirty="0"/>
              <a:t> (for read, write, execute) </a:t>
            </a:r>
          </a:p>
          <a:p>
            <a:r>
              <a:rPr lang="en-US" sz="2000" dirty="0"/>
              <a:t>The symbolic method of changing file permissions uses letters to represent the different groups of permissions: </a:t>
            </a:r>
            <a:r>
              <a:rPr lang="en-US" sz="2000" dirty="0">
                <a:solidFill>
                  <a:srgbClr val="FF0000"/>
                </a:solidFill>
              </a:rPr>
              <a:t>u</a:t>
            </a:r>
            <a:r>
              <a:rPr lang="en-US" sz="2000" dirty="0"/>
              <a:t> for user, </a:t>
            </a:r>
            <a:r>
              <a:rPr lang="en-US" sz="2000" dirty="0">
                <a:solidFill>
                  <a:srgbClr val="FF0000"/>
                </a:solidFill>
              </a:rPr>
              <a:t>g</a:t>
            </a:r>
            <a:r>
              <a:rPr lang="en-US" sz="2000" dirty="0"/>
              <a:t> for group, </a:t>
            </a:r>
            <a:r>
              <a:rPr lang="en-US" sz="2000" dirty="0">
                <a:solidFill>
                  <a:srgbClr val="FF0000"/>
                </a:solidFill>
              </a:rPr>
              <a:t>o</a:t>
            </a:r>
            <a:r>
              <a:rPr lang="en-US" sz="2000" dirty="0"/>
              <a:t> for other, and </a:t>
            </a:r>
            <a:r>
              <a:rPr lang="en-US" sz="2000" dirty="0">
                <a:solidFill>
                  <a:srgbClr val="FF0000"/>
                </a:solidFill>
              </a:rPr>
              <a:t>a </a:t>
            </a:r>
            <a:r>
              <a:rPr lang="en-US" sz="2000" dirty="0"/>
              <a:t>for all. </a:t>
            </a:r>
          </a:p>
          <a:p>
            <a:r>
              <a:rPr lang="en-US" sz="2000" dirty="0"/>
              <a:t>With the symbolic method, it is not necessary to set a complete new group of permissions. Instead, you can change one or more of the existing permissions. Use </a:t>
            </a:r>
            <a:r>
              <a:rPr lang="en-US" sz="2000" dirty="0">
                <a:solidFill>
                  <a:srgbClr val="FF0000"/>
                </a:solidFill>
              </a:rPr>
              <a:t>+ </a:t>
            </a:r>
            <a:r>
              <a:rPr lang="en-US" sz="2000" dirty="0"/>
              <a:t>or </a:t>
            </a:r>
            <a:r>
              <a:rPr lang="en-US" sz="2000" dirty="0">
                <a:solidFill>
                  <a:srgbClr val="FF0000"/>
                </a:solidFill>
              </a:rPr>
              <a:t>-</a:t>
            </a:r>
            <a:r>
              <a:rPr lang="en-US" sz="2000" dirty="0"/>
              <a:t> to add or remove permissions, respectively, or use </a:t>
            </a:r>
            <a:r>
              <a:rPr lang="en-US" sz="2000" dirty="0">
                <a:solidFill>
                  <a:srgbClr val="FF0000"/>
                </a:solidFill>
              </a:rPr>
              <a:t>=</a:t>
            </a:r>
            <a:r>
              <a:rPr lang="en-US" sz="2000" dirty="0"/>
              <a:t> to replace the entire set for a group of permissions.</a:t>
            </a:r>
          </a:p>
          <a:p>
            <a:r>
              <a:rPr lang="en-US" sz="2000" dirty="0"/>
              <a:t>The permissions themselves are represented by a single letter: </a:t>
            </a:r>
            <a:r>
              <a:rPr lang="en-US" sz="2000" dirty="0">
                <a:solidFill>
                  <a:srgbClr val="FF0000"/>
                </a:solidFill>
              </a:rPr>
              <a:t>r</a:t>
            </a:r>
            <a:r>
              <a:rPr lang="en-US" sz="2000" dirty="0"/>
              <a:t> for read, </a:t>
            </a:r>
            <a:r>
              <a:rPr lang="en-US" sz="2000" dirty="0">
                <a:solidFill>
                  <a:srgbClr val="FF0000"/>
                </a:solidFill>
              </a:rPr>
              <a:t>w</a:t>
            </a:r>
            <a:r>
              <a:rPr lang="en-US" sz="2000" dirty="0"/>
              <a:t> for write, and </a:t>
            </a:r>
            <a:r>
              <a:rPr lang="en-US" sz="2000" dirty="0">
                <a:solidFill>
                  <a:srgbClr val="FF0000"/>
                </a:solidFill>
              </a:rPr>
              <a:t>x</a:t>
            </a:r>
            <a:r>
              <a:rPr lang="en-US" sz="2000" dirty="0"/>
              <a:t> for execute. When using </a:t>
            </a:r>
            <a:r>
              <a:rPr lang="en-US" sz="2000" dirty="0" err="1">
                <a:solidFill>
                  <a:srgbClr val="FF0000"/>
                </a:solidFill>
              </a:rPr>
              <a:t>chmod</a:t>
            </a:r>
            <a:r>
              <a:rPr lang="en-US" sz="2000" dirty="0"/>
              <a:t> to change permissions with the symbolic method, using a capital </a:t>
            </a:r>
            <a:r>
              <a:rPr lang="en-US" sz="2000" dirty="0">
                <a:solidFill>
                  <a:srgbClr val="FF0000"/>
                </a:solidFill>
              </a:rPr>
              <a:t>X</a:t>
            </a:r>
            <a:r>
              <a:rPr lang="en-US" sz="2000" dirty="0"/>
              <a:t> as the permission flag will add execute permission only if the file is a directory or already has execute set for user, group, or other. </a:t>
            </a:r>
          </a:p>
        </p:txBody>
      </p:sp>
    </p:spTree>
    <p:extLst>
      <p:ext uri="{BB962C8B-B14F-4D97-AF65-F5344CB8AC3E}">
        <p14:creationId xmlns:p14="http://schemas.microsoft.com/office/powerpoint/2010/main" val="139758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72F6-5BAD-BCBC-D1E9-75C909CB8D21}"/>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C7172F91-F692-AE61-6F84-D7A560D66A98}"/>
              </a:ext>
            </a:extLst>
          </p:cNvPr>
          <p:cNvSpPr>
            <a:spLocks noGrp="1"/>
          </p:cNvSpPr>
          <p:nvPr>
            <p:ph idx="1"/>
          </p:nvPr>
        </p:nvSpPr>
        <p:spPr/>
        <p:txBody>
          <a:bodyPr>
            <a:normAutofit/>
          </a:bodyPr>
          <a:lstStyle/>
          <a:p>
            <a:r>
              <a:rPr lang="en-US" sz="2000" dirty="0"/>
              <a:t>Remove read and write permission for group and other on file1:</a:t>
            </a:r>
          </a:p>
          <a:p>
            <a:endParaRPr lang="en-US" sz="2000" dirty="0"/>
          </a:p>
          <a:p>
            <a:r>
              <a:rPr lang="en-US" sz="2000" dirty="0"/>
              <a:t>Add execute permission for everyone on file2: </a:t>
            </a:r>
          </a:p>
          <a:p>
            <a:endParaRPr lang="en-US" sz="2000" dirty="0"/>
          </a:p>
          <a:p>
            <a:endParaRPr lang="en-US" sz="2000" dirty="0"/>
          </a:p>
        </p:txBody>
      </p:sp>
      <p:sp>
        <p:nvSpPr>
          <p:cNvPr id="4" name="TextBox 3">
            <a:extLst>
              <a:ext uri="{FF2B5EF4-FFF2-40B4-BE49-F238E27FC236}">
                <a16:creationId xmlns:a16="http://schemas.microsoft.com/office/drawing/2014/main" id="{B83BCFEE-EBFE-C215-C673-F1D89FF43A55}"/>
              </a:ext>
            </a:extLst>
          </p:cNvPr>
          <p:cNvSpPr txBox="1"/>
          <p:nvPr/>
        </p:nvSpPr>
        <p:spPr>
          <a:xfrm>
            <a:off x="1250303" y="2297669"/>
            <a:ext cx="6923314" cy="369332"/>
          </a:xfrm>
          <a:prstGeom prst="rect">
            <a:avLst/>
          </a:prstGeom>
          <a:noFill/>
        </p:spPr>
        <p:txBody>
          <a:bodyPr wrap="square" rtlCol="0">
            <a:spAutoFit/>
          </a:bodyPr>
          <a:lstStyle/>
          <a:p>
            <a:r>
              <a:rPr lang="pl-PL" dirty="0">
                <a:solidFill>
                  <a:srgbClr val="FF0000"/>
                </a:solidFill>
              </a:rPr>
              <a:t>[user@host ~]$ chmod go-rw file1 </a:t>
            </a:r>
            <a:endParaRPr lang="en-US" dirty="0">
              <a:solidFill>
                <a:srgbClr val="FF0000"/>
              </a:solidFill>
            </a:endParaRPr>
          </a:p>
        </p:txBody>
      </p:sp>
      <p:sp>
        <p:nvSpPr>
          <p:cNvPr id="5" name="TextBox 4">
            <a:extLst>
              <a:ext uri="{FF2B5EF4-FFF2-40B4-BE49-F238E27FC236}">
                <a16:creationId xmlns:a16="http://schemas.microsoft.com/office/drawing/2014/main" id="{05D8CFBD-68AC-B083-E409-3A8A6434A849}"/>
              </a:ext>
            </a:extLst>
          </p:cNvPr>
          <p:cNvSpPr txBox="1"/>
          <p:nvPr/>
        </p:nvSpPr>
        <p:spPr>
          <a:xfrm>
            <a:off x="1250303" y="3415004"/>
            <a:ext cx="4012164" cy="36933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chmod</a:t>
            </a:r>
            <a:r>
              <a:rPr lang="en-US" dirty="0">
                <a:solidFill>
                  <a:srgbClr val="FF0000"/>
                </a:solidFill>
              </a:rPr>
              <a:t> </a:t>
            </a:r>
            <a:r>
              <a:rPr lang="en-US" dirty="0" err="1">
                <a:solidFill>
                  <a:srgbClr val="FF0000"/>
                </a:solidFill>
              </a:rPr>
              <a:t>a+x</a:t>
            </a:r>
            <a:r>
              <a:rPr lang="en-US" dirty="0">
                <a:solidFill>
                  <a:srgbClr val="FF0000"/>
                </a:solidFill>
              </a:rPr>
              <a:t> file2</a:t>
            </a:r>
          </a:p>
        </p:txBody>
      </p:sp>
    </p:spTree>
    <p:extLst>
      <p:ext uri="{BB962C8B-B14F-4D97-AF65-F5344CB8AC3E}">
        <p14:creationId xmlns:p14="http://schemas.microsoft.com/office/powerpoint/2010/main" val="36192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Basic Command Syntax(</a:t>
            </a:r>
            <a:r>
              <a:rPr lang="en-US" dirty="0" err="1">
                <a:solidFill>
                  <a:srgbClr val="C00000"/>
                </a:solidFill>
              </a:rPr>
              <a:t>Con’d</a:t>
            </a:r>
            <a:r>
              <a:rPr lang="en-US" dirty="0">
                <a:solidFill>
                  <a:srgbClr val="C00000"/>
                </a:solidFill>
              </a:rPr>
              <a:t>) </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err="1">
                <a:solidFill>
                  <a:srgbClr val="C00000"/>
                </a:solidFill>
                <a:effectLst/>
                <a:latin typeface="Cambria (body)"/>
              </a:rPr>
              <a:t>usermod</a:t>
            </a:r>
            <a:endParaRPr lang="en-US" sz="2000" b="0" i="0" dirty="0">
              <a:solidFill>
                <a:srgbClr val="C00000"/>
              </a:solidFill>
              <a:effectLst/>
              <a:latin typeface="Cambria (body)"/>
            </a:endParaRPr>
          </a:p>
          <a:p>
            <a:pPr algn="l">
              <a:buClr>
                <a:srgbClr val="C00000"/>
              </a:buClr>
            </a:pPr>
            <a:endParaRPr lang="en-US" sz="2000" b="0" i="0" dirty="0">
              <a:solidFill>
                <a:schemeClr val="bg1"/>
              </a:solidFill>
              <a:effectLst/>
              <a:latin typeface="Cambria (body)"/>
            </a:endParaRPr>
          </a:p>
          <a:p>
            <a:pPr algn="l">
              <a:buClr>
                <a:srgbClr val="C00000"/>
              </a:buClr>
            </a:pPr>
            <a:endParaRPr lang="en-US" sz="2000" dirty="0">
              <a:solidFill>
                <a:schemeClr val="bg1"/>
              </a:solidFill>
              <a:latin typeface="Cambria (body)"/>
            </a:endParaRPr>
          </a:p>
          <a:p>
            <a:pPr algn="l">
              <a:buClr>
                <a:srgbClr val="C00000"/>
              </a:buClr>
            </a:pPr>
            <a:r>
              <a:rPr lang="en-US" sz="2000" dirty="0">
                <a:solidFill>
                  <a:srgbClr val="C00000"/>
                </a:solidFill>
                <a:latin typeface="Cambria (body)"/>
              </a:rPr>
              <a:t>passwd</a:t>
            </a:r>
            <a:r>
              <a:rPr lang="en-US" sz="2000" dirty="0">
                <a:solidFill>
                  <a:schemeClr val="bg1"/>
                </a:solidFill>
                <a:latin typeface="Cambria (body)"/>
              </a:rPr>
              <a:t>-this is allowed to change your own password</a:t>
            </a:r>
          </a:p>
          <a:p>
            <a:pPr algn="l">
              <a:buClr>
                <a:srgbClr val="C00000"/>
              </a:buClr>
            </a:pPr>
            <a:endParaRPr lang="en-US" sz="2000" b="0" i="0" dirty="0">
              <a:solidFill>
                <a:schemeClr val="bg1"/>
              </a:solidFill>
              <a:effectLst/>
              <a:latin typeface="Cambria (body)"/>
            </a:endParaRPr>
          </a:p>
        </p:txBody>
      </p:sp>
      <p:pic>
        <p:nvPicPr>
          <p:cNvPr id="6" name="Picture 5">
            <a:extLst>
              <a:ext uri="{FF2B5EF4-FFF2-40B4-BE49-F238E27FC236}">
                <a16:creationId xmlns:a16="http://schemas.microsoft.com/office/drawing/2014/main" id="{6275DDFB-C452-71FC-273F-73A7DA9F1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529499"/>
            <a:ext cx="9183976" cy="382666"/>
          </a:xfrm>
          <a:prstGeom prst="rect">
            <a:avLst/>
          </a:prstGeom>
        </p:spPr>
      </p:pic>
      <p:pic>
        <p:nvPicPr>
          <p:cNvPr id="8" name="Picture 7">
            <a:extLst>
              <a:ext uri="{FF2B5EF4-FFF2-40B4-BE49-F238E27FC236}">
                <a16:creationId xmlns:a16="http://schemas.microsoft.com/office/drawing/2014/main" id="{C2940DC3-8706-258A-86D4-5C2287E1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871" y="3945836"/>
            <a:ext cx="9348514" cy="975943"/>
          </a:xfrm>
          <a:prstGeom prst="rect">
            <a:avLst/>
          </a:prstGeom>
        </p:spPr>
      </p:pic>
    </p:spTree>
    <p:extLst>
      <p:ext uri="{BB962C8B-B14F-4D97-AF65-F5344CB8AC3E}">
        <p14:creationId xmlns:p14="http://schemas.microsoft.com/office/powerpoint/2010/main" val="212063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D8D9B-374E-249D-D280-582471E7736F}"/>
              </a:ext>
            </a:extLst>
          </p:cNvPr>
          <p:cNvSpPr>
            <a:spLocks noGrp="1"/>
          </p:cNvSpPr>
          <p:nvPr>
            <p:ph type="title"/>
          </p:nvPr>
        </p:nvSpPr>
        <p:spPr/>
        <p:txBody>
          <a:bodyPr/>
          <a:lstStyle/>
          <a:p>
            <a:r>
              <a:rPr lang="en-US" dirty="0"/>
              <a:t>Changing Permissions with the Numeric Method</a:t>
            </a:r>
          </a:p>
        </p:txBody>
      </p:sp>
      <p:sp>
        <p:nvSpPr>
          <p:cNvPr id="3" name="Content Placeholder 2">
            <a:extLst>
              <a:ext uri="{FF2B5EF4-FFF2-40B4-BE49-F238E27FC236}">
                <a16:creationId xmlns:a16="http://schemas.microsoft.com/office/drawing/2014/main" id="{8F244ED4-DAEB-2363-2FB7-BD62F6FEBBA3}"/>
              </a:ext>
            </a:extLst>
          </p:cNvPr>
          <p:cNvSpPr>
            <a:spLocks noGrp="1"/>
          </p:cNvSpPr>
          <p:nvPr>
            <p:ph idx="1"/>
          </p:nvPr>
        </p:nvSpPr>
        <p:spPr/>
        <p:txBody>
          <a:bodyPr>
            <a:noAutofit/>
          </a:bodyPr>
          <a:lstStyle/>
          <a:p>
            <a:r>
              <a:rPr lang="en-US" sz="2000" dirty="0"/>
              <a:t>In the example below the </a:t>
            </a:r>
            <a:r>
              <a:rPr lang="en-US" sz="2000" dirty="0">
                <a:solidFill>
                  <a:srgbClr val="FF0000"/>
                </a:solidFill>
              </a:rPr>
              <a:t>#</a:t>
            </a:r>
            <a:r>
              <a:rPr lang="en-US" sz="2000" dirty="0"/>
              <a:t> character represents a digit.</a:t>
            </a:r>
          </a:p>
          <a:p>
            <a:endParaRPr lang="en-US" sz="2000" dirty="0"/>
          </a:p>
          <a:p>
            <a:r>
              <a:rPr lang="en-US" sz="2000" dirty="0"/>
              <a:t>Each digit represents permissions for an access level: user, group, other. </a:t>
            </a:r>
          </a:p>
          <a:p>
            <a:r>
              <a:rPr lang="en-US" sz="2000" dirty="0"/>
              <a:t>The digit is calculated by adding together numbers for each permission you want to add, 4 for read, 2 for write, and 1 for execute. </a:t>
            </a:r>
          </a:p>
          <a:p>
            <a:r>
              <a:rPr lang="en-US" sz="2000" dirty="0"/>
              <a:t>Using the numeric method, permissions are represented by a 3-digit (or 4-digit, when setting advanced permissions) octal number. A single octal digit can represent any single value from 0-7.</a:t>
            </a:r>
          </a:p>
          <a:p>
            <a:r>
              <a:rPr lang="en-US" sz="2000" dirty="0"/>
              <a:t>In the 3-digit octal (numeric) representation of permissions, each digit stands for one access level, from left to right: user, group, and other. To determine each digit:</a:t>
            </a:r>
          </a:p>
          <a:p>
            <a:endParaRPr lang="en-US" sz="2000" dirty="0"/>
          </a:p>
        </p:txBody>
      </p:sp>
      <p:sp>
        <p:nvSpPr>
          <p:cNvPr id="4" name="TextBox 3">
            <a:extLst>
              <a:ext uri="{FF2B5EF4-FFF2-40B4-BE49-F238E27FC236}">
                <a16:creationId xmlns:a16="http://schemas.microsoft.com/office/drawing/2014/main" id="{D5920ADA-566E-BFB7-B178-3D8D27CE6829}"/>
              </a:ext>
            </a:extLst>
          </p:cNvPr>
          <p:cNvSpPr txBox="1"/>
          <p:nvPr/>
        </p:nvSpPr>
        <p:spPr>
          <a:xfrm>
            <a:off x="1343608" y="2323322"/>
            <a:ext cx="3704253" cy="369332"/>
          </a:xfrm>
          <a:prstGeom prst="rect">
            <a:avLst/>
          </a:prstGeom>
          <a:noFill/>
        </p:spPr>
        <p:txBody>
          <a:bodyPr wrap="square" rtlCol="0">
            <a:spAutoFit/>
          </a:bodyPr>
          <a:lstStyle/>
          <a:p>
            <a:r>
              <a:rPr lang="en-US" dirty="0" err="1">
                <a:solidFill>
                  <a:srgbClr val="FF0000"/>
                </a:solidFill>
              </a:rPr>
              <a:t>chmod</a:t>
            </a:r>
            <a:r>
              <a:rPr lang="en-US" dirty="0">
                <a:solidFill>
                  <a:srgbClr val="FF0000"/>
                </a:solidFill>
              </a:rPr>
              <a:t> ### </a:t>
            </a:r>
            <a:r>
              <a:rPr lang="en-US" dirty="0" err="1">
                <a:solidFill>
                  <a:srgbClr val="FF0000"/>
                </a:solidFill>
              </a:rPr>
              <a:t>file|directory</a:t>
            </a:r>
            <a:endParaRPr lang="en-US" dirty="0">
              <a:solidFill>
                <a:srgbClr val="FF0000"/>
              </a:solidFill>
            </a:endParaRPr>
          </a:p>
        </p:txBody>
      </p:sp>
    </p:spTree>
    <p:extLst>
      <p:ext uri="{BB962C8B-B14F-4D97-AF65-F5344CB8AC3E}">
        <p14:creationId xmlns:p14="http://schemas.microsoft.com/office/powerpoint/2010/main" val="252200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698F5-E7AB-82DB-242D-A36012A0D1DC}"/>
              </a:ext>
            </a:extLst>
          </p:cNvPr>
          <p:cNvSpPr>
            <a:spLocks noGrp="1"/>
          </p:cNvSpPr>
          <p:nvPr>
            <p:ph type="title"/>
          </p:nvPr>
        </p:nvSpPr>
        <p:spPr/>
        <p:txBody>
          <a:bodyPr/>
          <a:lstStyle/>
          <a:p>
            <a:r>
              <a:rPr lang="en-US" dirty="0"/>
              <a:t>Changing Permissions with the Numeric Method</a:t>
            </a:r>
          </a:p>
        </p:txBody>
      </p:sp>
      <p:sp>
        <p:nvSpPr>
          <p:cNvPr id="3" name="Content Placeholder 2">
            <a:extLst>
              <a:ext uri="{FF2B5EF4-FFF2-40B4-BE49-F238E27FC236}">
                <a16:creationId xmlns:a16="http://schemas.microsoft.com/office/drawing/2014/main" id="{B532BF86-0E2B-F156-B0C8-8085D4B82216}"/>
              </a:ext>
            </a:extLst>
          </p:cNvPr>
          <p:cNvSpPr>
            <a:spLocks noGrp="1"/>
          </p:cNvSpPr>
          <p:nvPr>
            <p:ph idx="1"/>
          </p:nvPr>
        </p:nvSpPr>
        <p:spPr/>
        <p:txBody>
          <a:bodyPr>
            <a:normAutofit fontScale="85000" lnSpcReduction="10000"/>
          </a:bodyPr>
          <a:lstStyle/>
          <a:p>
            <a:r>
              <a:rPr lang="en-US" sz="2400" dirty="0"/>
              <a:t>Start with 0. </a:t>
            </a:r>
          </a:p>
          <a:p>
            <a:r>
              <a:rPr lang="en-US" sz="2400" dirty="0"/>
              <a:t>If the read permission should be present for this access level, add 4. </a:t>
            </a:r>
          </a:p>
          <a:p>
            <a:r>
              <a:rPr lang="en-US" sz="2400" dirty="0"/>
              <a:t>If the write permission should be present, add 2.</a:t>
            </a:r>
          </a:p>
          <a:p>
            <a:r>
              <a:rPr lang="en-US" sz="2400" dirty="0"/>
              <a:t>If the execute permission should be present, add 1.</a:t>
            </a:r>
          </a:p>
          <a:p>
            <a:r>
              <a:rPr lang="en-US" dirty="0"/>
              <a:t>Examine the permissions </a:t>
            </a:r>
            <a:r>
              <a:rPr lang="en-US" dirty="0">
                <a:solidFill>
                  <a:srgbClr val="FF0000"/>
                </a:solidFill>
              </a:rPr>
              <a:t>-</a:t>
            </a:r>
            <a:r>
              <a:rPr lang="en-US" dirty="0" err="1">
                <a:solidFill>
                  <a:srgbClr val="FF0000"/>
                </a:solidFill>
              </a:rPr>
              <a:t>rwxr</a:t>
            </a:r>
            <a:r>
              <a:rPr lang="en-US" dirty="0">
                <a:solidFill>
                  <a:srgbClr val="FF0000"/>
                </a:solidFill>
              </a:rPr>
              <a:t>-x---</a:t>
            </a:r>
            <a:r>
              <a:rPr lang="en-US" dirty="0"/>
              <a:t>. For the user, </a:t>
            </a:r>
            <a:r>
              <a:rPr lang="en-US" dirty="0" err="1">
                <a:solidFill>
                  <a:srgbClr val="FF0000"/>
                </a:solidFill>
              </a:rPr>
              <a:t>rwx</a:t>
            </a:r>
            <a:r>
              <a:rPr lang="en-US" dirty="0"/>
              <a:t> is calculated as </a:t>
            </a:r>
            <a:r>
              <a:rPr lang="en-US" dirty="0">
                <a:solidFill>
                  <a:srgbClr val="FF0000"/>
                </a:solidFill>
              </a:rPr>
              <a:t>4+2+1=7</a:t>
            </a:r>
            <a:r>
              <a:rPr lang="en-US" dirty="0"/>
              <a:t>. For the group, </a:t>
            </a:r>
            <a:r>
              <a:rPr lang="en-US" dirty="0">
                <a:solidFill>
                  <a:srgbClr val="FF0000"/>
                </a:solidFill>
              </a:rPr>
              <a:t>r-x</a:t>
            </a:r>
            <a:r>
              <a:rPr lang="en-US" dirty="0"/>
              <a:t> is calculated as </a:t>
            </a:r>
            <a:r>
              <a:rPr lang="en-US" dirty="0">
                <a:solidFill>
                  <a:srgbClr val="FF0000"/>
                </a:solidFill>
              </a:rPr>
              <a:t>4+0+1=5</a:t>
            </a:r>
            <a:r>
              <a:rPr lang="en-US" dirty="0"/>
              <a:t>, and for other users, </a:t>
            </a:r>
            <a:r>
              <a:rPr lang="en-US" dirty="0">
                <a:solidFill>
                  <a:srgbClr val="FF0000"/>
                </a:solidFill>
              </a:rPr>
              <a:t>---</a:t>
            </a:r>
            <a:r>
              <a:rPr lang="en-US" dirty="0"/>
              <a:t> is represented with </a:t>
            </a:r>
            <a:r>
              <a:rPr lang="en-US" dirty="0">
                <a:solidFill>
                  <a:srgbClr val="FF0000"/>
                </a:solidFill>
              </a:rPr>
              <a:t>0</a:t>
            </a:r>
            <a:r>
              <a:rPr lang="en-US" dirty="0"/>
              <a:t>. Putting these three together, the numeric representation of those permissions is 750.</a:t>
            </a:r>
          </a:p>
          <a:p>
            <a:r>
              <a:rPr lang="en-US" dirty="0"/>
              <a:t>This calculation can also be performed in the opposite direction. Look at the permissions 640. For the user permissions, 6 represents read (4) and write (2), which displays as </a:t>
            </a:r>
            <a:r>
              <a:rPr lang="en-US" dirty="0" err="1">
                <a:solidFill>
                  <a:srgbClr val="FF0000"/>
                </a:solidFill>
              </a:rPr>
              <a:t>rw</a:t>
            </a:r>
            <a:r>
              <a:rPr lang="en-US" dirty="0">
                <a:solidFill>
                  <a:srgbClr val="FF0000"/>
                </a:solidFill>
              </a:rPr>
              <a:t>-</a:t>
            </a:r>
            <a:r>
              <a:rPr lang="en-US" dirty="0"/>
              <a:t>. For the group part, 4 only includes read (4) and displays as </a:t>
            </a:r>
            <a:r>
              <a:rPr lang="en-US" dirty="0">
                <a:solidFill>
                  <a:srgbClr val="FF0000"/>
                </a:solidFill>
              </a:rPr>
              <a:t>r--</a:t>
            </a:r>
            <a:r>
              <a:rPr lang="en-US" dirty="0"/>
              <a:t>. The 0 for other provides no permissions (</a:t>
            </a:r>
            <a:r>
              <a:rPr lang="en-US" dirty="0">
                <a:solidFill>
                  <a:srgbClr val="FF0000"/>
                </a:solidFill>
              </a:rPr>
              <a:t>---</a:t>
            </a:r>
            <a:r>
              <a:rPr lang="en-US" dirty="0"/>
              <a:t>) and the final set of symbolic permissions for this file is </a:t>
            </a:r>
            <a:r>
              <a:rPr lang="en-US" dirty="0">
                <a:solidFill>
                  <a:srgbClr val="FF0000"/>
                </a:solidFill>
              </a:rPr>
              <a:t>-</a:t>
            </a:r>
            <a:r>
              <a:rPr lang="en-US" dirty="0" err="1">
                <a:solidFill>
                  <a:srgbClr val="FF0000"/>
                </a:solidFill>
              </a:rPr>
              <a:t>rw</a:t>
            </a:r>
            <a:r>
              <a:rPr lang="en-US" dirty="0">
                <a:solidFill>
                  <a:srgbClr val="FF0000"/>
                </a:solidFill>
              </a:rPr>
              <a:t>-r-----</a:t>
            </a:r>
            <a:r>
              <a:rPr lang="en-US" dirty="0"/>
              <a:t>.</a:t>
            </a:r>
            <a:endParaRPr lang="en-US" sz="2400" dirty="0"/>
          </a:p>
          <a:p>
            <a:endParaRPr lang="en-US" dirty="0"/>
          </a:p>
        </p:txBody>
      </p:sp>
    </p:spTree>
    <p:extLst>
      <p:ext uri="{BB962C8B-B14F-4D97-AF65-F5344CB8AC3E}">
        <p14:creationId xmlns:p14="http://schemas.microsoft.com/office/powerpoint/2010/main" val="419711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59BE-C7D7-9763-7478-36AC7CCA83B4}"/>
              </a:ext>
            </a:extLst>
          </p:cNvPr>
          <p:cNvSpPr>
            <a:spLocks noGrp="1"/>
          </p:cNvSpPr>
          <p:nvPr>
            <p:ph type="title"/>
          </p:nvPr>
        </p:nvSpPr>
        <p:spPr/>
        <p:txBody>
          <a:bodyPr/>
          <a:lstStyle/>
          <a:p>
            <a:r>
              <a:rPr lang="en-US" dirty="0"/>
              <a:t>Examples </a:t>
            </a:r>
          </a:p>
        </p:txBody>
      </p:sp>
      <p:sp>
        <p:nvSpPr>
          <p:cNvPr id="3" name="Content Placeholder 2">
            <a:extLst>
              <a:ext uri="{FF2B5EF4-FFF2-40B4-BE49-F238E27FC236}">
                <a16:creationId xmlns:a16="http://schemas.microsoft.com/office/drawing/2014/main" id="{C03A6E85-42E7-A36C-2513-711F4ED2A48E}"/>
              </a:ext>
            </a:extLst>
          </p:cNvPr>
          <p:cNvSpPr>
            <a:spLocks noGrp="1"/>
          </p:cNvSpPr>
          <p:nvPr>
            <p:ph idx="1"/>
          </p:nvPr>
        </p:nvSpPr>
        <p:spPr/>
        <p:txBody>
          <a:bodyPr>
            <a:normAutofit/>
          </a:bodyPr>
          <a:lstStyle/>
          <a:p>
            <a:r>
              <a:rPr lang="en-US" sz="2000" dirty="0"/>
              <a:t>Set read and write permissions for user, read permission for group and other, on </a:t>
            </a:r>
            <a:r>
              <a:rPr lang="en-US" sz="2000" dirty="0" err="1"/>
              <a:t>samplefile</a:t>
            </a:r>
            <a:r>
              <a:rPr lang="en-US" sz="2000" dirty="0"/>
              <a:t>:</a:t>
            </a:r>
          </a:p>
          <a:p>
            <a:endParaRPr lang="en-US" sz="2000" dirty="0"/>
          </a:p>
          <a:p>
            <a:r>
              <a:rPr lang="en-US" sz="2000" dirty="0"/>
              <a:t>Set read, write, and execute permissions for user, read and execute permissions for group, and no permission for other on </a:t>
            </a:r>
            <a:r>
              <a:rPr lang="en-US" sz="2000" dirty="0" err="1"/>
              <a:t>sampledir</a:t>
            </a:r>
            <a:r>
              <a:rPr lang="en-US" sz="2000" dirty="0"/>
              <a:t>:</a:t>
            </a:r>
          </a:p>
        </p:txBody>
      </p:sp>
      <p:sp>
        <p:nvSpPr>
          <p:cNvPr id="4" name="TextBox 3">
            <a:extLst>
              <a:ext uri="{FF2B5EF4-FFF2-40B4-BE49-F238E27FC236}">
                <a16:creationId xmlns:a16="http://schemas.microsoft.com/office/drawing/2014/main" id="{A5459E6B-52F4-80BD-9162-3F78FA59EA05}"/>
              </a:ext>
            </a:extLst>
          </p:cNvPr>
          <p:cNvSpPr txBox="1"/>
          <p:nvPr/>
        </p:nvSpPr>
        <p:spPr>
          <a:xfrm>
            <a:off x="1337388" y="2640564"/>
            <a:ext cx="4348065" cy="36933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chmod</a:t>
            </a:r>
            <a:r>
              <a:rPr lang="en-US" dirty="0">
                <a:solidFill>
                  <a:srgbClr val="FF0000"/>
                </a:solidFill>
              </a:rPr>
              <a:t> 644 </a:t>
            </a:r>
            <a:r>
              <a:rPr lang="en-US" dirty="0" err="1">
                <a:solidFill>
                  <a:srgbClr val="FF0000"/>
                </a:solidFill>
              </a:rPr>
              <a:t>samplefile</a:t>
            </a:r>
            <a:endParaRPr lang="en-US" dirty="0">
              <a:solidFill>
                <a:srgbClr val="FF0000"/>
              </a:solidFill>
            </a:endParaRPr>
          </a:p>
        </p:txBody>
      </p:sp>
      <p:sp>
        <p:nvSpPr>
          <p:cNvPr id="5" name="TextBox 4">
            <a:extLst>
              <a:ext uri="{FF2B5EF4-FFF2-40B4-BE49-F238E27FC236}">
                <a16:creationId xmlns:a16="http://schemas.microsoft.com/office/drawing/2014/main" id="{D2C85DB6-97BC-1A6A-5E9D-E4762BB3A60D}"/>
              </a:ext>
            </a:extLst>
          </p:cNvPr>
          <p:cNvSpPr txBox="1"/>
          <p:nvPr/>
        </p:nvSpPr>
        <p:spPr>
          <a:xfrm>
            <a:off x="1268962" y="4037050"/>
            <a:ext cx="4348065" cy="36933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chmod</a:t>
            </a:r>
            <a:r>
              <a:rPr lang="en-US" dirty="0">
                <a:solidFill>
                  <a:srgbClr val="FF0000"/>
                </a:solidFill>
              </a:rPr>
              <a:t> 750 </a:t>
            </a:r>
            <a:r>
              <a:rPr lang="en-US" dirty="0" err="1">
                <a:solidFill>
                  <a:srgbClr val="FF0000"/>
                </a:solidFill>
              </a:rPr>
              <a:t>sampledir</a:t>
            </a:r>
            <a:endParaRPr lang="en-US" dirty="0">
              <a:solidFill>
                <a:srgbClr val="FF0000"/>
              </a:solidFill>
            </a:endParaRPr>
          </a:p>
        </p:txBody>
      </p:sp>
    </p:spTree>
    <p:extLst>
      <p:ext uri="{BB962C8B-B14F-4D97-AF65-F5344CB8AC3E}">
        <p14:creationId xmlns:p14="http://schemas.microsoft.com/office/powerpoint/2010/main" val="207209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2C2A4-D616-DAF6-A6B3-AF1D660B3889}"/>
              </a:ext>
            </a:extLst>
          </p:cNvPr>
          <p:cNvSpPr>
            <a:spLocks noGrp="1"/>
          </p:cNvSpPr>
          <p:nvPr>
            <p:ph type="title"/>
          </p:nvPr>
        </p:nvSpPr>
        <p:spPr/>
        <p:txBody>
          <a:bodyPr/>
          <a:lstStyle/>
          <a:p>
            <a:r>
              <a:rPr lang="en-US" dirty="0"/>
              <a:t>Changing File and Directory User or Group Ownership</a:t>
            </a:r>
          </a:p>
        </p:txBody>
      </p:sp>
      <p:sp>
        <p:nvSpPr>
          <p:cNvPr id="3" name="Content Placeholder 2">
            <a:extLst>
              <a:ext uri="{FF2B5EF4-FFF2-40B4-BE49-F238E27FC236}">
                <a16:creationId xmlns:a16="http://schemas.microsoft.com/office/drawing/2014/main" id="{16FBFC82-8E3E-11D6-6697-661F74B03AD5}"/>
              </a:ext>
            </a:extLst>
          </p:cNvPr>
          <p:cNvSpPr>
            <a:spLocks noGrp="1"/>
          </p:cNvSpPr>
          <p:nvPr>
            <p:ph idx="1"/>
          </p:nvPr>
        </p:nvSpPr>
        <p:spPr/>
        <p:txBody>
          <a:bodyPr>
            <a:normAutofit/>
          </a:bodyPr>
          <a:lstStyle/>
          <a:p>
            <a:r>
              <a:rPr lang="en-US" sz="2000" dirty="0"/>
              <a:t>A newly created file is owned by the user who creates that file. By default, new files have a group ownership that is the primary group of the user creating the file. In Red Hat Enterprise Linux, a user's primary group is usually a private group with only that user as a member. To grant access to a file based on group membership, the group that owns the file may need to be changed. </a:t>
            </a:r>
          </a:p>
          <a:p>
            <a:r>
              <a:rPr lang="en-US" sz="2000" dirty="0"/>
              <a:t>Only </a:t>
            </a:r>
            <a:r>
              <a:rPr lang="en-US" sz="2000" dirty="0">
                <a:solidFill>
                  <a:srgbClr val="FF0000"/>
                </a:solidFill>
              </a:rPr>
              <a:t>root</a:t>
            </a:r>
            <a:r>
              <a:rPr lang="en-US" sz="2000" dirty="0"/>
              <a:t> can change the user that owns a file. Group ownership, however, can be set by </a:t>
            </a:r>
            <a:r>
              <a:rPr lang="en-US" sz="2000" dirty="0">
                <a:solidFill>
                  <a:srgbClr val="FF0000"/>
                </a:solidFill>
              </a:rPr>
              <a:t>root </a:t>
            </a:r>
            <a:r>
              <a:rPr lang="en-US" sz="2000" dirty="0"/>
              <a:t>or by the file's owner. root can grant file ownership to any group, but regular users can make a group the owner of a file only if they are a member of that group.</a:t>
            </a:r>
          </a:p>
          <a:p>
            <a:r>
              <a:rPr lang="en-US" sz="2000" dirty="0"/>
              <a:t>File ownership can be changed with the </a:t>
            </a:r>
            <a:r>
              <a:rPr lang="en-US" sz="2000" dirty="0" err="1">
                <a:solidFill>
                  <a:srgbClr val="FF0000"/>
                </a:solidFill>
              </a:rPr>
              <a:t>chown</a:t>
            </a:r>
            <a:r>
              <a:rPr lang="en-US" sz="2000" dirty="0"/>
              <a:t> (change owner) command. For example, to grant ownership of the </a:t>
            </a:r>
            <a:r>
              <a:rPr lang="en-US" sz="2000" dirty="0" err="1">
                <a:solidFill>
                  <a:srgbClr val="FF0000"/>
                </a:solidFill>
              </a:rPr>
              <a:t>test_file</a:t>
            </a:r>
            <a:r>
              <a:rPr lang="en-US" sz="2000" dirty="0"/>
              <a:t> file to the </a:t>
            </a:r>
            <a:r>
              <a:rPr lang="en-US" sz="2000" dirty="0">
                <a:solidFill>
                  <a:srgbClr val="FF0000"/>
                </a:solidFill>
              </a:rPr>
              <a:t>student</a:t>
            </a:r>
            <a:r>
              <a:rPr lang="en-US" sz="2000" dirty="0"/>
              <a:t> user, use the following command:</a:t>
            </a:r>
          </a:p>
        </p:txBody>
      </p:sp>
      <p:sp>
        <p:nvSpPr>
          <p:cNvPr id="4" name="TextBox 3">
            <a:extLst>
              <a:ext uri="{FF2B5EF4-FFF2-40B4-BE49-F238E27FC236}">
                <a16:creationId xmlns:a16="http://schemas.microsoft.com/office/drawing/2014/main" id="{6FCC3D90-0FBC-DF35-E1F7-1E288E0C74DD}"/>
              </a:ext>
            </a:extLst>
          </p:cNvPr>
          <p:cNvSpPr txBox="1"/>
          <p:nvPr/>
        </p:nvSpPr>
        <p:spPr>
          <a:xfrm>
            <a:off x="1287624" y="5262465"/>
            <a:ext cx="6027575" cy="36933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root@host</a:t>
            </a:r>
            <a:r>
              <a:rPr lang="en-US" dirty="0">
                <a:solidFill>
                  <a:srgbClr val="FF0000"/>
                </a:solidFill>
              </a:rPr>
              <a:t> ~]# </a:t>
            </a:r>
            <a:r>
              <a:rPr lang="en-US" dirty="0" err="1">
                <a:solidFill>
                  <a:srgbClr val="FF0000"/>
                </a:solidFill>
              </a:rPr>
              <a:t>chown</a:t>
            </a:r>
            <a:r>
              <a:rPr lang="en-US" dirty="0">
                <a:solidFill>
                  <a:srgbClr val="FF0000"/>
                </a:solidFill>
              </a:rPr>
              <a:t> student </a:t>
            </a:r>
            <a:r>
              <a:rPr lang="en-US" dirty="0" err="1">
                <a:solidFill>
                  <a:srgbClr val="FF0000"/>
                </a:solidFill>
              </a:rPr>
              <a:t>test_file</a:t>
            </a:r>
            <a:endParaRPr lang="en-US" dirty="0">
              <a:solidFill>
                <a:srgbClr val="FF0000"/>
              </a:solidFill>
            </a:endParaRPr>
          </a:p>
        </p:txBody>
      </p:sp>
    </p:spTree>
    <p:extLst>
      <p:ext uri="{BB962C8B-B14F-4D97-AF65-F5344CB8AC3E}">
        <p14:creationId xmlns:p14="http://schemas.microsoft.com/office/powerpoint/2010/main" val="23350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5515A-C418-8DDF-DCC7-131BA2330741}"/>
              </a:ext>
            </a:extLst>
          </p:cNvPr>
          <p:cNvSpPr>
            <a:spLocks noGrp="1"/>
          </p:cNvSpPr>
          <p:nvPr>
            <p:ph type="title"/>
          </p:nvPr>
        </p:nvSpPr>
        <p:spPr/>
        <p:txBody>
          <a:bodyPr/>
          <a:lstStyle/>
          <a:p>
            <a:r>
              <a:rPr lang="en-US" dirty="0"/>
              <a:t>Changing File and Directory User or Group Ownership</a:t>
            </a:r>
          </a:p>
        </p:txBody>
      </p:sp>
      <p:sp>
        <p:nvSpPr>
          <p:cNvPr id="3" name="Content Placeholder 2">
            <a:extLst>
              <a:ext uri="{FF2B5EF4-FFF2-40B4-BE49-F238E27FC236}">
                <a16:creationId xmlns:a16="http://schemas.microsoft.com/office/drawing/2014/main" id="{4B1FF416-95FF-2DBA-EBF1-6D989838447A}"/>
              </a:ext>
            </a:extLst>
          </p:cNvPr>
          <p:cNvSpPr>
            <a:spLocks noGrp="1"/>
          </p:cNvSpPr>
          <p:nvPr>
            <p:ph idx="1"/>
          </p:nvPr>
        </p:nvSpPr>
        <p:spPr/>
        <p:txBody>
          <a:bodyPr>
            <a:normAutofit/>
          </a:bodyPr>
          <a:lstStyle/>
          <a:p>
            <a:r>
              <a:rPr lang="en-US" sz="2000" dirty="0" err="1"/>
              <a:t>chown</a:t>
            </a:r>
            <a:r>
              <a:rPr lang="en-US" sz="2000" dirty="0"/>
              <a:t> can be used with the -R option to recursively change the ownership of an entire directory tree. The following command grants ownership of </a:t>
            </a:r>
            <a:r>
              <a:rPr lang="en-US" sz="2000" dirty="0" err="1"/>
              <a:t>test_dir</a:t>
            </a:r>
            <a:r>
              <a:rPr lang="en-US" sz="2000" dirty="0"/>
              <a:t> and all files and subdirectories within it to student:</a:t>
            </a:r>
          </a:p>
          <a:p>
            <a:endParaRPr lang="en-US" sz="2000" dirty="0"/>
          </a:p>
          <a:p>
            <a:r>
              <a:rPr lang="en-US" sz="2000" dirty="0"/>
              <a:t>The </a:t>
            </a:r>
            <a:r>
              <a:rPr lang="en-US" sz="2000" dirty="0" err="1"/>
              <a:t>chown</a:t>
            </a:r>
            <a:r>
              <a:rPr lang="en-US" sz="2000" dirty="0"/>
              <a:t> command can also be used to change group ownership of a file by preceding the group name with a colon (:). For example, the following command changes the group </a:t>
            </a:r>
            <a:r>
              <a:rPr lang="en-US" sz="2000" dirty="0" err="1"/>
              <a:t>test_dir</a:t>
            </a:r>
            <a:r>
              <a:rPr lang="en-US" sz="2000" dirty="0"/>
              <a:t> to admins:</a:t>
            </a:r>
          </a:p>
          <a:p>
            <a:endParaRPr lang="en-US" sz="2000" dirty="0"/>
          </a:p>
          <a:p>
            <a:r>
              <a:rPr lang="en-US" sz="2000" dirty="0"/>
              <a:t>The </a:t>
            </a:r>
            <a:r>
              <a:rPr lang="en-US" sz="2000" dirty="0" err="1"/>
              <a:t>chown</a:t>
            </a:r>
            <a:r>
              <a:rPr lang="en-US" sz="2000" dirty="0"/>
              <a:t> command can also be used to change both owner and group at the same time by using the </a:t>
            </a:r>
            <a:r>
              <a:rPr lang="en-US" sz="2000" dirty="0" err="1"/>
              <a:t>owner:group</a:t>
            </a:r>
            <a:r>
              <a:rPr lang="en-US" sz="2000" dirty="0"/>
              <a:t> syntax. For example, to change the ownership of </a:t>
            </a:r>
            <a:r>
              <a:rPr lang="en-US" sz="2000" dirty="0" err="1"/>
              <a:t>test_dir</a:t>
            </a:r>
            <a:r>
              <a:rPr lang="en-US" sz="2000" dirty="0"/>
              <a:t> to visitor and the group to guests, use the following command:</a:t>
            </a:r>
          </a:p>
        </p:txBody>
      </p:sp>
      <p:sp>
        <p:nvSpPr>
          <p:cNvPr id="4" name="TextBox 3">
            <a:extLst>
              <a:ext uri="{FF2B5EF4-FFF2-40B4-BE49-F238E27FC236}">
                <a16:creationId xmlns:a16="http://schemas.microsoft.com/office/drawing/2014/main" id="{664596CC-3774-6AD6-AC52-B05009900934}"/>
              </a:ext>
            </a:extLst>
          </p:cNvPr>
          <p:cNvSpPr txBox="1"/>
          <p:nvPr/>
        </p:nvSpPr>
        <p:spPr>
          <a:xfrm>
            <a:off x="1306286" y="2882386"/>
            <a:ext cx="5113175" cy="36933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root@host</a:t>
            </a:r>
            <a:r>
              <a:rPr lang="en-US" dirty="0">
                <a:solidFill>
                  <a:srgbClr val="FF0000"/>
                </a:solidFill>
              </a:rPr>
              <a:t> ~]# </a:t>
            </a:r>
            <a:r>
              <a:rPr lang="en-US" dirty="0" err="1">
                <a:solidFill>
                  <a:srgbClr val="FF0000"/>
                </a:solidFill>
              </a:rPr>
              <a:t>chown</a:t>
            </a:r>
            <a:r>
              <a:rPr lang="en-US" dirty="0">
                <a:solidFill>
                  <a:srgbClr val="FF0000"/>
                </a:solidFill>
              </a:rPr>
              <a:t> -R student </a:t>
            </a:r>
            <a:r>
              <a:rPr lang="en-US" dirty="0" err="1">
                <a:solidFill>
                  <a:srgbClr val="FF0000"/>
                </a:solidFill>
              </a:rPr>
              <a:t>test_dir</a:t>
            </a:r>
            <a:r>
              <a:rPr lang="en-US" dirty="0">
                <a:solidFill>
                  <a:srgbClr val="FF0000"/>
                </a:solidFill>
              </a:rPr>
              <a:t> </a:t>
            </a:r>
          </a:p>
        </p:txBody>
      </p:sp>
      <p:sp>
        <p:nvSpPr>
          <p:cNvPr id="5" name="TextBox 4">
            <a:extLst>
              <a:ext uri="{FF2B5EF4-FFF2-40B4-BE49-F238E27FC236}">
                <a16:creationId xmlns:a16="http://schemas.microsoft.com/office/drawing/2014/main" id="{27B62369-569F-4218-DEDB-4E25D2FF9E38}"/>
              </a:ext>
            </a:extLst>
          </p:cNvPr>
          <p:cNvSpPr txBox="1"/>
          <p:nvPr/>
        </p:nvSpPr>
        <p:spPr>
          <a:xfrm>
            <a:off x="1306286" y="4527293"/>
            <a:ext cx="5424196" cy="36933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root@host</a:t>
            </a:r>
            <a:r>
              <a:rPr lang="en-US" dirty="0">
                <a:solidFill>
                  <a:srgbClr val="FF0000"/>
                </a:solidFill>
              </a:rPr>
              <a:t> ~]# </a:t>
            </a:r>
            <a:r>
              <a:rPr lang="en-US" dirty="0" err="1">
                <a:solidFill>
                  <a:srgbClr val="FF0000"/>
                </a:solidFill>
              </a:rPr>
              <a:t>chown</a:t>
            </a:r>
            <a:r>
              <a:rPr lang="en-US" dirty="0">
                <a:solidFill>
                  <a:srgbClr val="FF0000"/>
                </a:solidFill>
              </a:rPr>
              <a:t> :admins </a:t>
            </a:r>
            <a:r>
              <a:rPr lang="en-US" dirty="0" err="1">
                <a:solidFill>
                  <a:srgbClr val="FF0000"/>
                </a:solidFill>
              </a:rPr>
              <a:t>test_dir</a:t>
            </a:r>
            <a:endParaRPr lang="en-US" dirty="0">
              <a:solidFill>
                <a:srgbClr val="FF0000"/>
              </a:solidFill>
            </a:endParaRPr>
          </a:p>
        </p:txBody>
      </p:sp>
      <p:sp>
        <p:nvSpPr>
          <p:cNvPr id="6" name="TextBox 5">
            <a:extLst>
              <a:ext uri="{FF2B5EF4-FFF2-40B4-BE49-F238E27FC236}">
                <a16:creationId xmlns:a16="http://schemas.microsoft.com/office/drawing/2014/main" id="{252D2C01-EC5B-3552-EFE3-A01982530849}"/>
              </a:ext>
            </a:extLst>
          </p:cNvPr>
          <p:cNvSpPr txBox="1"/>
          <p:nvPr/>
        </p:nvSpPr>
        <p:spPr>
          <a:xfrm>
            <a:off x="1306286" y="5987534"/>
            <a:ext cx="5019870" cy="36933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root@host</a:t>
            </a:r>
            <a:r>
              <a:rPr lang="en-US" dirty="0">
                <a:solidFill>
                  <a:srgbClr val="FF0000"/>
                </a:solidFill>
              </a:rPr>
              <a:t> ~]# </a:t>
            </a:r>
            <a:r>
              <a:rPr lang="en-US" dirty="0" err="1">
                <a:solidFill>
                  <a:srgbClr val="FF0000"/>
                </a:solidFill>
              </a:rPr>
              <a:t>chown</a:t>
            </a:r>
            <a:r>
              <a:rPr lang="en-US" dirty="0">
                <a:solidFill>
                  <a:srgbClr val="FF0000"/>
                </a:solidFill>
              </a:rPr>
              <a:t> </a:t>
            </a:r>
            <a:r>
              <a:rPr lang="en-US" dirty="0" err="1">
                <a:solidFill>
                  <a:srgbClr val="FF0000"/>
                </a:solidFill>
              </a:rPr>
              <a:t>visitor:guests</a:t>
            </a:r>
            <a:r>
              <a:rPr lang="en-US" dirty="0">
                <a:solidFill>
                  <a:srgbClr val="FF0000"/>
                </a:solidFill>
              </a:rPr>
              <a:t> </a:t>
            </a:r>
            <a:r>
              <a:rPr lang="en-US" dirty="0" err="1">
                <a:solidFill>
                  <a:srgbClr val="FF0000"/>
                </a:solidFill>
              </a:rPr>
              <a:t>test_dir</a:t>
            </a:r>
            <a:endParaRPr lang="en-US" dirty="0">
              <a:solidFill>
                <a:srgbClr val="FF0000"/>
              </a:solidFill>
            </a:endParaRPr>
          </a:p>
        </p:txBody>
      </p:sp>
    </p:spTree>
    <p:extLst>
      <p:ext uri="{BB962C8B-B14F-4D97-AF65-F5344CB8AC3E}">
        <p14:creationId xmlns:p14="http://schemas.microsoft.com/office/powerpoint/2010/main" val="26511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A50B0-5450-9635-A247-18BDC00439F1}"/>
              </a:ext>
            </a:extLst>
          </p:cNvPr>
          <p:cNvSpPr>
            <a:spLocks noGrp="1"/>
          </p:cNvSpPr>
          <p:nvPr>
            <p:ph type="title"/>
          </p:nvPr>
        </p:nvSpPr>
        <p:spPr/>
        <p:txBody>
          <a:bodyPr/>
          <a:lstStyle/>
          <a:p>
            <a:r>
              <a:rPr lang="en-US" dirty="0"/>
              <a:t>Changing File and Directory User or Group Ownership</a:t>
            </a:r>
          </a:p>
        </p:txBody>
      </p:sp>
      <p:sp>
        <p:nvSpPr>
          <p:cNvPr id="3" name="Content Placeholder 2">
            <a:extLst>
              <a:ext uri="{FF2B5EF4-FFF2-40B4-BE49-F238E27FC236}">
                <a16:creationId xmlns:a16="http://schemas.microsoft.com/office/drawing/2014/main" id="{973D5014-367D-BA67-22EE-DA50B085A313}"/>
              </a:ext>
            </a:extLst>
          </p:cNvPr>
          <p:cNvSpPr>
            <a:spLocks noGrp="1"/>
          </p:cNvSpPr>
          <p:nvPr>
            <p:ph idx="1"/>
          </p:nvPr>
        </p:nvSpPr>
        <p:spPr/>
        <p:txBody>
          <a:bodyPr>
            <a:normAutofit/>
          </a:bodyPr>
          <a:lstStyle/>
          <a:p>
            <a:r>
              <a:rPr lang="en-US" sz="2000" dirty="0"/>
              <a:t>Instead of using </a:t>
            </a:r>
            <a:r>
              <a:rPr lang="en-US" sz="2000" dirty="0" err="1">
                <a:solidFill>
                  <a:srgbClr val="FF0000"/>
                </a:solidFill>
              </a:rPr>
              <a:t>chown</a:t>
            </a:r>
            <a:r>
              <a:rPr lang="en-US" sz="2000" dirty="0"/>
              <a:t>, some users change the group ownership by using the </a:t>
            </a:r>
            <a:r>
              <a:rPr lang="en-US" sz="2000" dirty="0" err="1">
                <a:solidFill>
                  <a:srgbClr val="FF0000"/>
                </a:solidFill>
              </a:rPr>
              <a:t>chgrp</a:t>
            </a:r>
            <a:r>
              <a:rPr lang="en-US" sz="2000" dirty="0"/>
              <a:t> command. This command works just like </a:t>
            </a:r>
            <a:r>
              <a:rPr lang="en-US" sz="2000" dirty="0" err="1">
                <a:solidFill>
                  <a:srgbClr val="FF0000"/>
                </a:solidFill>
              </a:rPr>
              <a:t>chown</a:t>
            </a:r>
            <a:r>
              <a:rPr lang="en-US" sz="2000" dirty="0"/>
              <a:t>, except that it is only used to change group ownership and the colon (:) before the group name is not required. </a:t>
            </a:r>
          </a:p>
        </p:txBody>
      </p:sp>
    </p:spTree>
    <p:extLst>
      <p:ext uri="{BB962C8B-B14F-4D97-AF65-F5344CB8AC3E}">
        <p14:creationId xmlns:p14="http://schemas.microsoft.com/office/powerpoint/2010/main" val="27142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4D47-7FB6-BB3A-75F2-C373F00C0C51}"/>
              </a:ext>
            </a:extLst>
          </p:cNvPr>
          <p:cNvSpPr>
            <a:spLocks noGrp="1"/>
          </p:cNvSpPr>
          <p:nvPr>
            <p:ph type="title"/>
          </p:nvPr>
        </p:nvSpPr>
        <p:spPr/>
        <p:txBody>
          <a:bodyPr/>
          <a:lstStyle/>
          <a:p>
            <a:r>
              <a:rPr lang="en-US" dirty="0"/>
              <a:t>Lab (Step 1)</a:t>
            </a:r>
          </a:p>
        </p:txBody>
      </p:sp>
      <p:sp>
        <p:nvSpPr>
          <p:cNvPr id="3" name="Content Placeholder 2">
            <a:extLst>
              <a:ext uri="{FF2B5EF4-FFF2-40B4-BE49-F238E27FC236}">
                <a16:creationId xmlns:a16="http://schemas.microsoft.com/office/drawing/2014/main" id="{52A85D5A-BADA-A43C-A730-0C6FDFD23131}"/>
              </a:ext>
            </a:extLst>
          </p:cNvPr>
          <p:cNvSpPr>
            <a:spLocks noGrp="1"/>
          </p:cNvSpPr>
          <p:nvPr>
            <p:ph idx="1"/>
          </p:nvPr>
        </p:nvSpPr>
        <p:spPr/>
        <p:txBody>
          <a:bodyPr>
            <a:normAutofit/>
          </a:bodyPr>
          <a:lstStyle/>
          <a:p>
            <a:r>
              <a:rPr lang="en-US" sz="2000" dirty="0"/>
              <a:t>Become the root user at the shell prompt.</a:t>
            </a:r>
          </a:p>
          <a:p>
            <a:endParaRPr lang="en-US" sz="2000" dirty="0"/>
          </a:p>
          <a:p>
            <a:endParaRPr lang="en-US" sz="2000" dirty="0"/>
          </a:p>
          <a:p>
            <a:r>
              <a:rPr lang="en-US" sz="2000" dirty="0"/>
              <a:t>Create a group, </a:t>
            </a:r>
            <a:r>
              <a:rPr lang="en-US" sz="2000" dirty="0" err="1"/>
              <a:t>ateam</a:t>
            </a:r>
            <a:r>
              <a:rPr lang="en-US" sz="2000" dirty="0"/>
              <a:t>. Create two new users, </a:t>
            </a:r>
            <a:r>
              <a:rPr lang="en-US" sz="2000" dirty="0" err="1"/>
              <a:t>andy</a:t>
            </a:r>
            <a:r>
              <a:rPr lang="en-US" sz="2000" dirty="0"/>
              <a:t> and </a:t>
            </a:r>
            <a:r>
              <a:rPr lang="en-US" sz="2000" dirty="0" err="1"/>
              <a:t>alice</a:t>
            </a:r>
            <a:r>
              <a:rPr lang="en-US" sz="2000" dirty="0"/>
              <a:t>, who are members of that group.  </a:t>
            </a:r>
          </a:p>
          <a:p>
            <a:endParaRPr lang="en-US" sz="2000" dirty="0"/>
          </a:p>
        </p:txBody>
      </p:sp>
      <p:pic>
        <p:nvPicPr>
          <p:cNvPr id="5" name="Picture 4">
            <a:extLst>
              <a:ext uri="{FF2B5EF4-FFF2-40B4-BE49-F238E27FC236}">
                <a16:creationId xmlns:a16="http://schemas.microsoft.com/office/drawing/2014/main" id="{7CEB5778-860E-F3CA-049B-1005AD583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125" y="2410943"/>
            <a:ext cx="8940811" cy="803670"/>
          </a:xfrm>
          <a:prstGeom prst="rect">
            <a:avLst/>
          </a:prstGeom>
        </p:spPr>
      </p:pic>
      <p:pic>
        <p:nvPicPr>
          <p:cNvPr id="7" name="Picture 6">
            <a:extLst>
              <a:ext uri="{FF2B5EF4-FFF2-40B4-BE49-F238E27FC236}">
                <a16:creationId xmlns:a16="http://schemas.microsoft.com/office/drawing/2014/main" id="{7627F77E-2AF3-B489-D8BB-69EF1EC79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25" y="4314735"/>
            <a:ext cx="8940810" cy="1694517"/>
          </a:xfrm>
          <a:prstGeom prst="rect">
            <a:avLst/>
          </a:prstGeom>
        </p:spPr>
      </p:pic>
    </p:spTree>
    <p:extLst>
      <p:ext uri="{BB962C8B-B14F-4D97-AF65-F5344CB8AC3E}">
        <p14:creationId xmlns:p14="http://schemas.microsoft.com/office/powerpoint/2010/main" val="15148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6F72-4177-C55E-E81F-1A2663391B7A}"/>
              </a:ext>
            </a:extLst>
          </p:cNvPr>
          <p:cNvSpPr>
            <a:spLocks noGrp="1"/>
          </p:cNvSpPr>
          <p:nvPr>
            <p:ph type="title"/>
          </p:nvPr>
        </p:nvSpPr>
        <p:spPr/>
        <p:txBody>
          <a:bodyPr/>
          <a:lstStyle/>
          <a:p>
            <a:r>
              <a:rPr lang="en-US" dirty="0"/>
              <a:t>Lab (Step 2)</a:t>
            </a:r>
          </a:p>
        </p:txBody>
      </p:sp>
      <p:sp>
        <p:nvSpPr>
          <p:cNvPr id="3" name="Content Placeholder 2">
            <a:extLst>
              <a:ext uri="{FF2B5EF4-FFF2-40B4-BE49-F238E27FC236}">
                <a16:creationId xmlns:a16="http://schemas.microsoft.com/office/drawing/2014/main" id="{3BC3EDFF-6ABE-06C7-A790-0F50AB3DD074}"/>
              </a:ext>
            </a:extLst>
          </p:cNvPr>
          <p:cNvSpPr>
            <a:spLocks noGrp="1"/>
          </p:cNvSpPr>
          <p:nvPr>
            <p:ph idx="1"/>
          </p:nvPr>
        </p:nvSpPr>
        <p:spPr/>
        <p:txBody>
          <a:bodyPr/>
          <a:lstStyle/>
          <a:p>
            <a:r>
              <a:rPr lang="en-US" dirty="0"/>
              <a:t>Create a directory in /home called </a:t>
            </a:r>
            <a:r>
              <a:rPr lang="en-US" dirty="0" err="1"/>
              <a:t>ateam</a:t>
            </a:r>
            <a:r>
              <a:rPr lang="en-US" dirty="0"/>
              <a:t>-text. </a:t>
            </a:r>
          </a:p>
          <a:p>
            <a:endParaRPr lang="en-US" dirty="0"/>
          </a:p>
          <a:p>
            <a:r>
              <a:rPr lang="en-US" dirty="0"/>
              <a:t>Change the group ownership of the </a:t>
            </a:r>
            <a:r>
              <a:rPr lang="en-US" dirty="0" err="1"/>
              <a:t>ateam</a:t>
            </a:r>
            <a:r>
              <a:rPr lang="en-US" dirty="0"/>
              <a:t>-text directory to </a:t>
            </a:r>
            <a:r>
              <a:rPr lang="en-US" dirty="0" err="1"/>
              <a:t>ateam</a:t>
            </a:r>
            <a:r>
              <a:rPr lang="en-US" dirty="0"/>
              <a:t>.</a:t>
            </a:r>
          </a:p>
          <a:p>
            <a:endParaRPr lang="en-US" dirty="0"/>
          </a:p>
          <a:p>
            <a:r>
              <a:rPr lang="en-US" dirty="0"/>
              <a:t>Ensure the permissions of </a:t>
            </a:r>
            <a:r>
              <a:rPr lang="en-US" dirty="0" err="1"/>
              <a:t>ateam</a:t>
            </a:r>
            <a:r>
              <a:rPr lang="en-US" dirty="0"/>
              <a:t>-text allows group members to create and delete files. </a:t>
            </a:r>
          </a:p>
          <a:p>
            <a:endParaRPr lang="en-US" dirty="0"/>
          </a:p>
          <a:p>
            <a:endParaRPr lang="en-US" dirty="0"/>
          </a:p>
        </p:txBody>
      </p:sp>
      <p:pic>
        <p:nvPicPr>
          <p:cNvPr id="5" name="Picture 4">
            <a:extLst>
              <a:ext uri="{FF2B5EF4-FFF2-40B4-BE49-F238E27FC236}">
                <a16:creationId xmlns:a16="http://schemas.microsoft.com/office/drawing/2014/main" id="{36152270-2E02-B2AF-C412-45B400CD7CE6}"/>
              </a:ext>
            </a:extLst>
          </p:cNvPr>
          <p:cNvPicPr>
            <a:picLocks noChangeAspect="1"/>
          </p:cNvPicPr>
          <p:nvPr/>
        </p:nvPicPr>
        <p:blipFill rotWithShape="1">
          <a:blip r:embed="rId2">
            <a:extLst>
              <a:ext uri="{28A0092B-C50C-407E-A947-70E740481C1C}">
                <a14:useLocalDpi xmlns:a14="http://schemas.microsoft.com/office/drawing/2010/main" val="0"/>
              </a:ext>
            </a:extLst>
          </a:blip>
          <a:srcRect t="11214"/>
          <a:stretch/>
        </p:blipFill>
        <p:spPr>
          <a:xfrm>
            <a:off x="1205405" y="2397966"/>
            <a:ext cx="8041232" cy="230305"/>
          </a:xfrm>
          <a:prstGeom prst="rect">
            <a:avLst/>
          </a:prstGeom>
        </p:spPr>
      </p:pic>
      <p:pic>
        <p:nvPicPr>
          <p:cNvPr id="7" name="Picture 6">
            <a:extLst>
              <a:ext uri="{FF2B5EF4-FFF2-40B4-BE49-F238E27FC236}">
                <a16:creationId xmlns:a16="http://schemas.microsoft.com/office/drawing/2014/main" id="{3A27DF64-CA11-EA5D-B89D-1FB8067FF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404" y="3550445"/>
            <a:ext cx="8041231" cy="219488"/>
          </a:xfrm>
          <a:prstGeom prst="rect">
            <a:avLst/>
          </a:prstGeom>
        </p:spPr>
      </p:pic>
      <p:pic>
        <p:nvPicPr>
          <p:cNvPr id="9" name="Picture 8">
            <a:extLst>
              <a:ext uri="{FF2B5EF4-FFF2-40B4-BE49-F238E27FC236}">
                <a16:creationId xmlns:a16="http://schemas.microsoft.com/office/drawing/2014/main" id="{DFD02F5F-A5C2-3D92-82A0-374CD205ABBC}"/>
              </a:ext>
            </a:extLst>
          </p:cNvPr>
          <p:cNvPicPr>
            <a:picLocks noChangeAspect="1"/>
          </p:cNvPicPr>
          <p:nvPr/>
        </p:nvPicPr>
        <p:blipFill rotWithShape="1">
          <a:blip r:embed="rId4">
            <a:extLst>
              <a:ext uri="{28A0092B-C50C-407E-A947-70E740481C1C}">
                <a14:useLocalDpi xmlns:a14="http://schemas.microsoft.com/office/drawing/2010/main" val="0"/>
              </a:ext>
            </a:extLst>
          </a:blip>
          <a:srcRect t="-1" b="11891"/>
          <a:stretch/>
        </p:blipFill>
        <p:spPr>
          <a:xfrm>
            <a:off x="1205404" y="4977601"/>
            <a:ext cx="8041231" cy="219488"/>
          </a:xfrm>
          <a:prstGeom prst="rect">
            <a:avLst/>
          </a:prstGeom>
        </p:spPr>
      </p:pic>
    </p:spTree>
    <p:extLst>
      <p:ext uri="{BB962C8B-B14F-4D97-AF65-F5344CB8AC3E}">
        <p14:creationId xmlns:p14="http://schemas.microsoft.com/office/powerpoint/2010/main" val="113551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3D53-1395-D5C1-E063-5CC4EDA599C8}"/>
              </a:ext>
            </a:extLst>
          </p:cNvPr>
          <p:cNvSpPr>
            <a:spLocks noGrp="1"/>
          </p:cNvSpPr>
          <p:nvPr>
            <p:ph type="title"/>
          </p:nvPr>
        </p:nvSpPr>
        <p:spPr/>
        <p:txBody>
          <a:bodyPr/>
          <a:lstStyle/>
          <a:p>
            <a:r>
              <a:rPr lang="en-US" dirty="0"/>
              <a:t>Lab (Step 3)</a:t>
            </a:r>
          </a:p>
        </p:txBody>
      </p:sp>
      <p:sp>
        <p:nvSpPr>
          <p:cNvPr id="3" name="Content Placeholder 2">
            <a:extLst>
              <a:ext uri="{FF2B5EF4-FFF2-40B4-BE49-F238E27FC236}">
                <a16:creationId xmlns:a16="http://schemas.microsoft.com/office/drawing/2014/main" id="{3C3C7083-9C78-7366-92D5-41F0626FD5CD}"/>
              </a:ext>
            </a:extLst>
          </p:cNvPr>
          <p:cNvSpPr>
            <a:spLocks noGrp="1"/>
          </p:cNvSpPr>
          <p:nvPr>
            <p:ph idx="1"/>
          </p:nvPr>
        </p:nvSpPr>
        <p:spPr/>
        <p:txBody>
          <a:bodyPr/>
          <a:lstStyle/>
          <a:p>
            <a:r>
              <a:rPr lang="en-US" dirty="0"/>
              <a:t>Ensure the permissions of </a:t>
            </a:r>
            <a:r>
              <a:rPr lang="en-US" dirty="0" err="1">
                <a:solidFill>
                  <a:srgbClr val="FF0000"/>
                </a:solidFill>
              </a:rPr>
              <a:t>ateam</a:t>
            </a:r>
            <a:r>
              <a:rPr lang="en-US" dirty="0">
                <a:solidFill>
                  <a:srgbClr val="FF0000"/>
                </a:solidFill>
              </a:rPr>
              <a:t>-text</a:t>
            </a:r>
            <a:r>
              <a:rPr lang="en-US" dirty="0"/>
              <a:t> forbids others from accessing its files. </a:t>
            </a:r>
          </a:p>
          <a:p>
            <a:endParaRPr lang="en-US" dirty="0"/>
          </a:p>
          <a:p>
            <a:endParaRPr lang="en-US" dirty="0"/>
          </a:p>
          <a:p>
            <a:r>
              <a:rPr lang="en-US" dirty="0"/>
              <a:t>Exit the root shell and switch to the user </a:t>
            </a:r>
            <a:r>
              <a:rPr lang="en-US" dirty="0" err="1">
                <a:solidFill>
                  <a:srgbClr val="FF0000"/>
                </a:solidFill>
              </a:rPr>
              <a:t>andy</a:t>
            </a:r>
            <a:r>
              <a:rPr lang="en-US" dirty="0"/>
              <a:t>.</a:t>
            </a:r>
          </a:p>
          <a:p>
            <a:endParaRPr lang="en-US" dirty="0"/>
          </a:p>
        </p:txBody>
      </p:sp>
      <p:pic>
        <p:nvPicPr>
          <p:cNvPr id="7" name="Picture 6">
            <a:extLst>
              <a:ext uri="{FF2B5EF4-FFF2-40B4-BE49-F238E27FC236}">
                <a16:creationId xmlns:a16="http://schemas.microsoft.com/office/drawing/2014/main" id="{AB51C8EC-2175-7596-D8AC-EE58F4808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455" y="2705466"/>
            <a:ext cx="9328467" cy="756992"/>
          </a:xfrm>
          <a:prstGeom prst="rect">
            <a:avLst/>
          </a:prstGeom>
        </p:spPr>
      </p:pic>
      <p:pic>
        <p:nvPicPr>
          <p:cNvPr id="9" name="Picture 8">
            <a:extLst>
              <a:ext uri="{FF2B5EF4-FFF2-40B4-BE49-F238E27FC236}">
                <a16:creationId xmlns:a16="http://schemas.microsoft.com/office/drawing/2014/main" id="{0F86D796-4D1B-329C-C1AE-A3C8819ED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54" y="4474400"/>
            <a:ext cx="9328467" cy="1042933"/>
          </a:xfrm>
          <a:prstGeom prst="rect">
            <a:avLst/>
          </a:prstGeom>
        </p:spPr>
      </p:pic>
    </p:spTree>
    <p:extLst>
      <p:ext uri="{BB962C8B-B14F-4D97-AF65-F5344CB8AC3E}">
        <p14:creationId xmlns:p14="http://schemas.microsoft.com/office/powerpoint/2010/main" val="214111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EAEE-886A-A7DE-F17D-ACCB1B936D08}"/>
              </a:ext>
            </a:extLst>
          </p:cNvPr>
          <p:cNvSpPr>
            <a:spLocks noGrp="1"/>
          </p:cNvSpPr>
          <p:nvPr>
            <p:ph type="title"/>
          </p:nvPr>
        </p:nvSpPr>
        <p:spPr>
          <a:xfrm>
            <a:off x="1066800" y="438857"/>
            <a:ext cx="10058400" cy="1188720"/>
          </a:xfrm>
        </p:spPr>
        <p:txBody>
          <a:bodyPr/>
          <a:lstStyle/>
          <a:p>
            <a:r>
              <a:rPr lang="en-US" dirty="0"/>
              <a:t>Lab (Step 4)</a:t>
            </a:r>
          </a:p>
        </p:txBody>
      </p:sp>
      <p:sp>
        <p:nvSpPr>
          <p:cNvPr id="3" name="Content Placeholder 2">
            <a:extLst>
              <a:ext uri="{FF2B5EF4-FFF2-40B4-BE49-F238E27FC236}">
                <a16:creationId xmlns:a16="http://schemas.microsoft.com/office/drawing/2014/main" id="{BB8B6D90-9146-83C7-9515-964B97FFE745}"/>
              </a:ext>
            </a:extLst>
          </p:cNvPr>
          <p:cNvSpPr>
            <a:spLocks noGrp="1"/>
          </p:cNvSpPr>
          <p:nvPr>
            <p:ph idx="1"/>
          </p:nvPr>
        </p:nvSpPr>
        <p:spPr/>
        <p:txBody>
          <a:bodyPr/>
          <a:lstStyle/>
          <a:p>
            <a:r>
              <a:rPr lang="en-US" dirty="0"/>
              <a:t>Navigate to the </a:t>
            </a:r>
            <a:r>
              <a:rPr lang="en-US" dirty="0">
                <a:solidFill>
                  <a:srgbClr val="FF0000"/>
                </a:solidFill>
              </a:rPr>
              <a:t>/home/</a:t>
            </a:r>
            <a:r>
              <a:rPr lang="en-US" dirty="0" err="1">
                <a:solidFill>
                  <a:srgbClr val="FF0000"/>
                </a:solidFill>
              </a:rPr>
              <a:t>ateam</a:t>
            </a:r>
            <a:r>
              <a:rPr lang="en-US" dirty="0">
                <a:solidFill>
                  <a:srgbClr val="FF0000"/>
                </a:solidFill>
              </a:rPr>
              <a:t>-text </a:t>
            </a:r>
            <a:r>
              <a:rPr lang="en-US" dirty="0"/>
              <a:t>folder (remember to open a terminal window first). </a:t>
            </a:r>
          </a:p>
          <a:p>
            <a:endParaRPr lang="en-US" dirty="0"/>
          </a:p>
          <a:p>
            <a:r>
              <a:rPr lang="en-US" dirty="0"/>
              <a:t>Create an empty file called andyfile3.</a:t>
            </a:r>
          </a:p>
          <a:p>
            <a:endParaRPr lang="en-US" dirty="0"/>
          </a:p>
          <a:p>
            <a:r>
              <a:rPr lang="en-US" dirty="0"/>
              <a:t>Record the default user and group ownership of the new file and its permissions. </a:t>
            </a:r>
          </a:p>
          <a:p>
            <a:endParaRPr lang="en-US" dirty="0"/>
          </a:p>
          <a:p>
            <a:endParaRPr lang="en-US" dirty="0"/>
          </a:p>
        </p:txBody>
      </p:sp>
      <p:pic>
        <p:nvPicPr>
          <p:cNvPr id="5" name="Picture 4">
            <a:extLst>
              <a:ext uri="{FF2B5EF4-FFF2-40B4-BE49-F238E27FC236}">
                <a16:creationId xmlns:a16="http://schemas.microsoft.com/office/drawing/2014/main" id="{416BDBEF-2837-3E75-C94F-1F912B3F5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892" y="2664038"/>
            <a:ext cx="8700636" cy="237782"/>
          </a:xfrm>
          <a:prstGeom prst="rect">
            <a:avLst/>
          </a:prstGeom>
        </p:spPr>
      </p:pic>
      <p:pic>
        <p:nvPicPr>
          <p:cNvPr id="7" name="Picture 6">
            <a:extLst>
              <a:ext uri="{FF2B5EF4-FFF2-40B4-BE49-F238E27FC236}">
                <a16:creationId xmlns:a16="http://schemas.microsoft.com/office/drawing/2014/main" id="{3E043413-E628-E512-30F9-60176B2C3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891" y="3853302"/>
            <a:ext cx="8783871" cy="295348"/>
          </a:xfrm>
          <a:prstGeom prst="rect">
            <a:avLst/>
          </a:prstGeom>
        </p:spPr>
      </p:pic>
      <p:pic>
        <p:nvPicPr>
          <p:cNvPr id="9" name="Picture 8">
            <a:extLst>
              <a:ext uri="{FF2B5EF4-FFF2-40B4-BE49-F238E27FC236}">
                <a16:creationId xmlns:a16="http://schemas.microsoft.com/office/drawing/2014/main" id="{57AD3C2E-D052-930A-2040-C653B6E45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160" y="5456140"/>
            <a:ext cx="8633368" cy="440807"/>
          </a:xfrm>
          <a:prstGeom prst="rect">
            <a:avLst/>
          </a:prstGeom>
        </p:spPr>
      </p:pic>
    </p:spTree>
    <p:extLst>
      <p:ext uri="{BB962C8B-B14F-4D97-AF65-F5344CB8AC3E}">
        <p14:creationId xmlns:p14="http://schemas.microsoft.com/office/powerpoint/2010/main" val="981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What is Red Hat Linux?</a:t>
            </a:r>
          </a:p>
        </p:txBody>
      </p:sp>
      <p:sp>
        <p:nvSpPr>
          <p:cNvPr id="3" name="Content Placeholder 2"/>
          <p:cNvSpPr>
            <a:spLocks noGrp="1"/>
          </p:cNvSpPr>
          <p:nvPr>
            <p:ph idx="1"/>
          </p:nvPr>
        </p:nvSpPr>
        <p:spPr/>
        <p:txBody>
          <a:bodyPr>
            <a:normAutofit/>
          </a:bodyPr>
          <a:lstStyle/>
          <a:p>
            <a:pPr algn="l">
              <a:buClr>
                <a:srgbClr val="C00000"/>
              </a:buClr>
            </a:pPr>
            <a:r>
              <a:rPr lang="en-US" sz="2000" b="0" i="0" dirty="0">
                <a:solidFill>
                  <a:schemeClr val="bg1"/>
                </a:solidFill>
                <a:effectLst/>
                <a:latin typeface="Cambria (body)"/>
              </a:rPr>
              <a:t>The Red Hat business model is based on an open source ecosystem, where collaborative development occurs within a community of professionals focused on providing quality assurance, testing and customer support</a:t>
            </a:r>
          </a:p>
          <a:p>
            <a:pPr algn="l">
              <a:buClr>
                <a:srgbClr val="C00000"/>
              </a:buClr>
            </a:pPr>
            <a:r>
              <a:rPr lang="en-US" sz="2000" b="0" i="0" dirty="0">
                <a:solidFill>
                  <a:schemeClr val="bg1"/>
                </a:solidFill>
                <a:effectLst/>
                <a:latin typeface="Cambria (body)"/>
              </a:rPr>
              <a:t>Red Hat offers a variety of open source </a:t>
            </a:r>
            <a:r>
              <a:rPr lang="en-US" sz="2000" b="0" i="0" u="sng" dirty="0">
                <a:solidFill>
                  <a:srgbClr val="C00000"/>
                </a:solidFill>
                <a:effectLst/>
                <a:latin typeface="Cambria (body)"/>
                <a:hlinkClick r:id="rId2">
                  <a:extLst>
                    <a:ext uri="{A12FA001-AC4F-418D-AE19-62706E023703}">
                      <ahyp:hlinkClr xmlns:ahyp="http://schemas.microsoft.com/office/drawing/2018/hyperlinkcolor" val="tx"/>
                    </a:ext>
                  </a:extLst>
                </a:hlinkClick>
              </a:rPr>
              <a:t>software</a:t>
            </a:r>
            <a:r>
              <a:rPr lang="en-US" sz="2000" b="0" i="0" dirty="0">
                <a:solidFill>
                  <a:schemeClr val="bg1"/>
                </a:solidFill>
                <a:effectLst/>
                <a:latin typeface="Cambria (body)"/>
              </a:rPr>
              <a:t> that </a:t>
            </a:r>
            <a:r>
              <a:rPr lang="en-US" sz="2000" b="0" i="0" u="sng" dirty="0">
                <a:solidFill>
                  <a:srgbClr val="C00000"/>
                </a:solidFill>
                <a:effectLst/>
                <a:latin typeface="Cambria (body)"/>
                <a:hlinkClick r:id="rId3">
                  <a:extLst>
                    <a:ext uri="{A12FA001-AC4F-418D-AE19-62706E023703}">
                      <ahyp:hlinkClr xmlns:ahyp="http://schemas.microsoft.com/office/drawing/2018/hyperlinkcolor" val="tx"/>
                    </a:ext>
                  </a:extLst>
                </a:hlinkClick>
              </a:rPr>
              <a:t>DevOps</a:t>
            </a:r>
            <a:r>
              <a:rPr lang="en-US" sz="2000" b="0" i="0" dirty="0">
                <a:solidFill>
                  <a:schemeClr val="bg1"/>
                </a:solidFill>
                <a:effectLst/>
                <a:latin typeface="Cambria (body)"/>
              </a:rPr>
              <a:t> engineers and businesses use</a:t>
            </a:r>
          </a:p>
          <a:p>
            <a:pPr algn="l">
              <a:buClr>
                <a:srgbClr val="C00000"/>
              </a:buClr>
            </a:pPr>
            <a:r>
              <a:rPr lang="en-US" sz="2000" b="0" i="0" dirty="0">
                <a:solidFill>
                  <a:schemeClr val="bg1"/>
                </a:solidFill>
                <a:effectLst/>
                <a:latin typeface="Cambria (body)"/>
              </a:rPr>
              <a:t>These include </a:t>
            </a:r>
            <a:r>
              <a:rPr lang="en-US" sz="2000" b="0" i="0" dirty="0">
                <a:solidFill>
                  <a:srgbClr val="C00000"/>
                </a:solidFill>
                <a:effectLst/>
                <a:latin typeface="Cambria (body)"/>
              </a:rPr>
              <a:t>operating system platforms, storage, </a:t>
            </a:r>
            <a:r>
              <a:rPr lang="en-US" sz="2000" b="0" i="0" u="sng" dirty="0">
                <a:solidFill>
                  <a:srgbClr val="C00000"/>
                </a:solidFill>
                <a:effectLst/>
                <a:latin typeface="Cambria (body)"/>
                <a:hlinkClick r:id="rId4">
                  <a:extLst>
                    <a:ext uri="{A12FA001-AC4F-418D-AE19-62706E023703}">
                      <ahyp:hlinkClr xmlns:ahyp="http://schemas.microsoft.com/office/drawing/2018/hyperlinkcolor" val="tx"/>
                    </a:ext>
                  </a:extLst>
                </a:hlinkClick>
              </a:rPr>
              <a:t>middleware</a:t>
            </a:r>
            <a:r>
              <a:rPr lang="en-US" sz="2000" b="0" i="0" dirty="0">
                <a:solidFill>
                  <a:srgbClr val="C00000"/>
                </a:solidFill>
                <a:effectLst/>
                <a:latin typeface="Cambria (body)"/>
              </a:rPr>
              <a:t>, management products, as well as training, support and consulting services</a:t>
            </a:r>
          </a:p>
          <a:p>
            <a:pPr>
              <a:buClr>
                <a:srgbClr val="C00000"/>
              </a:buClr>
            </a:pPr>
            <a:r>
              <a:rPr lang="en-US" sz="2000" b="0" i="0" dirty="0">
                <a:solidFill>
                  <a:srgbClr val="C00000"/>
                </a:solidFill>
                <a:effectLst/>
                <a:latin typeface="+mj-lt"/>
              </a:rPr>
              <a:t>Currently, Dell, IBM and Oracle support the Red Hat platform and open source community of applications</a:t>
            </a:r>
            <a:endParaRPr lang="en-US" sz="2000" dirty="0">
              <a:solidFill>
                <a:srgbClr val="C00000"/>
              </a:solidFill>
              <a:latin typeface="+mj-lt"/>
            </a:endParaRPr>
          </a:p>
        </p:txBody>
      </p:sp>
    </p:spTree>
    <p:extLst>
      <p:ext uri="{BB962C8B-B14F-4D97-AF65-F5344CB8AC3E}">
        <p14:creationId xmlns:p14="http://schemas.microsoft.com/office/powerpoint/2010/main" val="324628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Basic Command Syntax(Password) </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dirty="0">
                <a:solidFill>
                  <a:srgbClr val="C00000"/>
                </a:solidFill>
                <a:latin typeface="Cambria (body)"/>
              </a:rPr>
              <a:t>If you set your password that the length of password is less than eight</a:t>
            </a:r>
            <a:endParaRPr lang="en-US" sz="2000" b="0" i="0" dirty="0">
              <a:solidFill>
                <a:srgbClr val="C00000"/>
              </a:solidFill>
              <a:effectLst/>
              <a:latin typeface="Cambria (body)"/>
            </a:endParaRPr>
          </a:p>
          <a:p>
            <a:pPr marL="0" indent="0" algn="l">
              <a:buClr>
                <a:srgbClr val="C00000"/>
              </a:buClr>
              <a:buNone/>
            </a:pPr>
            <a:endParaRPr lang="en-US" sz="2000" dirty="0">
              <a:solidFill>
                <a:schemeClr val="bg1"/>
              </a:solidFill>
              <a:latin typeface="Cambria (body)"/>
            </a:endParaRPr>
          </a:p>
          <a:p>
            <a:pPr algn="l">
              <a:buClr>
                <a:srgbClr val="C00000"/>
              </a:buClr>
            </a:pPr>
            <a:endParaRPr lang="en-US" sz="2000" b="0" i="0" dirty="0">
              <a:solidFill>
                <a:schemeClr val="bg1"/>
              </a:solidFill>
              <a:effectLst/>
              <a:latin typeface="Cambria (body)"/>
            </a:endParaRPr>
          </a:p>
        </p:txBody>
      </p:sp>
      <p:pic>
        <p:nvPicPr>
          <p:cNvPr id="5" name="Picture 4">
            <a:extLst>
              <a:ext uri="{FF2B5EF4-FFF2-40B4-BE49-F238E27FC236}">
                <a16:creationId xmlns:a16="http://schemas.microsoft.com/office/drawing/2014/main" id="{A1207B71-0AB1-5586-5EFD-873FAD048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313" y="2478280"/>
            <a:ext cx="8961783" cy="1487433"/>
          </a:xfrm>
          <a:prstGeom prst="rect">
            <a:avLst/>
          </a:prstGeom>
        </p:spPr>
      </p:pic>
    </p:spTree>
    <p:extLst>
      <p:ext uri="{BB962C8B-B14F-4D97-AF65-F5344CB8AC3E}">
        <p14:creationId xmlns:p14="http://schemas.microsoft.com/office/powerpoint/2010/main" val="322486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744D-5747-92E9-D5A6-57FE0584BD7E}"/>
              </a:ext>
            </a:extLst>
          </p:cNvPr>
          <p:cNvSpPr>
            <a:spLocks noGrp="1"/>
          </p:cNvSpPr>
          <p:nvPr>
            <p:ph type="title"/>
          </p:nvPr>
        </p:nvSpPr>
        <p:spPr>
          <a:xfrm>
            <a:off x="1066800" y="438857"/>
            <a:ext cx="10058400" cy="1188720"/>
          </a:xfrm>
        </p:spPr>
        <p:txBody>
          <a:bodyPr/>
          <a:lstStyle/>
          <a:p>
            <a:r>
              <a:rPr lang="en-US" dirty="0"/>
              <a:t>Lab (Step 5)</a:t>
            </a:r>
          </a:p>
        </p:txBody>
      </p:sp>
      <p:sp>
        <p:nvSpPr>
          <p:cNvPr id="3" name="Content Placeholder 2">
            <a:extLst>
              <a:ext uri="{FF2B5EF4-FFF2-40B4-BE49-F238E27FC236}">
                <a16:creationId xmlns:a16="http://schemas.microsoft.com/office/drawing/2014/main" id="{6BF734F6-DC3A-9F2D-01EA-B5111F8E5F70}"/>
              </a:ext>
            </a:extLst>
          </p:cNvPr>
          <p:cNvSpPr>
            <a:spLocks noGrp="1"/>
          </p:cNvSpPr>
          <p:nvPr>
            <p:ph idx="1"/>
          </p:nvPr>
        </p:nvSpPr>
        <p:spPr/>
        <p:txBody>
          <a:bodyPr/>
          <a:lstStyle/>
          <a:p>
            <a:r>
              <a:rPr lang="en-US" dirty="0"/>
              <a:t>Change the group ownership of the new file to </a:t>
            </a:r>
            <a:r>
              <a:rPr lang="en-US" dirty="0" err="1">
                <a:solidFill>
                  <a:srgbClr val="FF0000"/>
                </a:solidFill>
              </a:rPr>
              <a:t>ateam</a:t>
            </a:r>
            <a:r>
              <a:rPr lang="en-US" dirty="0"/>
              <a:t> and record the new ownership and permissions.</a:t>
            </a:r>
          </a:p>
          <a:p>
            <a:endParaRPr lang="en-US" dirty="0"/>
          </a:p>
          <a:p>
            <a:endParaRPr lang="en-US" dirty="0"/>
          </a:p>
          <a:p>
            <a:r>
              <a:rPr lang="en-US" dirty="0"/>
              <a:t>Exit the shell and switch to the user </a:t>
            </a:r>
            <a:r>
              <a:rPr lang="en-US" dirty="0" err="1"/>
              <a:t>alice</a:t>
            </a:r>
            <a:r>
              <a:rPr lang="en-US" dirty="0"/>
              <a:t>.</a:t>
            </a:r>
          </a:p>
          <a:p>
            <a:endParaRPr lang="en-US" dirty="0"/>
          </a:p>
          <a:p>
            <a:endParaRPr lang="en-US" dirty="0"/>
          </a:p>
        </p:txBody>
      </p:sp>
      <p:pic>
        <p:nvPicPr>
          <p:cNvPr id="5" name="Picture 4">
            <a:extLst>
              <a:ext uri="{FF2B5EF4-FFF2-40B4-BE49-F238E27FC236}">
                <a16:creationId xmlns:a16="http://schemas.microsoft.com/office/drawing/2014/main" id="{0A0E5662-6962-5183-888E-989E8EDAE7EB}"/>
              </a:ext>
            </a:extLst>
          </p:cNvPr>
          <p:cNvPicPr>
            <a:picLocks noChangeAspect="1"/>
          </p:cNvPicPr>
          <p:nvPr/>
        </p:nvPicPr>
        <p:blipFill rotWithShape="1">
          <a:blip r:embed="rId2">
            <a:extLst>
              <a:ext uri="{28A0092B-C50C-407E-A947-70E740481C1C}">
                <a14:useLocalDpi xmlns:a14="http://schemas.microsoft.com/office/drawing/2010/main" val="0"/>
              </a:ext>
            </a:extLst>
          </a:blip>
          <a:srcRect t="10203"/>
          <a:stretch/>
        </p:blipFill>
        <p:spPr>
          <a:xfrm>
            <a:off x="1229976" y="2752531"/>
            <a:ext cx="9294954" cy="676469"/>
          </a:xfrm>
          <a:prstGeom prst="rect">
            <a:avLst/>
          </a:prstGeom>
        </p:spPr>
      </p:pic>
      <p:pic>
        <p:nvPicPr>
          <p:cNvPr id="7" name="Picture 6">
            <a:extLst>
              <a:ext uri="{FF2B5EF4-FFF2-40B4-BE49-F238E27FC236}">
                <a16:creationId xmlns:a16="http://schemas.microsoft.com/office/drawing/2014/main" id="{F580C585-6603-3744-3A10-E4833D8A1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975" y="4469102"/>
            <a:ext cx="9294953" cy="1004547"/>
          </a:xfrm>
          <a:prstGeom prst="rect">
            <a:avLst/>
          </a:prstGeom>
        </p:spPr>
      </p:pic>
    </p:spTree>
    <p:extLst>
      <p:ext uri="{BB962C8B-B14F-4D97-AF65-F5344CB8AC3E}">
        <p14:creationId xmlns:p14="http://schemas.microsoft.com/office/powerpoint/2010/main" val="49330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3DBE0-43B9-DD4D-1F50-17BA77D732D6}"/>
              </a:ext>
            </a:extLst>
          </p:cNvPr>
          <p:cNvSpPr>
            <a:spLocks noGrp="1"/>
          </p:cNvSpPr>
          <p:nvPr>
            <p:ph type="title"/>
          </p:nvPr>
        </p:nvSpPr>
        <p:spPr/>
        <p:txBody>
          <a:bodyPr/>
          <a:lstStyle/>
          <a:p>
            <a:r>
              <a:rPr lang="en-US" dirty="0"/>
              <a:t>Lab (Step 6)</a:t>
            </a:r>
          </a:p>
        </p:txBody>
      </p:sp>
      <p:sp>
        <p:nvSpPr>
          <p:cNvPr id="3" name="Content Placeholder 2">
            <a:extLst>
              <a:ext uri="{FF2B5EF4-FFF2-40B4-BE49-F238E27FC236}">
                <a16:creationId xmlns:a16="http://schemas.microsoft.com/office/drawing/2014/main" id="{667B9671-C908-86DF-F6D0-C510A4056AF1}"/>
              </a:ext>
            </a:extLst>
          </p:cNvPr>
          <p:cNvSpPr>
            <a:spLocks noGrp="1"/>
          </p:cNvSpPr>
          <p:nvPr>
            <p:ph idx="1"/>
          </p:nvPr>
        </p:nvSpPr>
        <p:spPr/>
        <p:txBody>
          <a:bodyPr>
            <a:normAutofit/>
          </a:bodyPr>
          <a:lstStyle/>
          <a:p>
            <a:r>
              <a:rPr lang="en-US" sz="2000" dirty="0"/>
              <a:t>Navigate to the </a:t>
            </a:r>
            <a:r>
              <a:rPr lang="en-US" sz="2000" dirty="0">
                <a:solidFill>
                  <a:srgbClr val="FF0000"/>
                </a:solidFill>
              </a:rPr>
              <a:t>/home/</a:t>
            </a:r>
            <a:r>
              <a:rPr lang="en-US" sz="2000" dirty="0" err="1">
                <a:solidFill>
                  <a:srgbClr val="FF0000"/>
                </a:solidFill>
              </a:rPr>
              <a:t>ateam</a:t>
            </a:r>
            <a:r>
              <a:rPr lang="en-US" sz="2000" dirty="0">
                <a:solidFill>
                  <a:srgbClr val="FF0000"/>
                </a:solidFill>
              </a:rPr>
              <a:t>-text </a:t>
            </a:r>
            <a:r>
              <a:rPr lang="en-US" sz="2000" dirty="0"/>
              <a:t>folder.</a:t>
            </a:r>
          </a:p>
          <a:p>
            <a:endParaRPr lang="en-US" sz="2000" dirty="0"/>
          </a:p>
          <a:p>
            <a:r>
              <a:rPr lang="en-US" sz="2000" dirty="0"/>
              <a:t>Determine </a:t>
            </a:r>
            <a:r>
              <a:rPr lang="en-US" sz="2000" dirty="0" err="1">
                <a:solidFill>
                  <a:srgbClr val="FF0000"/>
                </a:solidFill>
              </a:rPr>
              <a:t>alice</a:t>
            </a:r>
            <a:r>
              <a:rPr lang="en-US" sz="2000" dirty="0" err="1"/>
              <a:t>'s</a:t>
            </a:r>
            <a:r>
              <a:rPr lang="en-US" sz="2000" dirty="0"/>
              <a:t> privileges to access and/or modify </a:t>
            </a:r>
            <a:r>
              <a:rPr lang="en-US" sz="2000" dirty="0">
                <a:solidFill>
                  <a:srgbClr val="FF0000"/>
                </a:solidFill>
              </a:rPr>
              <a:t>andyfile3</a:t>
            </a:r>
            <a:r>
              <a:rPr lang="en-US" sz="2000" dirty="0"/>
              <a:t>. </a:t>
            </a:r>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1A61DBC7-5C4C-AC0E-4E98-6E210E9936C2}"/>
              </a:ext>
            </a:extLst>
          </p:cNvPr>
          <p:cNvPicPr>
            <a:picLocks noChangeAspect="1"/>
          </p:cNvPicPr>
          <p:nvPr/>
        </p:nvPicPr>
        <p:blipFill rotWithShape="1">
          <a:blip r:embed="rId2">
            <a:extLst>
              <a:ext uri="{28A0092B-C50C-407E-A947-70E740481C1C}">
                <a14:useLocalDpi xmlns:a14="http://schemas.microsoft.com/office/drawing/2010/main" val="0"/>
              </a:ext>
            </a:extLst>
          </a:blip>
          <a:srcRect b="11724"/>
          <a:stretch/>
        </p:blipFill>
        <p:spPr>
          <a:xfrm>
            <a:off x="1196464" y="2368878"/>
            <a:ext cx="9807268" cy="281016"/>
          </a:xfrm>
          <a:prstGeom prst="rect">
            <a:avLst/>
          </a:prstGeom>
        </p:spPr>
      </p:pic>
      <p:pic>
        <p:nvPicPr>
          <p:cNvPr id="7" name="Picture 6">
            <a:extLst>
              <a:ext uri="{FF2B5EF4-FFF2-40B4-BE49-F238E27FC236}">
                <a16:creationId xmlns:a16="http://schemas.microsoft.com/office/drawing/2014/main" id="{4744DBF6-8A0B-9098-1A6E-CCDF92FEE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64" y="3499788"/>
            <a:ext cx="9692361" cy="555920"/>
          </a:xfrm>
          <a:prstGeom prst="rect">
            <a:avLst/>
          </a:prstGeom>
        </p:spPr>
      </p:pic>
    </p:spTree>
    <p:extLst>
      <p:ext uri="{BB962C8B-B14F-4D97-AF65-F5344CB8AC3E}">
        <p14:creationId xmlns:p14="http://schemas.microsoft.com/office/powerpoint/2010/main" val="247688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1069848" y="4242816"/>
            <a:ext cx="8251133" cy="1463040"/>
          </a:xfrm>
        </p:spPr>
        <p:txBody>
          <a:bodyPr>
            <a:normAutofit/>
          </a:bodyPr>
          <a:lstStyle/>
          <a:p>
            <a:r>
              <a:rPr lang="en-US" dirty="0"/>
              <a:t>Managing Default Permissions and File Access</a:t>
            </a:r>
            <a:endParaRPr lang="en-US" dirty="0">
              <a:solidFill>
                <a:srgbClr val="FF0000"/>
              </a:solidFill>
            </a:endParaRP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318217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147E-3D98-BA64-954E-A844AB9E9193}"/>
              </a:ext>
            </a:extLst>
          </p:cNvPr>
          <p:cNvSpPr>
            <a:spLocks noGrp="1"/>
          </p:cNvSpPr>
          <p:nvPr>
            <p:ph type="title"/>
          </p:nvPr>
        </p:nvSpPr>
        <p:spPr/>
        <p:txBody>
          <a:bodyPr/>
          <a:lstStyle/>
          <a:p>
            <a:r>
              <a:rPr lang="en-US" dirty="0"/>
              <a:t>Managing Default Permissions and File Access</a:t>
            </a:r>
          </a:p>
        </p:txBody>
      </p:sp>
      <p:sp>
        <p:nvSpPr>
          <p:cNvPr id="3" name="Content Placeholder 2">
            <a:extLst>
              <a:ext uri="{FF2B5EF4-FFF2-40B4-BE49-F238E27FC236}">
                <a16:creationId xmlns:a16="http://schemas.microsoft.com/office/drawing/2014/main" id="{9BAB8D5B-1B2B-C0E1-3B07-0435308722BE}"/>
              </a:ext>
            </a:extLst>
          </p:cNvPr>
          <p:cNvSpPr>
            <a:spLocks noGrp="1"/>
          </p:cNvSpPr>
          <p:nvPr>
            <p:ph idx="1"/>
          </p:nvPr>
        </p:nvSpPr>
        <p:spPr/>
        <p:txBody>
          <a:bodyPr>
            <a:normAutofit fontScale="85000" lnSpcReduction="10000"/>
          </a:bodyPr>
          <a:lstStyle/>
          <a:p>
            <a:pPr marL="0" indent="0">
              <a:buNone/>
            </a:pPr>
            <a:r>
              <a:rPr lang="en-US" dirty="0">
                <a:solidFill>
                  <a:srgbClr val="FF0000"/>
                </a:solidFill>
              </a:rPr>
              <a:t>Objectives </a:t>
            </a:r>
          </a:p>
          <a:p>
            <a:r>
              <a:rPr lang="en-US" dirty="0"/>
              <a:t>After completing this section, students should be able to: </a:t>
            </a:r>
          </a:p>
          <a:p>
            <a:r>
              <a:rPr lang="en-US" dirty="0"/>
              <a:t>Control the default permissions of new files created by users.</a:t>
            </a:r>
          </a:p>
          <a:p>
            <a:r>
              <a:rPr lang="en-US" dirty="0"/>
              <a:t>Explain the effect of special permissions. </a:t>
            </a:r>
          </a:p>
          <a:p>
            <a:r>
              <a:rPr lang="en-US" dirty="0"/>
              <a:t>Use special permissions and default permissions to set the group owner of files created in a particular directory.</a:t>
            </a:r>
          </a:p>
          <a:p>
            <a:pPr marL="0" indent="0">
              <a:buNone/>
            </a:pPr>
            <a:r>
              <a:rPr lang="en-US" dirty="0">
                <a:solidFill>
                  <a:srgbClr val="FF0000"/>
                </a:solidFill>
              </a:rPr>
              <a:t>Special Permissions </a:t>
            </a:r>
          </a:p>
          <a:p>
            <a:r>
              <a:rPr lang="en-US" dirty="0"/>
              <a:t>Special permissions constitute a fourth permission type in addition to the basic user, group, and other types. As the name implies, these permissions provide additional access-related features over and above what the basic permission types allow. This section details the impact of special permissions, summarized in the table below.</a:t>
            </a:r>
          </a:p>
        </p:txBody>
      </p:sp>
    </p:spTree>
    <p:extLst>
      <p:ext uri="{BB962C8B-B14F-4D97-AF65-F5344CB8AC3E}">
        <p14:creationId xmlns:p14="http://schemas.microsoft.com/office/powerpoint/2010/main" val="403594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6E14-C994-67D0-6E34-14F901B63121}"/>
              </a:ext>
            </a:extLst>
          </p:cNvPr>
          <p:cNvSpPr>
            <a:spLocks noGrp="1"/>
          </p:cNvSpPr>
          <p:nvPr>
            <p:ph type="title"/>
          </p:nvPr>
        </p:nvSpPr>
        <p:spPr>
          <a:xfrm>
            <a:off x="1066800" y="438857"/>
            <a:ext cx="10058400" cy="1188720"/>
          </a:xfrm>
        </p:spPr>
        <p:txBody>
          <a:bodyPr/>
          <a:lstStyle/>
          <a:p>
            <a:r>
              <a:rPr lang="en-US" dirty="0"/>
              <a:t>Effects of Special Permissions on Files and Directories</a:t>
            </a:r>
          </a:p>
        </p:txBody>
      </p:sp>
      <p:graphicFrame>
        <p:nvGraphicFramePr>
          <p:cNvPr id="4" name="Table 4">
            <a:extLst>
              <a:ext uri="{FF2B5EF4-FFF2-40B4-BE49-F238E27FC236}">
                <a16:creationId xmlns:a16="http://schemas.microsoft.com/office/drawing/2014/main" id="{EEB622CE-EBD2-074E-BAC4-52F919DEBC2E}"/>
              </a:ext>
            </a:extLst>
          </p:cNvPr>
          <p:cNvGraphicFramePr>
            <a:graphicFrameLocks noGrp="1"/>
          </p:cNvGraphicFramePr>
          <p:nvPr>
            <p:ph idx="1"/>
            <p:extLst>
              <p:ext uri="{D42A27DB-BD31-4B8C-83A1-F6EECF244321}">
                <p14:modId xmlns:p14="http://schemas.microsoft.com/office/powerpoint/2010/main" val="191739179"/>
              </p:ext>
            </p:extLst>
          </p:nvPr>
        </p:nvGraphicFramePr>
        <p:xfrm>
          <a:off x="1066803" y="1923661"/>
          <a:ext cx="10150599" cy="3662680"/>
        </p:xfrm>
        <a:graphic>
          <a:graphicData uri="http://schemas.openxmlformats.org/drawingml/2006/table">
            <a:tbl>
              <a:tblPr firstRow="1" bandRow="1">
                <a:tableStyleId>{5C22544A-7EE6-4342-B048-85BDC9FD1C3A}</a:tableStyleId>
              </a:tblPr>
              <a:tblGrid>
                <a:gridCol w="2216468">
                  <a:extLst>
                    <a:ext uri="{9D8B030D-6E8A-4147-A177-3AD203B41FA5}">
                      <a16:colId xmlns:a16="http://schemas.microsoft.com/office/drawing/2014/main" val="2753546732"/>
                    </a:ext>
                  </a:extLst>
                </a:gridCol>
                <a:gridCol w="4236098">
                  <a:extLst>
                    <a:ext uri="{9D8B030D-6E8A-4147-A177-3AD203B41FA5}">
                      <a16:colId xmlns:a16="http://schemas.microsoft.com/office/drawing/2014/main" val="1654916839"/>
                    </a:ext>
                  </a:extLst>
                </a:gridCol>
                <a:gridCol w="3698033">
                  <a:extLst>
                    <a:ext uri="{9D8B030D-6E8A-4147-A177-3AD203B41FA5}">
                      <a16:colId xmlns:a16="http://schemas.microsoft.com/office/drawing/2014/main" val="3794274477"/>
                    </a:ext>
                  </a:extLst>
                </a:gridCol>
              </a:tblGrid>
              <a:tr h="370840">
                <a:tc>
                  <a:txBody>
                    <a:bodyPr/>
                    <a:lstStyle/>
                    <a:p>
                      <a:r>
                        <a:rPr lang="en-US" dirty="0"/>
                        <a:t>Special permission</a:t>
                      </a:r>
                    </a:p>
                  </a:txBody>
                  <a:tcPr/>
                </a:tc>
                <a:tc>
                  <a:txBody>
                    <a:bodyPr/>
                    <a:lstStyle/>
                    <a:p>
                      <a:r>
                        <a:rPr lang="en-US" dirty="0"/>
                        <a:t>Effect on files</a:t>
                      </a:r>
                    </a:p>
                  </a:txBody>
                  <a:tcPr/>
                </a:tc>
                <a:tc>
                  <a:txBody>
                    <a:bodyPr/>
                    <a:lstStyle/>
                    <a:p>
                      <a:r>
                        <a:rPr lang="en-US" dirty="0"/>
                        <a:t>Effect on directories</a:t>
                      </a:r>
                    </a:p>
                  </a:txBody>
                  <a:tcPr/>
                </a:tc>
                <a:extLst>
                  <a:ext uri="{0D108BD9-81ED-4DB2-BD59-A6C34878D82A}">
                    <a16:rowId xmlns:a16="http://schemas.microsoft.com/office/drawing/2014/main" val="3563794604"/>
                  </a:ext>
                </a:extLst>
              </a:tr>
              <a:tr h="370840">
                <a:tc>
                  <a:txBody>
                    <a:bodyPr/>
                    <a:lstStyle/>
                    <a:p>
                      <a:r>
                        <a:rPr lang="en-US" dirty="0" err="1">
                          <a:solidFill>
                            <a:srgbClr val="FF0000"/>
                          </a:solidFill>
                        </a:rPr>
                        <a:t>u+s</a:t>
                      </a:r>
                      <a:r>
                        <a:rPr lang="en-US" dirty="0">
                          <a:solidFill>
                            <a:srgbClr val="FF0000"/>
                          </a:solidFill>
                        </a:rPr>
                        <a:t> (</a:t>
                      </a:r>
                      <a:r>
                        <a:rPr lang="en-US" dirty="0" err="1">
                          <a:solidFill>
                            <a:srgbClr val="FF0000"/>
                          </a:solidFill>
                        </a:rPr>
                        <a:t>suid</a:t>
                      </a:r>
                      <a:r>
                        <a:rPr lang="en-US" dirty="0">
                          <a:solidFill>
                            <a:srgbClr val="FF0000"/>
                          </a:solidFill>
                        </a:rPr>
                        <a:t>)</a:t>
                      </a:r>
                    </a:p>
                  </a:txBody>
                  <a:tcPr/>
                </a:tc>
                <a:tc>
                  <a:txBody>
                    <a:bodyPr/>
                    <a:lstStyle/>
                    <a:p>
                      <a:r>
                        <a:rPr lang="en-US" dirty="0">
                          <a:solidFill>
                            <a:srgbClr val="FF0000"/>
                          </a:solidFill>
                        </a:rPr>
                        <a:t>File executes as the user that owns the file, not the user that ran the file.</a:t>
                      </a:r>
                    </a:p>
                  </a:txBody>
                  <a:tcPr/>
                </a:tc>
                <a:tc>
                  <a:txBody>
                    <a:bodyPr/>
                    <a:lstStyle/>
                    <a:p>
                      <a:r>
                        <a:rPr lang="en-US" dirty="0">
                          <a:solidFill>
                            <a:srgbClr val="FF0000"/>
                          </a:solidFill>
                        </a:rPr>
                        <a:t>No effect.</a:t>
                      </a:r>
                    </a:p>
                  </a:txBody>
                  <a:tcPr/>
                </a:tc>
                <a:extLst>
                  <a:ext uri="{0D108BD9-81ED-4DB2-BD59-A6C34878D82A}">
                    <a16:rowId xmlns:a16="http://schemas.microsoft.com/office/drawing/2014/main" val="4103432051"/>
                  </a:ext>
                </a:extLst>
              </a:tr>
              <a:tr h="370840">
                <a:tc>
                  <a:txBody>
                    <a:bodyPr/>
                    <a:lstStyle/>
                    <a:p>
                      <a:r>
                        <a:rPr lang="en-US" dirty="0" err="1">
                          <a:solidFill>
                            <a:srgbClr val="FF0000"/>
                          </a:solidFill>
                        </a:rPr>
                        <a:t>g+s</a:t>
                      </a:r>
                      <a:r>
                        <a:rPr lang="en-US" dirty="0">
                          <a:solidFill>
                            <a:srgbClr val="FF0000"/>
                          </a:solidFill>
                        </a:rPr>
                        <a:t> (</a:t>
                      </a:r>
                      <a:r>
                        <a:rPr lang="en-US" dirty="0" err="1">
                          <a:solidFill>
                            <a:srgbClr val="FF0000"/>
                          </a:solidFill>
                        </a:rPr>
                        <a:t>sgid</a:t>
                      </a:r>
                      <a:r>
                        <a:rPr lang="en-US" dirty="0">
                          <a:solidFill>
                            <a:srgbClr val="FF0000"/>
                          </a:solidFill>
                        </a:rPr>
                        <a:t>) </a:t>
                      </a:r>
                    </a:p>
                  </a:txBody>
                  <a:tcPr/>
                </a:tc>
                <a:tc>
                  <a:txBody>
                    <a:bodyPr/>
                    <a:lstStyle/>
                    <a:p>
                      <a:r>
                        <a:rPr lang="en-US" dirty="0">
                          <a:solidFill>
                            <a:srgbClr val="FF0000"/>
                          </a:solidFill>
                        </a:rPr>
                        <a:t>File executes as the group that owns the file.</a:t>
                      </a:r>
                    </a:p>
                  </a:txBody>
                  <a:tcPr/>
                </a:tc>
                <a:tc>
                  <a:txBody>
                    <a:bodyPr/>
                    <a:lstStyle/>
                    <a:p>
                      <a:r>
                        <a:rPr lang="en-US" dirty="0">
                          <a:solidFill>
                            <a:srgbClr val="FF0000"/>
                          </a:solidFill>
                        </a:rPr>
                        <a:t>Files newly created in the directory have their group owner set to match the group owner of the directory.</a:t>
                      </a:r>
                    </a:p>
                  </a:txBody>
                  <a:tcPr/>
                </a:tc>
                <a:extLst>
                  <a:ext uri="{0D108BD9-81ED-4DB2-BD59-A6C34878D82A}">
                    <a16:rowId xmlns:a16="http://schemas.microsoft.com/office/drawing/2014/main" val="175091283"/>
                  </a:ext>
                </a:extLst>
              </a:tr>
              <a:tr h="370840">
                <a:tc>
                  <a:txBody>
                    <a:bodyPr/>
                    <a:lstStyle/>
                    <a:p>
                      <a:r>
                        <a:rPr lang="en-US" dirty="0" err="1">
                          <a:solidFill>
                            <a:srgbClr val="FF0000"/>
                          </a:solidFill>
                        </a:rPr>
                        <a:t>o+t</a:t>
                      </a:r>
                      <a:r>
                        <a:rPr lang="en-US" dirty="0">
                          <a:solidFill>
                            <a:srgbClr val="FF0000"/>
                          </a:solidFill>
                        </a:rPr>
                        <a:t> (sticky) </a:t>
                      </a:r>
                    </a:p>
                  </a:txBody>
                  <a:tcPr/>
                </a:tc>
                <a:tc>
                  <a:txBody>
                    <a:bodyPr/>
                    <a:lstStyle/>
                    <a:p>
                      <a:r>
                        <a:rPr lang="en-US" dirty="0">
                          <a:solidFill>
                            <a:srgbClr val="FF0000"/>
                          </a:solidFill>
                        </a:rPr>
                        <a:t>No effect. </a:t>
                      </a:r>
                    </a:p>
                  </a:txBody>
                  <a:tcPr/>
                </a:tc>
                <a:tc>
                  <a:txBody>
                    <a:bodyPr/>
                    <a:lstStyle/>
                    <a:p>
                      <a:r>
                        <a:rPr lang="en-US" dirty="0">
                          <a:solidFill>
                            <a:srgbClr val="FF0000"/>
                          </a:solidFill>
                        </a:rPr>
                        <a:t>Users with write access to the directory can only remove files that they own; they cannot remove or force saves to files owned by other users.</a:t>
                      </a:r>
                    </a:p>
                  </a:txBody>
                  <a:tcPr/>
                </a:tc>
                <a:extLst>
                  <a:ext uri="{0D108BD9-81ED-4DB2-BD59-A6C34878D82A}">
                    <a16:rowId xmlns:a16="http://schemas.microsoft.com/office/drawing/2014/main" val="3765337305"/>
                  </a:ext>
                </a:extLst>
              </a:tr>
            </a:tbl>
          </a:graphicData>
        </a:graphic>
      </p:graphicFrame>
    </p:spTree>
    <p:extLst>
      <p:ext uri="{BB962C8B-B14F-4D97-AF65-F5344CB8AC3E}">
        <p14:creationId xmlns:p14="http://schemas.microsoft.com/office/powerpoint/2010/main" val="36780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8656-B70D-B7D9-38D6-83DEF6F42513}"/>
              </a:ext>
            </a:extLst>
          </p:cNvPr>
          <p:cNvSpPr>
            <a:spLocks noGrp="1"/>
          </p:cNvSpPr>
          <p:nvPr>
            <p:ph type="title"/>
          </p:nvPr>
        </p:nvSpPr>
        <p:spPr/>
        <p:txBody>
          <a:bodyPr/>
          <a:lstStyle/>
          <a:p>
            <a:r>
              <a:rPr lang="en-US" dirty="0"/>
              <a:t>Effects of Special Permissions on Files and Directories</a:t>
            </a:r>
          </a:p>
        </p:txBody>
      </p:sp>
      <p:sp>
        <p:nvSpPr>
          <p:cNvPr id="3" name="Content Placeholder 2">
            <a:extLst>
              <a:ext uri="{FF2B5EF4-FFF2-40B4-BE49-F238E27FC236}">
                <a16:creationId xmlns:a16="http://schemas.microsoft.com/office/drawing/2014/main" id="{51A2F587-699D-6CC4-85EC-C44BFF349A87}"/>
              </a:ext>
            </a:extLst>
          </p:cNvPr>
          <p:cNvSpPr>
            <a:spLocks noGrp="1"/>
          </p:cNvSpPr>
          <p:nvPr>
            <p:ph idx="1"/>
          </p:nvPr>
        </p:nvSpPr>
        <p:spPr/>
        <p:txBody>
          <a:bodyPr>
            <a:noAutofit/>
          </a:bodyPr>
          <a:lstStyle/>
          <a:p>
            <a:r>
              <a:rPr lang="en-US" sz="2000" dirty="0"/>
              <a:t>The</a:t>
            </a:r>
            <a:r>
              <a:rPr lang="en-US" sz="2000" i="1" dirty="0">
                <a:solidFill>
                  <a:srgbClr val="FF0000"/>
                </a:solidFill>
              </a:rPr>
              <a:t> </a:t>
            </a:r>
            <a:r>
              <a:rPr lang="en-US" sz="2000" i="1" dirty="0" err="1">
                <a:solidFill>
                  <a:srgbClr val="FF0000"/>
                </a:solidFill>
              </a:rPr>
              <a:t>setuid</a:t>
            </a:r>
            <a:r>
              <a:rPr lang="en-US" sz="2000" i="1" dirty="0">
                <a:solidFill>
                  <a:srgbClr val="FF0000"/>
                </a:solidFill>
              </a:rPr>
              <a:t> </a:t>
            </a:r>
            <a:r>
              <a:rPr lang="en-US" sz="2000" dirty="0"/>
              <a:t>permission on an executable file means that commands run as the user owning the file, not as the user that ran the command. One example is the </a:t>
            </a:r>
            <a:r>
              <a:rPr lang="en-US" sz="2000" dirty="0">
                <a:solidFill>
                  <a:srgbClr val="FF0000"/>
                </a:solidFill>
              </a:rPr>
              <a:t>passwd</a:t>
            </a:r>
            <a:r>
              <a:rPr lang="en-US" sz="2000" dirty="0"/>
              <a:t> command: </a:t>
            </a:r>
          </a:p>
          <a:p>
            <a:endParaRPr lang="en-US" sz="2000" dirty="0"/>
          </a:p>
          <a:p>
            <a:r>
              <a:rPr lang="en-US" sz="2000" dirty="0"/>
              <a:t>In a long listing, you can identify the </a:t>
            </a:r>
            <a:r>
              <a:rPr lang="en-US" sz="2000" dirty="0" err="1"/>
              <a:t>setuid</a:t>
            </a:r>
            <a:r>
              <a:rPr lang="en-US" sz="2000" dirty="0"/>
              <a:t> permissions by a lowercase s where you would normally expect the </a:t>
            </a:r>
            <a:r>
              <a:rPr lang="en-US" sz="2000" dirty="0">
                <a:solidFill>
                  <a:srgbClr val="FF0000"/>
                </a:solidFill>
              </a:rPr>
              <a:t>x</a:t>
            </a:r>
            <a:r>
              <a:rPr lang="en-US" sz="2000" dirty="0"/>
              <a:t> (owner execute permissions) to be. If the owner does not have execute permissions, this is replaced by an uppercase </a:t>
            </a:r>
            <a:r>
              <a:rPr lang="en-US" sz="2000" dirty="0">
                <a:solidFill>
                  <a:srgbClr val="FF0000"/>
                </a:solidFill>
              </a:rPr>
              <a:t>S</a:t>
            </a:r>
            <a:r>
              <a:rPr lang="en-US" sz="2000" dirty="0"/>
              <a:t>.</a:t>
            </a:r>
          </a:p>
          <a:p>
            <a:r>
              <a:rPr lang="en-US" sz="2000" dirty="0"/>
              <a:t>The special permission </a:t>
            </a:r>
            <a:r>
              <a:rPr lang="en-US" sz="2000" dirty="0" err="1">
                <a:solidFill>
                  <a:srgbClr val="FF0000"/>
                </a:solidFill>
              </a:rPr>
              <a:t>setgid</a:t>
            </a:r>
            <a:r>
              <a:rPr lang="en-US" sz="2000" dirty="0"/>
              <a:t> on a directory means that files created in the directory inherit their group ownership from the directory, rather than inheriting it from the creating user. This is commonly used on group collaborative directories to automatically change a file from the default private group to the shared group, or if files in a directory should be always owned by a specific group. An example of this is the </a:t>
            </a:r>
            <a:r>
              <a:rPr lang="en-US" sz="2000" dirty="0">
                <a:solidFill>
                  <a:srgbClr val="FF0000"/>
                </a:solidFill>
              </a:rPr>
              <a:t>/run/log/journal </a:t>
            </a:r>
            <a:r>
              <a:rPr lang="en-US" sz="2000" dirty="0"/>
              <a:t>directory:</a:t>
            </a:r>
          </a:p>
          <a:p>
            <a:endParaRPr lang="en-US" sz="2000" dirty="0"/>
          </a:p>
        </p:txBody>
      </p:sp>
      <p:pic>
        <p:nvPicPr>
          <p:cNvPr id="5" name="Picture 4">
            <a:extLst>
              <a:ext uri="{FF2B5EF4-FFF2-40B4-BE49-F238E27FC236}">
                <a16:creationId xmlns:a16="http://schemas.microsoft.com/office/drawing/2014/main" id="{08221C01-4673-6C6F-E7BB-A46117156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291" y="2813308"/>
            <a:ext cx="9775486" cy="503725"/>
          </a:xfrm>
          <a:prstGeom prst="rect">
            <a:avLst/>
          </a:prstGeom>
        </p:spPr>
      </p:pic>
    </p:spTree>
    <p:extLst>
      <p:ext uri="{BB962C8B-B14F-4D97-AF65-F5344CB8AC3E}">
        <p14:creationId xmlns:p14="http://schemas.microsoft.com/office/powerpoint/2010/main" val="301574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EE74-DED0-BDD3-EC03-7C4599B64B63}"/>
              </a:ext>
            </a:extLst>
          </p:cNvPr>
          <p:cNvSpPr>
            <a:spLocks noGrp="1"/>
          </p:cNvSpPr>
          <p:nvPr>
            <p:ph type="title"/>
          </p:nvPr>
        </p:nvSpPr>
        <p:spPr/>
        <p:txBody>
          <a:bodyPr/>
          <a:lstStyle/>
          <a:p>
            <a:r>
              <a:rPr lang="en-US" dirty="0"/>
              <a:t>Effects of Special Permissions on Files and Directories</a:t>
            </a:r>
          </a:p>
        </p:txBody>
      </p:sp>
      <p:sp>
        <p:nvSpPr>
          <p:cNvPr id="7" name="Content Placeholder 6">
            <a:extLst>
              <a:ext uri="{FF2B5EF4-FFF2-40B4-BE49-F238E27FC236}">
                <a16:creationId xmlns:a16="http://schemas.microsoft.com/office/drawing/2014/main" id="{F9E6AF1B-6C14-098C-FAD9-922F129E90C8}"/>
              </a:ext>
            </a:extLst>
          </p:cNvPr>
          <p:cNvSpPr>
            <a:spLocks noGrp="1"/>
          </p:cNvSpPr>
          <p:nvPr>
            <p:ph idx="1"/>
          </p:nvPr>
        </p:nvSpPr>
        <p:spPr/>
        <p:txBody>
          <a:bodyPr>
            <a:normAutofit/>
          </a:bodyPr>
          <a:lstStyle/>
          <a:p>
            <a:endParaRPr lang="en-US" sz="2000" dirty="0"/>
          </a:p>
          <a:p>
            <a:endParaRPr lang="en-US" sz="2000" dirty="0"/>
          </a:p>
          <a:p>
            <a:r>
              <a:rPr lang="en-US" sz="2000" dirty="0"/>
              <a:t>If </a:t>
            </a:r>
            <a:r>
              <a:rPr lang="en-US" sz="2000" dirty="0" err="1"/>
              <a:t>setgid</a:t>
            </a:r>
            <a:r>
              <a:rPr lang="en-US" sz="2000" dirty="0"/>
              <a:t> is set on an executable file, commands run as the group that owns that file, not as the user that ran the command, in a similar way to </a:t>
            </a:r>
            <a:r>
              <a:rPr lang="en-US" sz="2000" dirty="0" err="1"/>
              <a:t>setuid</a:t>
            </a:r>
            <a:r>
              <a:rPr lang="en-US" sz="2000" dirty="0"/>
              <a:t> works. One example is the </a:t>
            </a:r>
            <a:r>
              <a:rPr lang="en-US" sz="2000" dirty="0">
                <a:solidFill>
                  <a:srgbClr val="FF0000"/>
                </a:solidFill>
              </a:rPr>
              <a:t>locate </a:t>
            </a:r>
            <a:r>
              <a:rPr lang="en-US" sz="2000" dirty="0"/>
              <a:t>command: </a:t>
            </a:r>
          </a:p>
          <a:p>
            <a:endParaRPr lang="en-US" sz="2000" dirty="0"/>
          </a:p>
          <a:p>
            <a:r>
              <a:rPr lang="en-US" sz="2000" dirty="0"/>
              <a:t>In a long listing, you can identify the </a:t>
            </a:r>
            <a:r>
              <a:rPr lang="en-US" sz="2000" dirty="0" err="1"/>
              <a:t>setgid</a:t>
            </a:r>
            <a:r>
              <a:rPr lang="en-US" sz="2000" dirty="0"/>
              <a:t> permissions by a lowercase s where you would normally expect the </a:t>
            </a:r>
            <a:r>
              <a:rPr lang="en-US" sz="2000" dirty="0">
                <a:solidFill>
                  <a:srgbClr val="FF0000"/>
                </a:solidFill>
              </a:rPr>
              <a:t>x</a:t>
            </a:r>
            <a:r>
              <a:rPr lang="en-US" sz="2000" dirty="0"/>
              <a:t> (group execute permissions) to be. If the group does not have execute permissions, this is replaced by an uppercase </a:t>
            </a:r>
            <a:r>
              <a:rPr lang="en-US" sz="2000" dirty="0">
                <a:solidFill>
                  <a:srgbClr val="FF0000"/>
                </a:solidFill>
              </a:rPr>
              <a:t>S</a:t>
            </a:r>
            <a:r>
              <a:rPr lang="en-US" sz="2000" dirty="0"/>
              <a:t>. </a:t>
            </a:r>
          </a:p>
          <a:p>
            <a:endParaRPr lang="en-US" sz="2000" dirty="0"/>
          </a:p>
        </p:txBody>
      </p:sp>
      <p:pic>
        <p:nvPicPr>
          <p:cNvPr id="9" name="Picture 8">
            <a:extLst>
              <a:ext uri="{FF2B5EF4-FFF2-40B4-BE49-F238E27FC236}">
                <a16:creationId xmlns:a16="http://schemas.microsoft.com/office/drawing/2014/main" id="{527D0FA1-6794-FE24-AF0E-1EF0E98A4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891" y="1905001"/>
            <a:ext cx="9353039" cy="987588"/>
          </a:xfrm>
          <a:prstGeom prst="rect">
            <a:avLst/>
          </a:prstGeom>
        </p:spPr>
      </p:pic>
      <p:pic>
        <p:nvPicPr>
          <p:cNvPr id="11" name="Picture 10">
            <a:extLst>
              <a:ext uri="{FF2B5EF4-FFF2-40B4-BE49-F238E27FC236}">
                <a16:creationId xmlns:a16="http://schemas.microsoft.com/office/drawing/2014/main" id="{2B9729E1-B63D-4A05-BFFA-74237D476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890" y="3853645"/>
            <a:ext cx="9353039" cy="548121"/>
          </a:xfrm>
          <a:prstGeom prst="rect">
            <a:avLst/>
          </a:prstGeom>
        </p:spPr>
      </p:pic>
    </p:spTree>
    <p:extLst>
      <p:ext uri="{BB962C8B-B14F-4D97-AF65-F5344CB8AC3E}">
        <p14:creationId xmlns:p14="http://schemas.microsoft.com/office/powerpoint/2010/main" val="359510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A151-1318-DF74-8403-19F166FB2428}"/>
              </a:ext>
            </a:extLst>
          </p:cNvPr>
          <p:cNvSpPr>
            <a:spLocks noGrp="1"/>
          </p:cNvSpPr>
          <p:nvPr>
            <p:ph type="title"/>
          </p:nvPr>
        </p:nvSpPr>
        <p:spPr/>
        <p:txBody>
          <a:bodyPr/>
          <a:lstStyle/>
          <a:p>
            <a:r>
              <a:rPr lang="en-US" dirty="0"/>
              <a:t>Effects of Special Permissions on Files and Directories</a:t>
            </a:r>
          </a:p>
        </p:txBody>
      </p:sp>
      <p:sp>
        <p:nvSpPr>
          <p:cNvPr id="3" name="Content Placeholder 2">
            <a:extLst>
              <a:ext uri="{FF2B5EF4-FFF2-40B4-BE49-F238E27FC236}">
                <a16:creationId xmlns:a16="http://schemas.microsoft.com/office/drawing/2014/main" id="{2DEE4792-1FF1-8DB3-6EDD-47A504DF4D5D}"/>
              </a:ext>
            </a:extLst>
          </p:cNvPr>
          <p:cNvSpPr>
            <a:spLocks noGrp="1"/>
          </p:cNvSpPr>
          <p:nvPr>
            <p:ph idx="1"/>
          </p:nvPr>
        </p:nvSpPr>
        <p:spPr/>
        <p:txBody>
          <a:bodyPr>
            <a:normAutofit/>
          </a:bodyPr>
          <a:lstStyle/>
          <a:p>
            <a:r>
              <a:rPr lang="en-US" sz="2000" dirty="0"/>
              <a:t>Lastly, the sticky bit for a directory sets a special restriction on deletion of files. Only the owner of the file (and </a:t>
            </a:r>
            <a:r>
              <a:rPr lang="en-US" sz="2000" dirty="0">
                <a:solidFill>
                  <a:srgbClr val="FF0000"/>
                </a:solidFill>
              </a:rPr>
              <a:t>root</a:t>
            </a:r>
            <a:r>
              <a:rPr lang="en-US" sz="2000" dirty="0"/>
              <a:t>) can delete files within the directory. An example is </a:t>
            </a:r>
            <a:r>
              <a:rPr lang="en-US" sz="2000" dirty="0">
                <a:solidFill>
                  <a:srgbClr val="FF0000"/>
                </a:solidFill>
              </a:rPr>
              <a:t>/</a:t>
            </a:r>
            <a:r>
              <a:rPr lang="en-US" sz="2000" dirty="0" err="1">
                <a:solidFill>
                  <a:srgbClr val="FF0000"/>
                </a:solidFill>
              </a:rPr>
              <a:t>tmp</a:t>
            </a:r>
            <a:r>
              <a:rPr lang="en-US" sz="2000" dirty="0"/>
              <a:t>:</a:t>
            </a:r>
          </a:p>
          <a:p>
            <a:endParaRPr lang="en-US" sz="2000" dirty="0"/>
          </a:p>
          <a:p>
            <a:r>
              <a:rPr lang="en-US" sz="2000" dirty="0"/>
              <a:t>In a long listing, you can identify the sticky permissions by a lowercase </a:t>
            </a:r>
            <a:r>
              <a:rPr lang="en-US" sz="2000" dirty="0">
                <a:solidFill>
                  <a:srgbClr val="FF0000"/>
                </a:solidFill>
              </a:rPr>
              <a:t>t</a:t>
            </a:r>
            <a:r>
              <a:rPr lang="en-US" sz="2000" dirty="0"/>
              <a:t> where you would normally expect the </a:t>
            </a:r>
            <a:r>
              <a:rPr lang="en-US" sz="2000" dirty="0">
                <a:solidFill>
                  <a:srgbClr val="FF0000"/>
                </a:solidFill>
              </a:rPr>
              <a:t>x</a:t>
            </a:r>
            <a:r>
              <a:rPr lang="en-US" sz="2000" dirty="0"/>
              <a:t> (other execute permissions) to be. If other does not have execute permissions, this is replaced by an uppercase </a:t>
            </a:r>
            <a:r>
              <a:rPr lang="en-US" sz="2000" dirty="0">
                <a:solidFill>
                  <a:srgbClr val="FF0000"/>
                </a:solidFill>
              </a:rPr>
              <a:t>T</a:t>
            </a:r>
            <a:r>
              <a:rPr lang="en-US" sz="2000" dirty="0"/>
              <a:t>.</a:t>
            </a:r>
          </a:p>
          <a:p>
            <a:pPr marL="0" indent="0">
              <a:buNone/>
            </a:pPr>
            <a:r>
              <a:rPr lang="en-US" sz="2000" dirty="0">
                <a:solidFill>
                  <a:srgbClr val="FF0000"/>
                </a:solidFill>
              </a:rPr>
              <a:t>Setting Special Permissions </a:t>
            </a:r>
          </a:p>
          <a:p>
            <a:r>
              <a:rPr lang="en-US" sz="2000" dirty="0"/>
              <a:t>Symbolically: </a:t>
            </a:r>
            <a:r>
              <a:rPr lang="en-US" sz="2000" dirty="0" err="1"/>
              <a:t>setuid</a:t>
            </a:r>
            <a:r>
              <a:rPr lang="en-US" sz="2000" dirty="0"/>
              <a:t> = </a:t>
            </a:r>
            <a:r>
              <a:rPr lang="en-US" sz="2000" dirty="0" err="1">
                <a:solidFill>
                  <a:srgbClr val="FF0000"/>
                </a:solidFill>
              </a:rPr>
              <a:t>u+s</a:t>
            </a:r>
            <a:r>
              <a:rPr lang="en-US" sz="2000" dirty="0"/>
              <a:t>; </a:t>
            </a:r>
            <a:r>
              <a:rPr lang="en-US" sz="2000" dirty="0" err="1"/>
              <a:t>setgid</a:t>
            </a:r>
            <a:r>
              <a:rPr lang="en-US" sz="2000" dirty="0"/>
              <a:t> = </a:t>
            </a:r>
            <a:r>
              <a:rPr lang="en-US" sz="2000" dirty="0" err="1">
                <a:solidFill>
                  <a:srgbClr val="FF0000"/>
                </a:solidFill>
              </a:rPr>
              <a:t>g+s</a:t>
            </a:r>
            <a:r>
              <a:rPr lang="en-US" sz="2000" dirty="0"/>
              <a:t>; sticky = </a:t>
            </a:r>
            <a:r>
              <a:rPr lang="en-US" sz="2000" dirty="0" err="1">
                <a:solidFill>
                  <a:srgbClr val="FF0000"/>
                </a:solidFill>
              </a:rPr>
              <a:t>o+t</a:t>
            </a:r>
            <a:r>
              <a:rPr lang="en-US" sz="2000" dirty="0"/>
              <a:t> </a:t>
            </a:r>
          </a:p>
          <a:p>
            <a:r>
              <a:rPr lang="en-US" sz="2000" dirty="0"/>
              <a:t>Numerically (fourth preceding digit): </a:t>
            </a:r>
            <a:r>
              <a:rPr lang="en-US" sz="2000" dirty="0" err="1"/>
              <a:t>setuid</a:t>
            </a:r>
            <a:r>
              <a:rPr lang="en-US" sz="2000" dirty="0"/>
              <a:t> = </a:t>
            </a:r>
            <a:r>
              <a:rPr lang="en-US" sz="2000" dirty="0">
                <a:solidFill>
                  <a:srgbClr val="FF0000"/>
                </a:solidFill>
              </a:rPr>
              <a:t>4</a:t>
            </a:r>
            <a:r>
              <a:rPr lang="en-US" sz="2000" dirty="0"/>
              <a:t>; </a:t>
            </a:r>
            <a:r>
              <a:rPr lang="en-US" sz="2000" dirty="0" err="1"/>
              <a:t>setgid</a:t>
            </a:r>
            <a:r>
              <a:rPr lang="en-US" sz="2000" dirty="0"/>
              <a:t> = </a:t>
            </a:r>
            <a:r>
              <a:rPr lang="en-US" sz="2000" dirty="0">
                <a:solidFill>
                  <a:srgbClr val="FF0000"/>
                </a:solidFill>
              </a:rPr>
              <a:t>2</a:t>
            </a:r>
            <a:r>
              <a:rPr lang="en-US" sz="2000" dirty="0"/>
              <a:t>; sticky = </a:t>
            </a:r>
            <a:r>
              <a:rPr lang="en-US" sz="2000" dirty="0">
                <a:solidFill>
                  <a:srgbClr val="FF0000"/>
                </a:solidFill>
              </a:rPr>
              <a:t>1</a:t>
            </a:r>
            <a:r>
              <a:rPr lang="en-US" sz="2000" dirty="0"/>
              <a:t> </a:t>
            </a:r>
          </a:p>
          <a:p>
            <a:endParaRPr lang="en-US" sz="2000" dirty="0"/>
          </a:p>
          <a:p>
            <a:endParaRPr lang="en-US" sz="2000" dirty="0"/>
          </a:p>
        </p:txBody>
      </p:sp>
      <p:pic>
        <p:nvPicPr>
          <p:cNvPr id="5" name="Picture 4">
            <a:extLst>
              <a:ext uri="{FF2B5EF4-FFF2-40B4-BE49-F238E27FC236}">
                <a16:creationId xmlns:a16="http://schemas.microsoft.com/office/drawing/2014/main" id="{BC551364-81FF-259B-6ECA-879D97AEA94D}"/>
              </a:ext>
            </a:extLst>
          </p:cNvPr>
          <p:cNvPicPr>
            <a:picLocks noChangeAspect="1"/>
          </p:cNvPicPr>
          <p:nvPr/>
        </p:nvPicPr>
        <p:blipFill rotWithShape="1">
          <a:blip r:embed="rId2">
            <a:extLst>
              <a:ext uri="{28A0092B-C50C-407E-A947-70E740481C1C}">
                <a14:useLocalDpi xmlns:a14="http://schemas.microsoft.com/office/drawing/2010/main" val="0"/>
              </a:ext>
            </a:extLst>
          </a:blip>
          <a:srcRect b="13204"/>
          <a:stretch/>
        </p:blipFill>
        <p:spPr>
          <a:xfrm>
            <a:off x="1317762" y="2606472"/>
            <a:ext cx="8889928" cy="491291"/>
          </a:xfrm>
          <a:prstGeom prst="rect">
            <a:avLst/>
          </a:prstGeom>
        </p:spPr>
      </p:pic>
    </p:spTree>
    <p:extLst>
      <p:ext uri="{BB962C8B-B14F-4D97-AF65-F5344CB8AC3E}">
        <p14:creationId xmlns:p14="http://schemas.microsoft.com/office/powerpoint/2010/main" val="280505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1E06C-5264-066C-99C2-1480E499B047}"/>
              </a:ext>
            </a:extLst>
          </p:cNvPr>
          <p:cNvSpPr>
            <a:spLocks noGrp="1"/>
          </p:cNvSpPr>
          <p:nvPr>
            <p:ph type="title"/>
          </p:nvPr>
        </p:nvSpPr>
        <p:spPr/>
        <p:txBody>
          <a:bodyPr/>
          <a:lstStyle/>
          <a:p>
            <a:r>
              <a:rPr lang="en-US" dirty="0">
                <a:solidFill>
                  <a:srgbClr val="FF0000"/>
                </a:solidFill>
              </a:rPr>
              <a:t>Examples </a:t>
            </a:r>
            <a:endParaRPr lang="en-US" dirty="0"/>
          </a:p>
        </p:txBody>
      </p:sp>
      <p:sp>
        <p:nvSpPr>
          <p:cNvPr id="3" name="Content Placeholder 2">
            <a:extLst>
              <a:ext uri="{FF2B5EF4-FFF2-40B4-BE49-F238E27FC236}">
                <a16:creationId xmlns:a16="http://schemas.microsoft.com/office/drawing/2014/main" id="{F5F62CE1-597D-253B-40CB-D5DAFE5CB158}"/>
              </a:ext>
            </a:extLst>
          </p:cNvPr>
          <p:cNvSpPr>
            <a:spLocks noGrp="1"/>
          </p:cNvSpPr>
          <p:nvPr>
            <p:ph idx="1"/>
          </p:nvPr>
        </p:nvSpPr>
        <p:spPr/>
        <p:txBody>
          <a:bodyPr>
            <a:normAutofit/>
          </a:bodyPr>
          <a:lstStyle/>
          <a:p>
            <a:r>
              <a:rPr lang="en-US" sz="2000" dirty="0"/>
              <a:t>Add the </a:t>
            </a:r>
            <a:r>
              <a:rPr lang="en-US" sz="2000" dirty="0" err="1">
                <a:solidFill>
                  <a:srgbClr val="FF0000"/>
                </a:solidFill>
              </a:rPr>
              <a:t>setgid</a:t>
            </a:r>
            <a:r>
              <a:rPr lang="en-US" sz="2000" dirty="0"/>
              <a:t> bit on directory:</a:t>
            </a:r>
          </a:p>
          <a:p>
            <a:endParaRPr lang="en-US" sz="2000" dirty="0"/>
          </a:p>
          <a:p>
            <a:r>
              <a:rPr lang="en-US" sz="2000" dirty="0"/>
              <a:t>Set the </a:t>
            </a:r>
            <a:r>
              <a:rPr lang="en-US" sz="2000" dirty="0" err="1"/>
              <a:t>setgid</a:t>
            </a:r>
            <a:r>
              <a:rPr lang="en-US" sz="2000" dirty="0"/>
              <a:t> bit and add read/write/execute permissions for user and group, with no access for others, on directory:</a:t>
            </a:r>
          </a:p>
        </p:txBody>
      </p:sp>
      <p:sp>
        <p:nvSpPr>
          <p:cNvPr id="4" name="TextBox 3">
            <a:extLst>
              <a:ext uri="{FF2B5EF4-FFF2-40B4-BE49-F238E27FC236}">
                <a16:creationId xmlns:a16="http://schemas.microsoft.com/office/drawing/2014/main" id="{FE36CC1F-4DF4-DC94-6EC9-040BC4333FC3}"/>
              </a:ext>
            </a:extLst>
          </p:cNvPr>
          <p:cNvSpPr txBox="1"/>
          <p:nvPr/>
        </p:nvSpPr>
        <p:spPr>
          <a:xfrm>
            <a:off x="1175656" y="2351314"/>
            <a:ext cx="4730621" cy="36933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chmod</a:t>
            </a:r>
            <a:r>
              <a:rPr lang="en-US" dirty="0">
                <a:solidFill>
                  <a:srgbClr val="FF0000"/>
                </a:solidFill>
              </a:rPr>
              <a:t> </a:t>
            </a:r>
            <a:r>
              <a:rPr lang="en-US" dirty="0" err="1">
                <a:solidFill>
                  <a:srgbClr val="FF0000"/>
                </a:solidFill>
              </a:rPr>
              <a:t>g+s</a:t>
            </a:r>
            <a:r>
              <a:rPr lang="en-US" dirty="0">
                <a:solidFill>
                  <a:srgbClr val="FF0000"/>
                </a:solidFill>
              </a:rPr>
              <a:t> directory</a:t>
            </a:r>
          </a:p>
        </p:txBody>
      </p:sp>
      <p:sp>
        <p:nvSpPr>
          <p:cNvPr id="5" name="TextBox 4">
            <a:extLst>
              <a:ext uri="{FF2B5EF4-FFF2-40B4-BE49-F238E27FC236}">
                <a16:creationId xmlns:a16="http://schemas.microsoft.com/office/drawing/2014/main" id="{2EC89A3F-4140-B32B-01C0-2DC84E31260A}"/>
              </a:ext>
            </a:extLst>
          </p:cNvPr>
          <p:cNvSpPr txBox="1"/>
          <p:nvPr/>
        </p:nvSpPr>
        <p:spPr>
          <a:xfrm>
            <a:off x="1175656" y="3669269"/>
            <a:ext cx="4096139" cy="36933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chmod</a:t>
            </a:r>
            <a:r>
              <a:rPr lang="en-US" dirty="0">
                <a:solidFill>
                  <a:srgbClr val="FF0000"/>
                </a:solidFill>
              </a:rPr>
              <a:t> 2770 directory</a:t>
            </a:r>
          </a:p>
        </p:txBody>
      </p:sp>
    </p:spTree>
    <p:extLst>
      <p:ext uri="{BB962C8B-B14F-4D97-AF65-F5344CB8AC3E}">
        <p14:creationId xmlns:p14="http://schemas.microsoft.com/office/powerpoint/2010/main" val="116170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5D1B-8F1D-3F39-B08A-51D383F9C718}"/>
              </a:ext>
            </a:extLst>
          </p:cNvPr>
          <p:cNvSpPr>
            <a:spLocks noGrp="1"/>
          </p:cNvSpPr>
          <p:nvPr>
            <p:ph type="title"/>
          </p:nvPr>
        </p:nvSpPr>
        <p:spPr/>
        <p:txBody>
          <a:bodyPr/>
          <a:lstStyle/>
          <a:p>
            <a:r>
              <a:rPr lang="en-US" dirty="0"/>
              <a:t>Default File Permissions</a:t>
            </a:r>
          </a:p>
        </p:txBody>
      </p:sp>
      <p:sp>
        <p:nvSpPr>
          <p:cNvPr id="3" name="Content Placeholder 2">
            <a:extLst>
              <a:ext uri="{FF2B5EF4-FFF2-40B4-BE49-F238E27FC236}">
                <a16:creationId xmlns:a16="http://schemas.microsoft.com/office/drawing/2014/main" id="{F03E7A0D-1AA5-765E-F302-59883C36A263}"/>
              </a:ext>
            </a:extLst>
          </p:cNvPr>
          <p:cNvSpPr>
            <a:spLocks noGrp="1"/>
          </p:cNvSpPr>
          <p:nvPr>
            <p:ph idx="1"/>
          </p:nvPr>
        </p:nvSpPr>
        <p:spPr/>
        <p:txBody>
          <a:bodyPr>
            <a:normAutofit lnSpcReduction="10000"/>
          </a:bodyPr>
          <a:lstStyle/>
          <a:p>
            <a:pPr algn="just"/>
            <a:r>
              <a:rPr lang="en-US" sz="2000" dirty="0"/>
              <a:t>When you create a new file or directory, it is assigned initial permissions. There are two things that affect these initial permissions. The first is whether you are creating a regular file or a directory. The second is the current </a:t>
            </a:r>
            <a:r>
              <a:rPr lang="en-US" sz="2000" dirty="0" err="1"/>
              <a:t>umask</a:t>
            </a:r>
            <a:r>
              <a:rPr lang="en-US" sz="2000" dirty="0"/>
              <a:t>.</a:t>
            </a:r>
          </a:p>
          <a:p>
            <a:pPr algn="just"/>
            <a:r>
              <a:rPr lang="en-US" sz="2000" dirty="0"/>
              <a:t>If you create a new directory, the operating system starts by assigning it octal permissions 0777 (</a:t>
            </a:r>
            <a:r>
              <a:rPr lang="en-US" sz="2000" dirty="0" err="1">
                <a:solidFill>
                  <a:srgbClr val="FF0000"/>
                </a:solidFill>
              </a:rPr>
              <a:t>drwxrwxrwx</a:t>
            </a:r>
            <a:r>
              <a:rPr lang="en-US" sz="2000" dirty="0"/>
              <a:t>). If you create a new regular file, the operating system </a:t>
            </a:r>
            <a:r>
              <a:rPr lang="en-US" sz="2000" dirty="0" err="1"/>
              <a:t>assignes</a:t>
            </a:r>
            <a:r>
              <a:rPr lang="en-US" sz="2000" dirty="0"/>
              <a:t> it octal permissions 0666 </a:t>
            </a:r>
            <a:r>
              <a:rPr lang="en-US" sz="2000" dirty="0">
                <a:solidFill>
                  <a:srgbClr val="FF0000"/>
                </a:solidFill>
              </a:rPr>
              <a:t>(-</a:t>
            </a:r>
            <a:r>
              <a:rPr lang="en-US" sz="2000" dirty="0" err="1">
                <a:solidFill>
                  <a:srgbClr val="FF0000"/>
                </a:solidFill>
              </a:rPr>
              <a:t>rw-rw-rw</a:t>
            </a:r>
            <a:r>
              <a:rPr lang="en-US" sz="2000" dirty="0">
                <a:solidFill>
                  <a:srgbClr val="FF0000"/>
                </a:solidFill>
              </a:rPr>
              <a:t>-</a:t>
            </a:r>
            <a:r>
              <a:rPr lang="en-US" sz="2000" dirty="0"/>
              <a:t>). You always have to explicitly add execute permission to a regular file. This makes it harder for an attacker to compromise a network service so that it creates a new file and immediately executes it as a program.</a:t>
            </a:r>
          </a:p>
          <a:p>
            <a:pPr algn="just"/>
            <a:r>
              <a:rPr lang="en-US" sz="2000" dirty="0"/>
              <a:t>However, the shell session will also set a </a:t>
            </a:r>
            <a:r>
              <a:rPr lang="en-US" sz="2000" dirty="0" err="1"/>
              <a:t>umask</a:t>
            </a:r>
            <a:r>
              <a:rPr lang="en-US" sz="2000" dirty="0"/>
              <a:t> to further restrict the permissions that are initially set. This is an octal bitmask used to clear the permissions of new files and directories created by a process. If a bit is set in the </a:t>
            </a:r>
            <a:r>
              <a:rPr lang="en-US" sz="2000" dirty="0" err="1"/>
              <a:t>umask</a:t>
            </a:r>
            <a:r>
              <a:rPr lang="en-US" sz="2000" dirty="0"/>
              <a:t>, then the corresponding permission is cleared on new files. For example, the </a:t>
            </a:r>
            <a:r>
              <a:rPr lang="en-US" sz="2000" dirty="0" err="1"/>
              <a:t>umask</a:t>
            </a:r>
            <a:r>
              <a:rPr lang="en-US" sz="2000" dirty="0"/>
              <a:t> 0002 clears the write bit for other users. The leading zeros indicate the special, user, and group permissions are not cleared. A </a:t>
            </a:r>
            <a:r>
              <a:rPr lang="en-US" sz="2000" dirty="0" err="1"/>
              <a:t>umask</a:t>
            </a:r>
            <a:r>
              <a:rPr lang="en-US" sz="2000" dirty="0"/>
              <a:t> of 0077 clears all the group and other permissions of newly created files.</a:t>
            </a:r>
          </a:p>
        </p:txBody>
      </p:sp>
    </p:spTree>
    <p:extLst>
      <p:ext uri="{BB962C8B-B14F-4D97-AF65-F5344CB8AC3E}">
        <p14:creationId xmlns:p14="http://schemas.microsoft.com/office/powerpoint/2010/main" val="193709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Basic Command Syntax(File) </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l">
              <a:buClr>
                <a:srgbClr val="C00000"/>
              </a:buClr>
            </a:pPr>
            <a:r>
              <a:rPr lang="en-US" sz="2000" dirty="0">
                <a:solidFill>
                  <a:schemeClr val="bg1"/>
                </a:solidFill>
                <a:latin typeface="Cambria (body)"/>
              </a:rPr>
              <a:t>Linux does not require file name extensions to classify files by type. The </a:t>
            </a:r>
            <a:r>
              <a:rPr lang="en-US" sz="2000" dirty="0">
                <a:solidFill>
                  <a:srgbClr val="C00000"/>
                </a:solidFill>
                <a:latin typeface="Cambria (body)"/>
              </a:rPr>
              <a:t>file</a:t>
            </a:r>
            <a:r>
              <a:rPr lang="en-US" sz="2000" dirty="0">
                <a:solidFill>
                  <a:schemeClr val="bg1"/>
                </a:solidFill>
                <a:latin typeface="Cambria (body)"/>
              </a:rPr>
              <a:t> command scans the beginning of a file’s contents and displays what type it is. The files to be classified are passed as arguments to the command</a:t>
            </a:r>
          </a:p>
          <a:p>
            <a:pPr algn="l">
              <a:buClr>
                <a:srgbClr val="C00000"/>
              </a:buClr>
            </a:pPr>
            <a:endParaRPr lang="en-US" sz="2000" b="0" i="0" dirty="0">
              <a:solidFill>
                <a:schemeClr val="bg1"/>
              </a:solidFill>
              <a:effectLst/>
              <a:latin typeface="Cambria (body)"/>
            </a:endParaRPr>
          </a:p>
        </p:txBody>
      </p:sp>
      <p:pic>
        <p:nvPicPr>
          <p:cNvPr id="6" name="Picture 5">
            <a:extLst>
              <a:ext uri="{FF2B5EF4-FFF2-40B4-BE49-F238E27FC236}">
                <a16:creationId xmlns:a16="http://schemas.microsoft.com/office/drawing/2014/main" id="{EC5A9EBB-0242-FF6E-5C08-FAA094124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2918215"/>
            <a:ext cx="9071113" cy="2896227"/>
          </a:xfrm>
          <a:prstGeom prst="rect">
            <a:avLst/>
          </a:prstGeom>
        </p:spPr>
      </p:pic>
    </p:spTree>
    <p:extLst>
      <p:ext uri="{BB962C8B-B14F-4D97-AF65-F5344CB8AC3E}">
        <p14:creationId xmlns:p14="http://schemas.microsoft.com/office/powerpoint/2010/main" val="215207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39B9-F349-76E9-4DC0-8737088F11BB}"/>
              </a:ext>
            </a:extLst>
          </p:cNvPr>
          <p:cNvSpPr>
            <a:spLocks noGrp="1"/>
          </p:cNvSpPr>
          <p:nvPr>
            <p:ph type="title"/>
          </p:nvPr>
        </p:nvSpPr>
        <p:spPr/>
        <p:txBody>
          <a:bodyPr/>
          <a:lstStyle/>
          <a:p>
            <a:r>
              <a:rPr lang="en-US" dirty="0"/>
              <a:t>Default File Permissions</a:t>
            </a:r>
          </a:p>
        </p:txBody>
      </p:sp>
      <p:sp>
        <p:nvSpPr>
          <p:cNvPr id="3" name="Content Placeholder 2">
            <a:extLst>
              <a:ext uri="{FF2B5EF4-FFF2-40B4-BE49-F238E27FC236}">
                <a16:creationId xmlns:a16="http://schemas.microsoft.com/office/drawing/2014/main" id="{48A7F850-81AA-D281-1730-44505FF32405}"/>
              </a:ext>
            </a:extLst>
          </p:cNvPr>
          <p:cNvSpPr>
            <a:spLocks noGrp="1"/>
          </p:cNvSpPr>
          <p:nvPr>
            <p:ph idx="1"/>
          </p:nvPr>
        </p:nvSpPr>
        <p:spPr/>
        <p:txBody>
          <a:bodyPr>
            <a:normAutofit/>
          </a:bodyPr>
          <a:lstStyle/>
          <a:p>
            <a:r>
              <a:rPr lang="en-US" sz="2000" dirty="0"/>
              <a:t>The </a:t>
            </a:r>
            <a:r>
              <a:rPr lang="en-US" sz="2000" dirty="0" err="1"/>
              <a:t>umask</a:t>
            </a:r>
            <a:r>
              <a:rPr lang="en-US" sz="2000" dirty="0"/>
              <a:t> command without arguments will display the current value of the shell's </a:t>
            </a:r>
            <a:r>
              <a:rPr lang="en-US" sz="2000" dirty="0" err="1"/>
              <a:t>umask</a:t>
            </a:r>
            <a:r>
              <a:rPr lang="en-US" sz="2000" dirty="0"/>
              <a:t>:</a:t>
            </a:r>
          </a:p>
          <a:p>
            <a:endParaRPr lang="en-US" sz="2000" dirty="0"/>
          </a:p>
          <a:p>
            <a:r>
              <a:rPr lang="en-US" sz="2000" dirty="0"/>
              <a:t>Use the </a:t>
            </a:r>
            <a:r>
              <a:rPr lang="en-US" sz="2000" dirty="0" err="1">
                <a:solidFill>
                  <a:srgbClr val="FF0000"/>
                </a:solidFill>
              </a:rPr>
              <a:t>umask</a:t>
            </a:r>
            <a:r>
              <a:rPr lang="en-US" sz="2000" dirty="0"/>
              <a:t> command with a single numeric argument to change the </a:t>
            </a:r>
            <a:r>
              <a:rPr lang="en-US" sz="2000" dirty="0" err="1"/>
              <a:t>umask</a:t>
            </a:r>
            <a:r>
              <a:rPr lang="en-US" sz="2000" dirty="0"/>
              <a:t> of the current shell. The numeric argument should be an octal value corresponding to the new </a:t>
            </a:r>
            <a:r>
              <a:rPr lang="en-US" sz="2000" dirty="0" err="1"/>
              <a:t>umask</a:t>
            </a:r>
            <a:r>
              <a:rPr lang="en-US" sz="2000" dirty="0"/>
              <a:t> value. You can omit any leading zeros in the </a:t>
            </a:r>
            <a:r>
              <a:rPr lang="en-US" sz="2000" dirty="0" err="1"/>
              <a:t>umask</a:t>
            </a:r>
            <a:r>
              <a:rPr lang="en-US" sz="2000" dirty="0"/>
              <a:t>. </a:t>
            </a:r>
          </a:p>
          <a:p>
            <a:r>
              <a:rPr lang="en-US" sz="2000" dirty="0"/>
              <a:t>The system's default </a:t>
            </a:r>
            <a:r>
              <a:rPr lang="en-US" sz="2000" dirty="0" err="1"/>
              <a:t>umask</a:t>
            </a:r>
            <a:r>
              <a:rPr lang="en-US" sz="2000" dirty="0"/>
              <a:t> values for Bash shell users are defined in the </a:t>
            </a:r>
            <a:r>
              <a:rPr lang="en-US" sz="2000" dirty="0">
                <a:solidFill>
                  <a:srgbClr val="FF0000"/>
                </a:solidFill>
              </a:rPr>
              <a:t>/</a:t>
            </a:r>
            <a:r>
              <a:rPr lang="en-US" sz="2000" dirty="0" err="1">
                <a:solidFill>
                  <a:srgbClr val="FF0000"/>
                </a:solidFill>
              </a:rPr>
              <a:t>etc</a:t>
            </a:r>
            <a:r>
              <a:rPr lang="en-US" sz="2000" dirty="0">
                <a:solidFill>
                  <a:srgbClr val="FF0000"/>
                </a:solidFill>
              </a:rPr>
              <a:t>/profile</a:t>
            </a:r>
            <a:r>
              <a:rPr lang="en-US" sz="2000" dirty="0"/>
              <a:t> and </a:t>
            </a:r>
            <a:r>
              <a:rPr lang="en-US" sz="2000" dirty="0">
                <a:solidFill>
                  <a:srgbClr val="FF0000"/>
                </a:solidFill>
              </a:rPr>
              <a:t>/ </a:t>
            </a:r>
            <a:r>
              <a:rPr lang="en-US" sz="2000" dirty="0" err="1">
                <a:solidFill>
                  <a:srgbClr val="FF0000"/>
                </a:solidFill>
              </a:rPr>
              <a:t>etc</a:t>
            </a:r>
            <a:r>
              <a:rPr lang="en-US" sz="2000" dirty="0">
                <a:solidFill>
                  <a:srgbClr val="FF0000"/>
                </a:solidFill>
              </a:rPr>
              <a:t>/</a:t>
            </a:r>
            <a:r>
              <a:rPr lang="en-US" sz="2000" dirty="0" err="1">
                <a:solidFill>
                  <a:srgbClr val="FF0000"/>
                </a:solidFill>
              </a:rPr>
              <a:t>bashrc</a:t>
            </a:r>
            <a:r>
              <a:rPr lang="en-US" sz="2000" dirty="0">
                <a:solidFill>
                  <a:srgbClr val="FF0000"/>
                </a:solidFill>
              </a:rPr>
              <a:t> </a:t>
            </a:r>
            <a:r>
              <a:rPr lang="en-US" sz="2000" dirty="0"/>
              <a:t>files. Users can override the system defaults in the .</a:t>
            </a:r>
            <a:r>
              <a:rPr lang="en-US" sz="2000" dirty="0" err="1"/>
              <a:t>bash_profile</a:t>
            </a:r>
            <a:r>
              <a:rPr lang="en-US" sz="2000" dirty="0"/>
              <a:t> and </a:t>
            </a:r>
            <a:r>
              <a:rPr lang="en-US" sz="2000" dirty="0">
                <a:solidFill>
                  <a:srgbClr val="FF0000"/>
                </a:solidFill>
              </a:rPr>
              <a:t>.</a:t>
            </a:r>
            <a:r>
              <a:rPr lang="en-US" sz="2000" dirty="0" err="1">
                <a:solidFill>
                  <a:srgbClr val="FF0000"/>
                </a:solidFill>
              </a:rPr>
              <a:t>bashrc</a:t>
            </a:r>
            <a:r>
              <a:rPr lang="en-US" sz="2000" dirty="0">
                <a:solidFill>
                  <a:srgbClr val="FF0000"/>
                </a:solidFill>
              </a:rPr>
              <a:t> </a:t>
            </a:r>
            <a:r>
              <a:rPr lang="en-US" sz="2000" dirty="0"/>
              <a:t>files in their home directories.</a:t>
            </a:r>
          </a:p>
        </p:txBody>
      </p:sp>
      <p:sp>
        <p:nvSpPr>
          <p:cNvPr id="4" name="TextBox 3">
            <a:extLst>
              <a:ext uri="{FF2B5EF4-FFF2-40B4-BE49-F238E27FC236}">
                <a16:creationId xmlns:a16="http://schemas.microsoft.com/office/drawing/2014/main" id="{74B01AD9-6BAD-AFAC-4A2A-F0CB52933592}"/>
              </a:ext>
            </a:extLst>
          </p:cNvPr>
          <p:cNvSpPr txBox="1"/>
          <p:nvPr/>
        </p:nvSpPr>
        <p:spPr>
          <a:xfrm>
            <a:off x="1268963" y="2565919"/>
            <a:ext cx="4991878" cy="369332"/>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umask</a:t>
            </a:r>
            <a:r>
              <a:rPr lang="en-US" dirty="0">
                <a:solidFill>
                  <a:srgbClr val="FF0000"/>
                </a:solidFill>
              </a:rPr>
              <a:t> 0002</a:t>
            </a:r>
          </a:p>
        </p:txBody>
      </p:sp>
    </p:spTree>
    <p:extLst>
      <p:ext uri="{BB962C8B-B14F-4D97-AF65-F5344CB8AC3E}">
        <p14:creationId xmlns:p14="http://schemas.microsoft.com/office/powerpoint/2010/main" val="301018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1E02C-8FEF-406D-1F28-D3220C82E6FB}"/>
              </a:ext>
            </a:extLst>
          </p:cNvPr>
          <p:cNvSpPr>
            <a:spLocks noGrp="1"/>
          </p:cNvSpPr>
          <p:nvPr>
            <p:ph type="title"/>
          </p:nvPr>
        </p:nvSpPr>
        <p:spPr/>
        <p:txBody>
          <a:bodyPr/>
          <a:lstStyle/>
          <a:p>
            <a:r>
              <a:rPr lang="en-US" dirty="0" err="1"/>
              <a:t>Umask</a:t>
            </a:r>
            <a:r>
              <a:rPr lang="en-US" dirty="0"/>
              <a:t> Example</a:t>
            </a:r>
          </a:p>
        </p:txBody>
      </p:sp>
      <p:sp>
        <p:nvSpPr>
          <p:cNvPr id="3" name="Content Placeholder 2">
            <a:extLst>
              <a:ext uri="{FF2B5EF4-FFF2-40B4-BE49-F238E27FC236}">
                <a16:creationId xmlns:a16="http://schemas.microsoft.com/office/drawing/2014/main" id="{99F14D76-AEA7-8683-3002-DBAAB3DD0A55}"/>
              </a:ext>
            </a:extLst>
          </p:cNvPr>
          <p:cNvSpPr>
            <a:spLocks noGrp="1"/>
          </p:cNvSpPr>
          <p:nvPr>
            <p:ph idx="1"/>
          </p:nvPr>
        </p:nvSpPr>
        <p:spPr/>
        <p:txBody>
          <a:bodyPr>
            <a:normAutofit/>
          </a:bodyPr>
          <a:lstStyle/>
          <a:p>
            <a:r>
              <a:rPr lang="en-US" sz="2000" dirty="0"/>
              <a:t>The following example explains how the </a:t>
            </a:r>
            <a:r>
              <a:rPr lang="en-US" sz="2000" dirty="0" err="1"/>
              <a:t>umask</a:t>
            </a:r>
            <a:r>
              <a:rPr lang="en-US" sz="2000" dirty="0"/>
              <a:t> affects the permissions of files and directories. Look at the default </a:t>
            </a:r>
            <a:r>
              <a:rPr lang="en-US" sz="2000" dirty="0" err="1"/>
              <a:t>umask</a:t>
            </a:r>
            <a:r>
              <a:rPr lang="en-US" sz="2000" dirty="0"/>
              <a:t> permissions for both files and directories in the current shell. The owner and group both have read and write permission on files, and other is set to read. The owner and group both have read, write, and execute permissions on directories. The only permission for other is read. </a:t>
            </a:r>
          </a:p>
        </p:txBody>
      </p:sp>
      <p:sp>
        <p:nvSpPr>
          <p:cNvPr id="4" name="TextBox 3">
            <a:extLst>
              <a:ext uri="{FF2B5EF4-FFF2-40B4-BE49-F238E27FC236}">
                <a16:creationId xmlns:a16="http://schemas.microsoft.com/office/drawing/2014/main" id="{7BDFE82B-60C1-2DFC-828A-70D833E036B8}"/>
              </a:ext>
            </a:extLst>
          </p:cNvPr>
          <p:cNvSpPr txBox="1"/>
          <p:nvPr/>
        </p:nvSpPr>
        <p:spPr>
          <a:xfrm>
            <a:off x="1268361" y="3429000"/>
            <a:ext cx="7236542" cy="2308324"/>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umask</a:t>
            </a:r>
            <a:endParaRPr lang="en-US" dirty="0">
              <a:solidFill>
                <a:srgbClr val="FF0000"/>
              </a:solidFill>
            </a:endParaRPr>
          </a:p>
          <a:p>
            <a:r>
              <a:rPr lang="en-US" dirty="0">
                <a:solidFill>
                  <a:srgbClr val="FF0000"/>
                </a:solidFill>
              </a:rPr>
              <a:t>0002</a:t>
            </a:r>
          </a:p>
          <a:p>
            <a:r>
              <a:rPr lang="en-US" dirty="0">
                <a:solidFill>
                  <a:srgbClr val="FF0000"/>
                </a:solidFill>
              </a:rPr>
              <a:t>[</a:t>
            </a:r>
            <a:r>
              <a:rPr lang="en-US" dirty="0" err="1">
                <a:solidFill>
                  <a:srgbClr val="FF0000"/>
                </a:solidFill>
              </a:rPr>
              <a:t>user@host</a:t>
            </a:r>
            <a:r>
              <a:rPr lang="en-US" dirty="0">
                <a:solidFill>
                  <a:srgbClr val="FF0000"/>
                </a:solidFill>
              </a:rPr>
              <a:t> ~]$ touch default </a:t>
            </a:r>
          </a:p>
          <a:p>
            <a:r>
              <a:rPr lang="en-US" dirty="0">
                <a:solidFill>
                  <a:srgbClr val="FF0000"/>
                </a:solidFill>
              </a:rPr>
              <a:t>[</a:t>
            </a:r>
            <a:r>
              <a:rPr lang="en-US" dirty="0" err="1">
                <a:solidFill>
                  <a:srgbClr val="FF0000"/>
                </a:solidFill>
              </a:rPr>
              <a:t>user@host</a:t>
            </a:r>
            <a:r>
              <a:rPr lang="en-US" dirty="0">
                <a:solidFill>
                  <a:srgbClr val="FF0000"/>
                </a:solidFill>
              </a:rPr>
              <a:t> ~]$ ls -l default.txt</a:t>
            </a:r>
          </a:p>
          <a:p>
            <a:r>
              <a:rPr lang="en-US" dirty="0">
                <a:solidFill>
                  <a:srgbClr val="FF0000"/>
                </a:solidFill>
              </a:rPr>
              <a:t>-</a:t>
            </a:r>
            <a:r>
              <a:rPr lang="en-US" dirty="0" err="1">
                <a:solidFill>
                  <a:srgbClr val="FF0000"/>
                </a:solidFill>
              </a:rPr>
              <a:t>rw</a:t>
            </a:r>
            <a:r>
              <a:rPr lang="en-US" dirty="0">
                <a:solidFill>
                  <a:srgbClr val="FF0000"/>
                </a:solidFill>
              </a:rPr>
              <a:t>-</a:t>
            </a:r>
            <a:r>
              <a:rPr lang="en-US" dirty="0" err="1">
                <a:solidFill>
                  <a:srgbClr val="FF0000"/>
                </a:solidFill>
              </a:rPr>
              <a:t>rw</a:t>
            </a:r>
            <a:r>
              <a:rPr lang="en-US" dirty="0">
                <a:solidFill>
                  <a:srgbClr val="FF0000"/>
                </a:solidFill>
              </a:rPr>
              <a:t>-r--. 1 user </a:t>
            </a:r>
            <a:r>
              <a:rPr lang="en-US" dirty="0" err="1">
                <a:solidFill>
                  <a:srgbClr val="FF0000"/>
                </a:solidFill>
              </a:rPr>
              <a:t>user</a:t>
            </a:r>
            <a:r>
              <a:rPr lang="en-US" dirty="0">
                <a:solidFill>
                  <a:srgbClr val="FF0000"/>
                </a:solidFill>
              </a:rPr>
              <a:t> 0 May 9 01:54 default.txt </a:t>
            </a:r>
          </a:p>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mkdir</a:t>
            </a:r>
            <a:r>
              <a:rPr lang="en-US" dirty="0">
                <a:solidFill>
                  <a:srgbClr val="FF0000"/>
                </a:solidFill>
              </a:rPr>
              <a:t> default</a:t>
            </a:r>
          </a:p>
          <a:p>
            <a:r>
              <a:rPr lang="en-US" dirty="0">
                <a:solidFill>
                  <a:srgbClr val="FF0000"/>
                </a:solidFill>
              </a:rPr>
              <a:t>[</a:t>
            </a:r>
            <a:r>
              <a:rPr lang="en-US" dirty="0" err="1">
                <a:solidFill>
                  <a:srgbClr val="FF0000"/>
                </a:solidFill>
              </a:rPr>
              <a:t>user@host</a:t>
            </a:r>
            <a:r>
              <a:rPr lang="en-US" dirty="0">
                <a:solidFill>
                  <a:srgbClr val="FF0000"/>
                </a:solidFill>
              </a:rPr>
              <a:t> ~]$ ls -</a:t>
            </a:r>
            <a:r>
              <a:rPr lang="en-US" dirty="0" err="1">
                <a:solidFill>
                  <a:srgbClr val="FF0000"/>
                </a:solidFill>
              </a:rPr>
              <a:t>ld</a:t>
            </a:r>
            <a:r>
              <a:rPr lang="en-US" dirty="0">
                <a:solidFill>
                  <a:srgbClr val="FF0000"/>
                </a:solidFill>
              </a:rPr>
              <a:t> default </a:t>
            </a:r>
          </a:p>
          <a:p>
            <a:r>
              <a:rPr lang="en-US" dirty="0" err="1">
                <a:solidFill>
                  <a:srgbClr val="FF0000"/>
                </a:solidFill>
              </a:rPr>
              <a:t>drwxrwxr</a:t>
            </a:r>
            <a:r>
              <a:rPr lang="en-US" dirty="0">
                <a:solidFill>
                  <a:srgbClr val="FF0000"/>
                </a:solidFill>
              </a:rPr>
              <a:t>-x. 2 user </a:t>
            </a:r>
            <a:r>
              <a:rPr lang="en-US" dirty="0" err="1">
                <a:solidFill>
                  <a:srgbClr val="FF0000"/>
                </a:solidFill>
              </a:rPr>
              <a:t>user</a:t>
            </a:r>
            <a:r>
              <a:rPr lang="en-US" dirty="0">
                <a:solidFill>
                  <a:srgbClr val="FF0000"/>
                </a:solidFill>
              </a:rPr>
              <a:t> 0 May 9 01:54 default</a:t>
            </a:r>
          </a:p>
        </p:txBody>
      </p:sp>
    </p:spTree>
    <p:extLst>
      <p:ext uri="{BB962C8B-B14F-4D97-AF65-F5344CB8AC3E}">
        <p14:creationId xmlns:p14="http://schemas.microsoft.com/office/powerpoint/2010/main" val="79272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71AEA-BCB0-629A-D8C6-B644BF7B2DA9}"/>
              </a:ext>
            </a:extLst>
          </p:cNvPr>
          <p:cNvSpPr>
            <a:spLocks noGrp="1"/>
          </p:cNvSpPr>
          <p:nvPr>
            <p:ph type="title"/>
          </p:nvPr>
        </p:nvSpPr>
        <p:spPr/>
        <p:txBody>
          <a:bodyPr/>
          <a:lstStyle/>
          <a:p>
            <a:r>
              <a:rPr lang="en-US" dirty="0" err="1"/>
              <a:t>Umask</a:t>
            </a:r>
            <a:r>
              <a:rPr lang="en-US" dirty="0"/>
              <a:t> Example</a:t>
            </a:r>
          </a:p>
        </p:txBody>
      </p:sp>
      <p:sp>
        <p:nvSpPr>
          <p:cNvPr id="3" name="Content Placeholder 2">
            <a:extLst>
              <a:ext uri="{FF2B5EF4-FFF2-40B4-BE49-F238E27FC236}">
                <a16:creationId xmlns:a16="http://schemas.microsoft.com/office/drawing/2014/main" id="{D71F4379-316E-A6CE-ABC3-57F3617FA676}"/>
              </a:ext>
            </a:extLst>
          </p:cNvPr>
          <p:cNvSpPr>
            <a:spLocks noGrp="1"/>
          </p:cNvSpPr>
          <p:nvPr>
            <p:ph idx="1"/>
          </p:nvPr>
        </p:nvSpPr>
        <p:spPr/>
        <p:txBody>
          <a:bodyPr>
            <a:normAutofit/>
          </a:bodyPr>
          <a:lstStyle/>
          <a:p>
            <a:r>
              <a:rPr lang="en-US" sz="2000" dirty="0"/>
              <a:t>By setting the </a:t>
            </a:r>
            <a:r>
              <a:rPr lang="en-US" sz="2000" dirty="0" err="1"/>
              <a:t>umask</a:t>
            </a:r>
            <a:r>
              <a:rPr lang="en-US" sz="2000" dirty="0"/>
              <a:t> value to 0, the file permissions for other change from read to read and write. The directory permissions for other changes from read and execute to read, write, and execute. </a:t>
            </a:r>
          </a:p>
        </p:txBody>
      </p:sp>
      <p:sp>
        <p:nvSpPr>
          <p:cNvPr id="4" name="TextBox 3">
            <a:extLst>
              <a:ext uri="{FF2B5EF4-FFF2-40B4-BE49-F238E27FC236}">
                <a16:creationId xmlns:a16="http://schemas.microsoft.com/office/drawing/2014/main" id="{0AA825CF-C92D-2C90-7FDB-E764AE0EA4A1}"/>
              </a:ext>
            </a:extLst>
          </p:cNvPr>
          <p:cNvSpPr txBox="1"/>
          <p:nvPr/>
        </p:nvSpPr>
        <p:spPr>
          <a:xfrm>
            <a:off x="1179871" y="3022938"/>
            <a:ext cx="7905135" cy="2031325"/>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umask</a:t>
            </a:r>
            <a:r>
              <a:rPr lang="en-US" dirty="0">
                <a:solidFill>
                  <a:srgbClr val="FF0000"/>
                </a:solidFill>
              </a:rPr>
              <a:t> 0</a:t>
            </a:r>
          </a:p>
          <a:p>
            <a:r>
              <a:rPr lang="en-US" dirty="0">
                <a:solidFill>
                  <a:srgbClr val="FF0000"/>
                </a:solidFill>
              </a:rPr>
              <a:t>[</a:t>
            </a:r>
            <a:r>
              <a:rPr lang="en-US" dirty="0" err="1">
                <a:solidFill>
                  <a:srgbClr val="FF0000"/>
                </a:solidFill>
              </a:rPr>
              <a:t>user@host</a:t>
            </a:r>
            <a:r>
              <a:rPr lang="en-US" dirty="0">
                <a:solidFill>
                  <a:srgbClr val="FF0000"/>
                </a:solidFill>
              </a:rPr>
              <a:t> ~]$ touch zero.txt</a:t>
            </a:r>
          </a:p>
          <a:p>
            <a:r>
              <a:rPr lang="en-US" dirty="0">
                <a:solidFill>
                  <a:srgbClr val="FF0000"/>
                </a:solidFill>
              </a:rPr>
              <a:t>[</a:t>
            </a:r>
            <a:r>
              <a:rPr lang="en-US" dirty="0" err="1">
                <a:solidFill>
                  <a:srgbClr val="FF0000"/>
                </a:solidFill>
              </a:rPr>
              <a:t>user@host</a:t>
            </a:r>
            <a:r>
              <a:rPr lang="en-US" dirty="0">
                <a:solidFill>
                  <a:srgbClr val="FF0000"/>
                </a:solidFill>
              </a:rPr>
              <a:t> ~]$ ls -l zero.txt </a:t>
            </a:r>
          </a:p>
          <a:p>
            <a:r>
              <a:rPr lang="en-US" dirty="0">
                <a:solidFill>
                  <a:srgbClr val="FF0000"/>
                </a:solidFill>
              </a:rPr>
              <a:t>-</a:t>
            </a:r>
            <a:r>
              <a:rPr lang="en-US" dirty="0" err="1">
                <a:solidFill>
                  <a:srgbClr val="FF0000"/>
                </a:solidFill>
              </a:rPr>
              <a:t>rw</a:t>
            </a:r>
            <a:r>
              <a:rPr lang="en-US" dirty="0">
                <a:solidFill>
                  <a:srgbClr val="FF0000"/>
                </a:solidFill>
              </a:rPr>
              <a:t>-</a:t>
            </a:r>
            <a:r>
              <a:rPr lang="en-US" dirty="0" err="1">
                <a:solidFill>
                  <a:srgbClr val="FF0000"/>
                </a:solidFill>
              </a:rPr>
              <a:t>rw</a:t>
            </a:r>
            <a:r>
              <a:rPr lang="en-US" dirty="0">
                <a:solidFill>
                  <a:srgbClr val="FF0000"/>
                </a:solidFill>
              </a:rPr>
              <a:t>-</a:t>
            </a:r>
            <a:r>
              <a:rPr lang="en-US" dirty="0" err="1">
                <a:solidFill>
                  <a:srgbClr val="FF0000"/>
                </a:solidFill>
              </a:rPr>
              <a:t>rw</a:t>
            </a:r>
            <a:r>
              <a:rPr lang="en-US" dirty="0">
                <a:solidFill>
                  <a:srgbClr val="FF0000"/>
                </a:solidFill>
              </a:rPr>
              <a:t>-. 1 user </a:t>
            </a:r>
            <a:r>
              <a:rPr lang="en-US" dirty="0" err="1">
                <a:solidFill>
                  <a:srgbClr val="FF0000"/>
                </a:solidFill>
              </a:rPr>
              <a:t>user</a:t>
            </a:r>
            <a:r>
              <a:rPr lang="en-US" dirty="0">
                <a:solidFill>
                  <a:srgbClr val="FF0000"/>
                </a:solidFill>
              </a:rPr>
              <a:t> 0 May 9 01:54 zero.txt </a:t>
            </a:r>
          </a:p>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mkdir</a:t>
            </a:r>
            <a:r>
              <a:rPr lang="en-US" dirty="0">
                <a:solidFill>
                  <a:srgbClr val="FF0000"/>
                </a:solidFill>
              </a:rPr>
              <a:t> zero </a:t>
            </a:r>
          </a:p>
          <a:p>
            <a:r>
              <a:rPr lang="en-US" dirty="0">
                <a:solidFill>
                  <a:srgbClr val="FF0000"/>
                </a:solidFill>
              </a:rPr>
              <a:t>[</a:t>
            </a:r>
            <a:r>
              <a:rPr lang="en-US" dirty="0" err="1">
                <a:solidFill>
                  <a:srgbClr val="FF0000"/>
                </a:solidFill>
              </a:rPr>
              <a:t>user@host</a:t>
            </a:r>
            <a:r>
              <a:rPr lang="en-US" dirty="0">
                <a:solidFill>
                  <a:srgbClr val="FF0000"/>
                </a:solidFill>
              </a:rPr>
              <a:t> ~]$ ls -</a:t>
            </a:r>
            <a:r>
              <a:rPr lang="en-US" dirty="0" err="1">
                <a:solidFill>
                  <a:srgbClr val="FF0000"/>
                </a:solidFill>
              </a:rPr>
              <a:t>ld</a:t>
            </a:r>
            <a:r>
              <a:rPr lang="en-US" dirty="0">
                <a:solidFill>
                  <a:srgbClr val="FF0000"/>
                </a:solidFill>
              </a:rPr>
              <a:t> zero </a:t>
            </a:r>
          </a:p>
          <a:p>
            <a:r>
              <a:rPr lang="en-US" dirty="0" err="1">
                <a:solidFill>
                  <a:srgbClr val="FF0000"/>
                </a:solidFill>
              </a:rPr>
              <a:t>drwxrwxrwx</a:t>
            </a:r>
            <a:r>
              <a:rPr lang="en-US" dirty="0">
                <a:solidFill>
                  <a:srgbClr val="FF0000"/>
                </a:solidFill>
              </a:rPr>
              <a:t>. 2 user </a:t>
            </a:r>
            <a:r>
              <a:rPr lang="en-US" dirty="0" err="1">
                <a:solidFill>
                  <a:srgbClr val="FF0000"/>
                </a:solidFill>
              </a:rPr>
              <a:t>user</a:t>
            </a:r>
            <a:r>
              <a:rPr lang="en-US" dirty="0">
                <a:solidFill>
                  <a:srgbClr val="FF0000"/>
                </a:solidFill>
              </a:rPr>
              <a:t> 0 May 9 01:54 zero </a:t>
            </a:r>
          </a:p>
        </p:txBody>
      </p:sp>
    </p:spTree>
    <p:extLst>
      <p:ext uri="{BB962C8B-B14F-4D97-AF65-F5344CB8AC3E}">
        <p14:creationId xmlns:p14="http://schemas.microsoft.com/office/powerpoint/2010/main" val="16768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2C0B-711E-0D69-86BB-5FF182D0FFD8}"/>
              </a:ext>
            </a:extLst>
          </p:cNvPr>
          <p:cNvSpPr>
            <a:spLocks noGrp="1"/>
          </p:cNvSpPr>
          <p:nvPr>
            <p:ph type="title"/>
          </p:nvPr>
        </p:nvSpPr>
        <p:spPr/>
        <p:txBody>
          <a:bodyPr/>
          <a:lstStyle/>
          <a:p>
            <a:r>
              <a:rPr lang="en-US" dirty="0" err="1"/>
              <a:t>Umask</a:t>
            </a:r>
            <a:r>
              <a:rPr lang="en-US" dirty="0"/>
              <a:t> Example</a:t>
            </a:r>
          </a:p>
        </p:txBody>
      </p:sp>
      <p:sp>
        <p:nvSpPr>
          <p:cNvPr id="3" name="Content Placeholder 2">
            <a:extLst>
              <a:ext uri="{FF2B5EF4-FFF2-40B4-BE49-F238E27FC236}">
                <a16:creationId xmlns:a16="http://schemas.microsoft.com/office/drawing/2014/main" id="{7F16D1DE-B469-A69C-916E-086395B1D232}"/>
              </a:ext>
            </a:extLst>
          </p:cNvPr>
          <p:cNvSpPr>
            <a:spLocks noGrp="1"/>
          </p:cNvSpPr>
          <p:nvPr>
            <p:ph idx="1"/>
          </p:nvPr>
        </p:nvSpPr>
        <p:spPr/>
        <p:txBody>
          <a:bodyPr>
            <a:normAutofit/>
          </a:bodyPr>
          <a:lstStyle/>
          <a:p>
            <a:r>
              <a:rPr lang="en-US" sz="2000" dirty="0"/>
              <a:t>To mask all file and directory permissions for other, set the </a:t>
            </a:r>
            <a:r>
              <a:rPr lang="en-US" sz="2000" dirty="0" err="1"/>
              <a:t>umask</a:t>
            </a:r>
            <a:r>
              <a:rPr lang="en-US" sz="2000" dirty="0"/>
              <a:t> value to 007. </a:t>
            </a:r>
          </a:p>
        </p:txBody>
      </p:sp>
      <p:sp>
        <p:nvSpPr>
          <p:cNvPr id="4" name="TextBox 3">
            <a:extLst>
              <a:ext uri="{FF2B5EF4-FFF2-40B4-BE49-F238E27FC236}">
                <a16:creationId xmlns:a16="http://schemas.microsoft.com/office/drawing/2014/main" id="{CC5B956A-61D3-6EFF-F1CD-A3E1767FB161}"/>
              </a:ext>
            </a:extLst>
          </p:cNvPr>
          <p:cNvSpPr txBox="1"/>
          <p:nvPr/>
        </p:nvSpPr>
        <p:spPr>
          <a:xfrm>
            <a:off x="1337186" y="2274838"/>
            <a:ext cx="7251291" cy="2031325"/>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umask</a:t>
            </a:r>
            <a:r>
              <a:rPr lang="en-US" dirty="0">
                <a:solidFill>
                  <a:srgbClr val="FF0000"/>
                </a:solidFill>
              </a:rPr>
              <a:t> 007 </a:t>
            </a:r>
          </a:p>
          <a:p>
            <a:r>
              <a:rPr lang="en-US" dirty="0">
                <a:solidFill>
                  <a:srgbClr val="FF0000"/>
                </a:solidFill>
              </a:rPr>
              <a:t>[</a:t>
            </a:r>
            <a:r>
              <a:rPr lang="en-US" dirty="0" err="1">
                <a:solidFill>
                  <a:srgbClr val="FF0000"/>
                </a:solidFill>
              </a:rPr>
              <a:t>user@host</a:t>
            </a:r>
            <a:r>
              <a:rPr lang="en-US" dirty="0">
                <a:solidFill>
                  <a:srgbClr val="FF0000"/>
                </a:solidFill>
              </a:rPr>
              <a:t> ~]$ touch seven.txt</a:t>
            </a:r>
          </a:p>
          <a:p>
            <a:r>
              <a:rPr lang="en-US" dirty="0">
                <a:solidFill>
                  <a:srgbClr val="FF0000"/>
                </a:solidFill>
              </a:rPr>
              <a:t>[</a:t>
            </a:r>
            <a:r>
              <a:rPr lang="en-US" dirty="0" err="1">
                <a:solidFill>
                  <a:srgbClr val="FF0000"/>
                </a:solidFill>
              </a:rPr>
              <a:t>user@host</a:t>
            </a:r>
            <a:r>
              <a:rPr lang="en-US" dirty="0">
                <a:solidFill>
                  <a:srgbClr val="FF0000"/>
                </a:solidFill>
              </a:rPr>
              <a:t> ~]$ ls -l seven.txt </a:t>
            </a:r>
          </a:p>
          <a:p>
            <a:r>
              <a:rPr lang="en-US" dirty="0">
                <a:solidFill>
                  <a:srgbClr val="FF0000"/>
                </a:solidFill>
              </a:rPr>
              <a:t>-</a:t>
            </a:r>
            <a:r>
              <a:rPr lang="en-US" dirty="0" err="1">
                <a:solidFill>
                  <a:srgbClr val="FF0000"/>
                </a:solidFill>
              </a:rPr>
              <a:t>rw</a:t>
            </a:r>
            <a:r>
              <a:rPr lang="en-US" dirty="0">
                <a:solidFill>
                  <a:srgbClr val="FF0000"/>
                </a:solidFill>
              </a:rPr>
              <a:t>-</a:t>
            </a:r>
            <a:r>
              <a:rPr lang="en-US" dirty="0" err="1">
                <a:solidFill>
                  <a:srgbClr val="FF0000"/>
                </a:solidFill>
              </a:rPr>
              <a:t>rw</a:t>
            </a:r>
            <a:r>
              <a:rPr lang="en-US" dirty="0">
                <a:solidFill>
                  <a:srgbClr val="FF0000"/>
                </a:solidFill>
              </a:rPr>
              <a:t>----. 1 user </a:t>
            </a:r>
            <a:r>
              <a:rPr lang="en-US" dirty="0" err="1">
                <a:solidFill>
                  <a:srgbClr val="FF0000"/>
                </a:solidFill>
              </a:rPr>
              <a:t>user</a:t>
            </a:r>
            <a:r>
              <a:rPr lang="en-US" dirty="0">
                <a:solidFill>
                  <a:srgbClr val="FF0000"/>
                </a:solidFill>
              </a:rPr>
              <a:t> 0 May 9 01:55 seven.txt </a:t>
            </a:r>
          </a:p>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mkdir</a:t>
            </a:r>
            <a:r>
              <a:rPr lang="en-US" dirty="0">
                <a:solidFill>
                  <a:srgbClr val="FF0000"/>
                </a:solidFill>
              </a:rPr>
              <a:t> seven </a:t>
            </a:r>
          </a:p>
          <a:p>
            <a:r>
              <a:rPr lang="en-US" dirty="0">
                <a:solidFill>
                  <a:srgbClr val="FF0000"/>
                </a:solidFill>
              </a:rPr>
              <a:t>[</a:t>
            </a:r>
            <a:r>
              <a:rPr lang="en-US" dirty="0" err="1">
                <a:solidFill>
                  <a:srgbClr val="FF0000"/>
                </a:solidFill>
              </a:rPr>
              <a:t>user@host</a:t>
            </a:r>
            <a:r>
              <a:rPr lang="en-US" dirty="0">
                <a:solidFill>
                  <a:srgbClr val="FF0000"/>
                </a:solidFill>
              </a:rPr>
              <a:t> ~]$ ls -</a:t>
            </a:r>
            <a:r>
              <a:rPr lang="en-US" dirty="0" err="1">
                <a:solidFill>
                  <a:srgbClr val="FF0000"/>
                </a:solidFill>
              </a:rPr>
              <a:t>ld</a:t>
            </a:r>
            <a:r>
              <a:rPr lang="en-US" dirty="0">
                <a:solidFill>
                  <a:srgbClr val="FF0000"/>
                </a:solidFill>
              </a:rPr>
              <a:t> seven </a:t>
            </a:r>
          </a:p>
          <a:p>
            <a:r>
              <a:rPr lang="en-US" dirty="0" err="1">
                <a:solidFill>
                  <a:srgbClr val="FF0000"/>
                </a:solidFill>
              </a:rPr>
              <a:t>drwxrwx</a:t>
            </a:r>
            <a:r>
              <a:rPr lang="en-US" dirty="0">
                <a:solidFill>
                  <a:srgbClr val="FF0000"/>
                </a:solidFill>
              </a:rPr>
              <a:t>---. 2 user </a:t>
            </a:r>
            <a:r>
              <a:rPr lang="en-US" dirty="0" err="1">
                <a:solidFill>
                  <a:srgbClr val="FF0000"/>
                </a:solidFill>
              </a:rPr>
              <a:t>user</a:t>
            </a:r>
            <a:r>
              <a:rPr lang="en-US" dirty="0">
                <a:solidFill>
                  <a:srgbClr val="FF0000"/>
                </a:solidFill>
              </a:rPr>
              <a:t> 0 May 9 01:54 seven</a:t>
            </a:r>
          </a:p>
        </p:txBody>
      </p:sp>
    </p:spTree>
    <p:extLst>
      <p:ext uri="{BB962C8B-B14F-4D97-AF65-F5344CB8AC3E}">
        <p14:creationId xmlns:p14="http://schemas.microsoft.com/office/powerpoint/2010/main" val="338559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0905A-E603-0102-0DC8-17B3C145C03E}"/>
              </a:ext>
            </a:extLst>
          </p:cNvPr>
          <p:cNvSpPr>
            <a:spLocks noGrp="1"/>
          </p:cNvSpPr>
          <p:nvPr>
            <p:ph type="title"/>
          </p:nvPr>
        </p:nvSpPr>
        <p:spPr/>
        <p:txBody>
          <a:bodyPr/>
          <a:lstStyle/>
          <a:p>
            <a:r>
              <a:rPr lang="en-US" dirty="0" err="1"/>
              <a:t>Umask</a:t>
            </a:r>
            <a:r>
              <a:rPr lang="en-US" dirty="0"/>
              <a:t> Example</a:t>
            </a:r>
          </a:p>
        </p:txBody>
      </p:sp>
      <p:sp>
        <p:nvSpPr>
          <p:cNvPr id="3" name="Content Placeholder 2">
            <a:extLst>
              <a:ext uri="{FF2B5EF4-FFF2-40B4-BE49-F238E27FC236}">
                <a16:creationId xmlns:a16="http://schemas.microsoft.com/office/drawing/2014/main" id="{D8B4C097-B5F1-9637-9C62-EF2C3A65B5E9}"/>
              </a:ext>
            </a:extLst>
          </p:cNvPr>
          <p:cNvSpPr>
            <a:spLocks noGrp="1"/>
          </p:cNvSpPr>
          <p:nvPr>
            <p:ph idx="1"/>
          </p:nvPr>
        </p:nvSpPr>
        <p:spPr/>
        <p:txBody>
          <a:bodyPr>
            <a:normAutofit/>
          </a:bodyPr>
          <a:lstStyle/>
          <a:p>
            <a:r>
              <a:rPr lang="en-US" sz="2000" dirty="0"/>
              <a:t>A </a:t>
            </a:r>
            <a:r>
              <a:rPr lang="en-US" sz="2000" dirty="0" err="1"/>
              <a:t>umask</a:t>
            </a:r>
            <a:r>
              <a:rPr lang="en-US" sz="2000" dirty="0"/>
              <a:t> of 027 ensures that new files have read and write permissions for user and read permission for group. New directories have read and write access for group and no permissions for other</a:t>
            </a:r>
          </a:p>
        </p:txBody>
      </p:sp>
      <p:sp>
        <p:nvSpPr>
          <p:cNvPr id="4" name="TextBox 3">
            <a:extLst>
              <a:ext uri="{FF2B5EF4-FFF2-40B4-BE49-F238E27FC236}">
                <a16:creationId xmlns:a16="http://schemas.microsoft.com/office/drawing/2014/main" id="{61C39FB9-9459-F009-1712-CD5676137F1F}"/>
              </a:ext>
            </a:extLst>
          </p:cNvPr>
          <p:cNvSpPr txBox="1"/>
          <p:nvPr/>
        </p:nvSpPr>
        <p:spPr>
          <a:xfrm>
            <a:off x="1327355" y="3022938"/>
            <a:ext cx="7236542" cy="2031325"/>
          </a:xfrm>
          <a:prstGeom prst="rect">
            <a:avLst/>
          </a:prstGeom>
          <a:noFill/>
        </p:spPr>
        <p:txBody>
          <a:bodyPr wrap="square" rtlCol="0">
            <a:spAutoFit/>
          </a:bodyPr>
          <a:lstStyle/>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umask</a:t>
            </a:r>
            <a:r>
              <a:rPr lang="en-US" dirty="0">
                <a:solidFill>
                  <a:srgbClr val="FF0000"/>
                </a:solidFill>
              </a:rPr>
              <a:t> 027 </a:t>
            </a:r>
          </a:p>
          <a:p>
            <a:r>
              <a:rPr lang="en-US" dirty="0">
                <a:solidFill>
                  <a:srgbClr val="FF0000"/>
                </a:solidFill>
              </a:rPr>
              <a:t>[</a:t>
            </a:r>
            <a:r>
              <a:rPr lang="en-US" dirty="0" err="1">
                <a:solidFill>
                  <a:srgbClr val="FF0000"/>
                </a:solidFill>
              </a:rPr>
              <a:t>user@host</a:t>
            </a:r>
            <a:r>
              <a:rPr lang="en-US" dirty="0">
                <a:solidFill>
                  <a:srgbClr val="FF0000"/>
                </a:solidFill>
              </a:rPr>
              <a:t> ~]$ touch two-seven.txt </a:t>
            </a:r>
          </a:p>
          <a:p>
            <a:r>
              <a:rPr lang="en-US" dirty="0">
                <a:solidFill>
                  <a:srgbClr val="FF0000"/>
                </a:solidFill>
              </a:rPr>
              <a:t>[</a:t>
            </a:r>
            <a:r>
              <a:rPr lang="en-US" dirty="0" err="1">
                <a:solidFill>
                  <a:srgbClr val="FF0000"/>
                </a:solidFill>
              </a:rPr>
              <a:t>user@host</a:t>
            </a:r>
            <a:r>
              <a:rPr lang="en-US" dirty="0">
                <a:solidFill>
                  <a:srgbClr val="FF0000"/>
                </a:solidFill>
              </a:rPr>
              <a:t> ~]$ ls -l two-seven.txt </a:t>
            </a:r>
          </a:p>
          <a:p>
            <a:r>
              <a:rPr lang="en-US" dirty="0">
                <a:solidFill>
                  <a:srgbClr val="FF0000"/>
                </a:solidFill>
              </a:rPr>
              <a:t>-</a:t>
            </a:r>
            <a:r>
              <a:rPr lang="en-US" dirty="0" err="1">
                <a:solidFill>
                  <a:srgbClr val="FF0000"/>
                </a:solidFill>
              </a:rPr>
              <a:t>rw</a:t>
            </a:r>
            <a:r>
              <a:rPr lang="en-US" dirty="0">
                <a:solidFill>
                  <a:srgbClr val="FF0000"/>
                </a:solidFill>
              </a:rPr>
              <a:t>-r-----. 1 user </a:t>
            </a:r>
            <a:r>
              <a:rPr lang="en-US" dirty="0" err="1">
                <a:solidFill>
                  <a:srgbClr val="FF0000"/>
                </a:solidFill>
              </a:rPr>
              <a:t>user</a:t>
            </a:r>
            <a:r>
              <a:rPr lang="en-US" dirty="0">
                <a:solidFill>
                  <a:srgbClr val="FF0000"/>
                </a:solidFill>
              </a:rPr>
              <a:t> 0 May 9 01:55 two-seven.txt </a:t>
            </a:r>
          </a:p>
          <a:p>
            <a:r>
              <a:rPr lang="en-US" dirty="0">
                <a:solidFill>
                  <a:srgbClr val="FF0000"/>
                </a:solidFill>
              </a:rPr>
              <a:t>[</a:t>
            </a:r>
            <a:r>
              <a:rPr lang="en-US" dirty="0" err="1">
                <a:solidFill>
                  <a:srgbClr val="FF0000"/>
                </a:solidFill>
              </a:rPr>
              <a:t>user@host</a:t>
            </a:r>
            <a:r>
              <a:rPr lang="en-US" dirty="0">
                <a:solidFill>
                  <a:srgbClr val="FF0000"/>
                </a:solidFill>
              </a:rPr>
              <a:t> ~]$ </a:t>
            </a:r>
            <a:r>
              <a:rPr lang="en-US" dirty="0" err="1">
                <a:solidFill>
                  <a:srgbClr val="FF0000"/>
                </a:solidFill>
              </a:rPr>
              <a:t>mkdir</a:t>
            </a:r>
            <a:r>
              <a:rPr lang="en-US" dirty="0">
                <a:solidFill>
                  <a:srgbClr val="FF0000"/>
                </a:solidFill>
              </a:rPr>
              <a:t> two-seven </a:t>
            </a:r>
          </a:p>
          <a:p>
            <a:r>
              <a:rPr lang="en-US" dirty="0">
                <a:solidFill>
                  <a:srgbClr val="FF0000"/>
                </a:solidFill>
              </a:rPr>
              <a:t>[</a:t>
            </a:r>
            <a:r>
              <a:rPr lang="en-US" dirty="0" err="1">
                <a:solidFill>
                  <a:srgbClr val="FF0000"/>
                </a:solidFill>
              </a:rPr>
              <a:t>user@host</a:t>
            </a:r>
            <a:r>
              <a:rPr lang="en-US" dirty="0">
                <a:solidFill>
                  <a:srgbClr val="FF0000"/>
                </a:solidFill>
              </a:rPr>
              <a:t> ~]$ ls -</a:t>
            </a:r>
            <a:r>
              <a:rPr lang="en-US" dirty="0" err="1">
                <a:solidFill>
                  <a:srgbClr val="FF0000"/>
                </a:solidFill>
              </a:rPr>
              <a:t>ld</a:t>
            </a:r>
            <a:r>
              <a:rPr lang="en-US" dirty="0">
                <a:solidFill>
                  <a:srgbClr val="FF0000"/>
                </a:solidFill>
              </a:rPr>
              <a:t> two-seven </a:t>
            </a:r>
          </a:p>
          <a:p>
            <a:r>
              <a:rPr lang="en-US" dirty="0" err="1">
                <a:solidFill>
                  <a:srgbClr val="FF0000"/>
                </a:solidFill>
              </a:rPr>
              <a:t>drwxr</a:t>
            </a:r>
            <a:r>
              <a:rPr lang="en-US" dirty="0">
                <a:solidFill>
                  <a:srgbClr val="FF0000"/>
                </a:solidFill>
              </a:rPr>
              <a:t>-x---. 2 user </a:t>
            </a:r>
            <a:r>
              <a:rPr lang="en-US" dirty="0" err="1">
                <a:solidFill>
                  <a:srgbClr val="FF0000"/>
                </a:solidFill>
              </a:rPr>
              <a:t>user</a:t>
            </a:r>
            <a:r>
              <a:rPr lang="en-US" dirty="0">
                <a:solidFill>
                  <a:srgbClr val="FF0000"/>
                </a:solidFill>
              </a:rPr>
              <a:t> 0 May 9 01:54 two-seven</a:t>
            </a:r>
          </a:p>
        </p:txBody>
      </p:sp>
    </p:spTree>
    <p:extLst>
      <p:ext uri="{BB962C8B-B14F-4D97-AF65-F5344CB8AC3E}">
        <p14:creationId xmlns:p14="http://schemas.microsoft.com/office/powerpoint/2010/main" val="23829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0FAF-9863-72F9-438B-27877DDB68F8}"/>
              </a:ext>
            </a:extLst>
          </p:cNvPr>
          <p:cNvSpPr>
            <a:spLocks noGrp="1"/>
          </p:cNvSpPr>
          <p:nvPr>
            <p:ph type="title"/>
          </p:nvPr>
        </p:nvSpPr>
        <p:spPr/>
        <p:txBody>
          <a:bodyPr/>
          <a:lstStyle/>
          <a:p>
            <a:r>
              <a:rPr lang="en-US" dirty="0" err="1"/>
              <a:t>Umask</a:t>
            </a:r>
            <a:r>
              <a:rPr lang="en-US" dirty="0"/>
              <a:t> Example</a:t>
            </a:r>
          </a:p>
        </p:txBody>
      </p:sp>
      <p:sp>
        <p:nvSpPr>
          <p:cNvPr id="3" name="Content Placeholder 2">
            <a:extLst>
              <a:ext uri="{FF2B5EF4-FFF2-40B4-BE49-F238E27FC236}">
                <a16:creationId xmlns:a16="http://schemas.microsoft.com/office/drawing/2014/main" id="{4194A61B-2064-DED5-1507-57F678918BF5}"/>
              </a:ext>
            </a:extLst>
          </p:cNvPr>
          <p:cNvSpPr>
            <a:spLocks noGrp="1"/>
          </p:cNvSpPr>
          <p:nvPr>
            <p:ph idx="1"/>
          </p:nvPr>
        </p:nvSpPr>
        <p:spPr/>
        <p:txBody>
          <a:bodyPr>
            <a:normAutofit/>
          </a:bodyPr>
          <a:lstStyle/>
          <a:p>
            <a:r>
              <a:rPr lang="en-US" sz="2000" dirty="0"/>
              <a:t>The default </a:t>
            </a:r>
            <a:r>
              <a:rPr lang="en-US" sz="2000" dirty="0" err="1"/>
              <a:t>umask</a:t>
            </a:r>
            <a:r>
              <a:rPr lang="en-US" sz="2000" dirty="0"/>
              <a:t> for users is set by the shell startup scripts. By default, if your account's UID is 200 or more and your username and primary group name are the same, you will be assigned a </a:t>
            </a:r>
            <a:r>
              <a:rPr lang="en-US" sz="2000" dirty="0" err="1"/>
              <a:t>umask</a:t>
            </a:r>
            <a:r>
              <a:rPr lang="en-US" sz="2000" dirty="0"/>
              <a:t> of 002. Otherwise, your </a:t>
            </a:r>
            <a:r>
              <a:rPr lang="en-US" sz="2000" dirty="0" err="1"/>
              <a:t>umask</a:t>
            </a:r>
            <a:r>
              <a:rPr lang="en-US" sz="2000" dirty="0"/>
              <a:t> will be 022. </a:t>
            </a:r>
          </a:p>
          <a:p>
            <a:r>
              <a:rPr lang="en-US" sz="2000" dirty="0"/>
              <a:t>As root, you can change this by adding a shell startup script named </a:t>
            </a:r>
            <a:r>
              <a:rPr lang="en-US" sz="2000" dirty="0">
                <a:solidFill>
                  <a:srgbClr val="FF0000"/>
                </a:solidFill>
              </a:rPr>
              <a:t>/etc/profile.d/localumask.sh </a:t>
            </a:r>
            <a:r>
              <a:rPr lang="en-US" sz="2000" dirty="0"/>
              <a:t>that looks something like the output in this example:</a:t>
            </a:r>
          </a:p>
        </p:txBody>
      </p:sp>
      <p:sp>
        <p:nvSpPr>
          <p:cNvPr id="4" name="TextBox 3">
            <a:extLst>
              <a:ext uri="{FF2B5EF4-FFF2-40B4-BE49-F238E27FC236}">
                <a16:creationId xmlns:a16="http://schemas.microsoft.com/office/drawing/2014/main" id="{D8468899-85D1-21CA-88F2-C3463CE7D183}"/>
              </a:ext>
            </a:extLst>
          </p:cNvPr>
          <p:cNvSpPr txBox="1"/>
          <p:nvPr/>
        </p:nvSpPr>
        <p:spPr>
          <a:xfrm>
            <a:off x="1543664" y="3696930"/>
            <a:ext cx="8180439" cy="1754326"/>
          </a:xfrm>
          <a:prstGeom prst="rect">
            <a:avLst/>
          </a:prstGeom>
          <a:noFill/>
        </p:spPr>
        <p:txBody>
          <a:bodyPr wrap="square" rtlCol="0">
            <a:spAutoFit/>
          </a:bodyPr>
          <a:lstStyle/>
          <a:p>
            <a:r>
              <a:rPr lang="en-US" dirty="0">
                <a:solidFill>
                  <a:srgbClr val="FF0000"/>
                </a:solidFill>
              </a:rPr>
              <a:t>[</a:t>
            </a:r>
            <a:r>
              <a:rPr lang="en-US" dirty="0" err="1">
                <a:solidFill>
                  <a:srgbClr val="FF0000"/>
                </a:solidFill>
              </a:rPr>
              <a:t>root@host</a:t>
            </a:r>
            <a:r>
              <a:rPr lang="en-US" dirty="0">
                <a:solidFill>
                  <a:srgbClr val="FF0000"/>
                </a:solidFill>
              </a:rPr>
              <a:t> ~]# cat /etc/profile.d/local-umask.sh </a:t>
            </a:r>
          </a:p>
          <a:p>
            <a:r>
              <a:rPr lang="en-US" dirty="0">
                <a:solidFill>
                  <a:srgbClr val="FF0000"/>
                </a:solidFill>
              </a:rPr>
              <a:t># Overrides default </a:t>
            </a:r>
            <a:r>
              <a:rPr lang="en-US" dirty="0" err="1">
                <a:solidFill>
                  <a:srgbClr val="FF0000"/>
                </a:solidFill>
              </a:rPr>
              <a:t>umask</a:t>
            </a:r>
            <a:r>
              <a:rPr lang="en-US" dirty="0">
                <a:solidFill>
                  <a:srgbClr val="FF0000"/>
                </a:solidFill>
              </a:rPr>
              <a:t> configuration </a:t>
            </a:r>
          </a:p>
          <a:p>
            <a:r>
              <a:rPr lang="en-US" dirty="0">
                <a:solidFill>
                  <a:srgbClr val="FF0000"/>
                </a:solidFill>
              </a:rPr>
              <a:t>if [ $UID -</a:t>
            </a:r>
            <a:r>
              <a:rPr lang="en-US" dirty="0" err="1">
                <a:solidFill>
                  <a:srgbClr val="FF0000"/>
                </a:solidFill>
              </a:rPr>
              <a:t>gt</a:t>
            </a:r>
            <a:r>
              <a:rPr lang="en-US" dirty="0">
                <a:solidFill>
                  <a:srgbClr val="FF0000"/>
                </a:solidFill>
              </a:rPr>
              <a:t> 199 ] &amp;&amp; [ "`id -</a:t>
            </a:r>
            <a:r>
              <a:rPr lang="en-US" dirty="0" err="1">
                <a:solidFill>
                  <a:srgbClr val="FF0000"/>
                </a:solidFill>
              </a:rPr>
              <a:t>gn</a:t>
            </a:r>
            <a:r>
              <a:rPr lang="en-US" dirty="0">
                <a:solidFill>
                  <a:srgbClr val="FF0000"/>
                </a:solidFill>
              </a:rPr>
              <a:t>`" = "`id -un`" ]; then</a:t>
            </a:r>
          </a:p>
          <a:p>
            <a:r>
              <a:rPr lang="en-US" dirty="0">
                <a:solidFill>
                  <a:srgbClr val="FF0000"/>
                </a:solidFill>
              </a:rPr>
              <a:t>	 </a:t>
            </a:r>
            <a:r>
              <a:rPr lang="en-US" dirty="0" err="1">
                <a:solidFill>
                  <a:srgbClr val="FF0000"/>
                </a:solidFill>
              </a:rPr>
              <a:t>umask</a:t>
            </a:r>
            <a:r>
              <a:rPr lang="en-US" dirty="0">
                <a:solidFill>
                  <a:srgbClr val="FF0000"/>
                </a:solidFill>
              </a:rPr>
              <a:t> 007 </a:t>
            </a:r>
          </a:p>
          <a:p>
            <a:r>
              <a:rPr lang="en-US" dirty="0">
                <a:solidFill>
                  <a:srgbClr val="FF0000"/>
                </a:solidFill>
              </a:rPr>
              <a:t>else </a:t>
            </a:r>
          </a:p>
          <a:p>
            <a:r>
              <a:rPr lang="en-US" dirty="0">
                <a:solidFill>
                  <a:srgbClr val="FF0000"/>
                </a:solidFill>
              </a:rPr>
              <a:t>	</a:t>
            </a:r>
            <a:r>
              <a:rPr lang="en-US" dirty="0" err="1">
                <a:solidFill>
                  <a:srgbClr val="FF0000"/>
                </a:solidFill>
              </a:rPr>
              <a:t>umask</a:t>
            </a:r>
            <a:r>
              <a:rPr lang="en-US" dirty="0">
                <a:solidFill>
                  <a:srgbClr val="FF0000"/>
                </a:solidFill>
              </a:rPr>
              <a:t> 022 fi </a:t>
            </a:r>
          </a:p>
        </p:txBody>
      </p:sp>
    </p:spTree>
    <p:extLst>
      <p:ext uri="{BB962C8B-B14F-4D97-AF65-F5344CB8AC3E}">
        <p14:creationId xmlns:p14="http://schemas.microsoft.com/office/powerpoint/2010/main" val="246204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0BB5-234C-4BD4-B0E0-632D741A484C}"/>
              </a:ext>
            </a:extLst>
          </p:cNvPr>
          <p:cNvSpPr>
            <a:spLocks noGrp="1"/>
          </p:cNvSpPr>
          <p:nvPr>
            <p:ph type="title"/>
          </p:nvPr>
        </p:nvSpPr>
        <p:spPr/>
        <p:txBody>
          <a:bodyPr/>
          <a:lstStyle/>
          <a:p>
            <a:r>
              <a:rPr lang="en-US" dirty="0" err="1"/>
              <a:t>Umask</a:t>
            </a:r>
            <a:r>
              <a:rPr lang="en-US" dirty="0"/>
              <a:t> Example</a:t>
            </a:r>
          </a:p>
        </p:txBody>
      </p:sp>
      <p:sp>
        <p:nvSpPr>
          <p:cNvPr id="3" name="Content Placeholder 2">
            <a:extLst>
              <a:ext uri="{FF2B5EF4-FFF2-40B4-BE49-F238E27FC236}">
                <a16:creationId xmlns:a16="http://schemas.microsoft.com/office/drawing/2014/main" id="{106D73BC-5828-444F-001D-09866E6A1233}"/>
              </a:ext>
            </a:extLst>
          </p:cNvPr>
          <p:cNvSpPr>
            <a:spLocks noGrp="1"/>
          </p:cNvSpPr>
          <p:nvPr>
            <p:ph idx="1"/>
          </p:nvPr>
        </p:nvSpPr>
        <p:spPr/>
        <p:txBody>
          <a:bodyPr>
            <a:normAutofit/>
          </a:bodyPr>
          <a:lstStyle/>
          <a:p>
            <a:r>
              <a:rPr lang="en-US" sz="2000" dirty="0"/>
              <a:t>The preceding example will set the </a:t>
            </a:r>
            <a:r>
              <a:rPr lang="en-US" sz="2000" dirty="0" err="1"/>
              <a:t>umask</a:t>
            </a:r>
            <a:r>
              <a:rPr lang="en-US" sz="2000" dirty="0"/>
              <a:t> to 007 for users with a UID greater than 199 and with a username and primary group name that match, and to 022 for everyone else. If you just wanted to set the </a:t>
            </a:r>
            <a:r>
              <a:rPr lang="en-US" sz="2000" dirty="0" err="1"/>
              <a:t>umask</a:t>
            </a:r>
            <a:r>
              <a:rPr lang="en-US" sz="2000" dirty="0"/>
              <a:t> for everyone to 022, you could create that file with just the following content:</a:t>
            </a:r>
          </a:p>
          <a:p>
            <a:endParaRPr lang="en-US" sz="2000" dirty="0"/>
          </a:p>
          <a:p>
            <a:r>
              <a:rPr lang="en-US" sz="2000" dirty="0"/>
              <a:t>To ensure that global </a:t>
            </a:r>
            <a:r>
              <a:rPr lang="en-US" sz="2000" dirty="0" err="1"/>
              <a:t>umask</a:t>
            </a:r>
            <a:r>
              <a:rPr lang="en-US" sz="2000" dirty="0"/>
              <a:t> changes take effect you must log out of the shell and log back in. Until that time the </a:t>
            </a:r>
            <a:r>
              <a:rPr lang="en-US" sz="2000" dirty="0" err="1"/>
              <a:t>umask</a:t>
            </a:r>
            <a:r>
              <a:rPr lang="en-US" sz="2000" dirty="0"/>
              <a:t> configured in the current shell is still in effect. </a:t>
            </a:r>
          </a:p>
          <a:p>
            <a:endParaRPr lang="en-US" sz="2000" dirty="0"/>
          </a:p>
        </p:txBody>
      </p:sp>
      <p:sp>
        <p:nvSpPr>
          <p:cNvPr id="4" name="TextBox 3">
            <a:extLst>
              <a:ext uri="{FF2B5EF4-FFF2-40B4-BE49-F238E27FC236}">
                <a16:creationId xmlns:a16="http://schemas.microsoft.com/office/drawing/2014/main" id="{B17E50AA-2A94-BFA8-528B-75923F1A4FEE}"/>
              </a:ext>
            </a:extLst>
          </p:cNvPr>
          <p:cNvSpPr txBox="1"/>
          <p:nvPr/>
        </p:nvSpPr>
        <p:spPr>
          <a:xfrm>
            <a:off x="1386347" y="3105834"/>
            <a:ext cx="8878529" cy="646331"/>
          </a:xfrm>
          <a:prstGeom prst="rect">
            <a:avLst/>
          </a:prstGeom>
          <a:noFill/>
        </p:spPr>
        <p:txBody>
          <a:bodyPr wrap="square" rtlCol="0">
            <a:spAutoFit/>
          </a:bodyPr>
          <a:lstStyle/>
          <a:p>
            <a:r>
              <a:rPr lang="en-US" dirty="0">
                <a:solidFill>
                  <a:srgbClr val="FF0000"/>
                </a:solidFill>
              </a:rPr>
              <a:t># Overrides default </a:t>
            </a:r>
            <a:r>
              <a:rPr lang="en-US" dirty="0" err="1">
                <a:solidFill>
                  <a:srgbClr val="FF0000"/>
                </a:solidFill>
              </a:rPr>
              <a:t>umask</a:t>
            </a:r>
            <a:r>
              <a:rPr lang="en-US" dirty="0">
                <a:solidFill>
                  <a:srgbClr val="FF0000"/>
                </a:solidFill>
              </a:rPr>
              <a:t> configuration </a:t>
            </a:r>
          </a:p>
          <a:p>
            <a:r>
              <a:rPr lang="en-US" dirty="0" err="1">
                <a:solidFill>
                  <a:srgbClr val="FF0000"/>
                </a:solidFill>
              </a:rPr>
              <a:t>umask</a:t>
            </a:r>
            <a:r>
              <a:rPr lang="en-US" dirty="0">
                <a:solidFill>
                  <a:srgbClr val="FF0000"/>
                </a:solidFill>
              </a:rPr>
              <a:t> 022</a:t>
            </a:r>
          </a:p>
        </p:txBody>
      </p:sp>
    </p:spTree>
    <p:extLst>
      <p:ext uri="{BB962C8B-B14F-4D97-AF65-F5344CB8AC3E}">
        <p14:creationId xmlns:p14="http://schemas.microsoft.com/office/powerpoint/2010/main" val="80477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C4F80-CC11-F2EB-607A-5D28CFEFCBB7}"/>
              </a:ext>
            </a:extLst>
          </p:cNvPr>
          <p:cNvSpPr>
            <a:spLocks noGrp="1"/>
          </p:cNvSpPr>
          <p:nvPr>
            <p:ph type="title"/>
          </p:nvPr>
        </p:nvSpPr>
        <p:spPr/>
        <p:txBody>
          <a:bodyPr/>
          <a:lstStyle/>
          <a:p>
            <a:r>
              <a:rPr lang="en-US" dirty="0"/>
              <a:t>Lab(Step1)</a:t>
            </a:r>
          </a:p>
        </p:txBody>
      </p:sp>
      <p:sp>
        <p:nvSpPr>
          <p:cNvPr id="3" name="Content Placeholder 2">
            <a:extLst>
              <a:ext uri="{FF2B5EF4-FFF2-40B4-BE49-F238E27FC236}">
                <a16:creationId xmlns:a16="http://schemas.microsoft.com/office/drawing/2014/main" id="{7FED6C08-E177-BAAA-6F58-8270524765D9}"/>
              </a:ext>
            </a:extLst>
          </p:cNvPr>
          <p:cNvSpPr>
            <a:spLocks noGrp="1"/>
          </p:cNvSpPr>
          <p:nvPr>
            <p:ph idx="1"/>
          </p:nvPr>
        </p:nvSpPr>
        <p:spPr/>
        <p:txBody>
          <a:bodyPr>
            <a:normAutofit/>
          </a:bodyPr>
          <a:lstStyle/>
          <a:p>
            <a:r>
              <a:rPr lang="en-US" sz="2000" dirty="0"/>
              <a:t>Use </a:t>
            </a:r>
            <a:r>
              <a:rPr lang="en-US" sz="2000" dirty="0" err="1">
                <a:solidFill>
                  <a:srgbClr val="FF0000"/>
                </a:solidFill>
              </a:rPr>
              <a:t>sudo</a:t>
            </a:r>
            <a:r>
              <a:rPr lang="en-US" sz="2000" dirty="0"/>
              <a:t> to switch user to </a:t>
            </a:r>
            <a:r>
              <a:rPr lang="en-US" sz="2000" dirty="0" err="1">
                <a:solidFill>
                  <a:srgbClr val="FF0000"/>
                </a:solidFill>
              </a:rPr>
              <a:t>alice</a:t>
            </a:r>
            <a:endParaRPr lang="en-US" sz="2000" dirty="0">
              <a:solidFill>
                <a:srgbClr val="FF0000"/>
              </a:solidFill>
            </a:endParaRPr>
          </a:p>
          <a:p>
            <a:endParaRPr lang="en-US" sz="2000" dirty="0">
              <a:solidFill>
                <a:srgbClr val="FF0000"/>
              </a:solidFill>
            </a:endParaRPr>
          </a:p>
          <a:p>
            <a:r>
              <a:rPr lang="en-US" sz="2000" dirty="0"/>
              <a:t>Use the </a:t>
            </a:r>
            <a:r>
              <a:rPr lang="en-US" sz="2000" dirty="0" err="1">
                <a:solidFill>
                  <a:srgbClr val="FF0000"/>
                </a:solidFill>
              </a:rPr>
              <a:t>umask</a:t>
            </a:r>
            <a:r>
              <a:rPr lang="en-US" sz="2000" dirty="0"/>
              <a:t> command without arguments to display Alice's default </a:t>
            </a:r>
            <a:r>
              <a:rPr lang="en-US" sz="2000" dirty="0" err="1"/>
              <a:t>umask</a:t>
            </a:r>
            <a:r>
              <a:rPr lang="en-US" sz="2000" dirty="0"/>
              <a:t> value</a:t>
            </a:r>
          </a:p>
          <a:p>
            <a:endParaRPr lang="en-US" sz="2000" dirty="0">
              <a:solidFill>
                <a:srgbClr val="FF0000"/>
              </a:solidFill>
            </a:endParaRPr>
          </a:p>
          <a:p>
            <a:r>
              <a:rPr lang="en-US" sz="2000" dirty="0"/>
              <a:t>Create a new directory </a:t>
            </a:r>
            <a:r>
              <a:rPr lang="en-US" sz="2000" dirty="0">
                <a:solidFill>
                  <a:srgbClr val="FF0000"/>
                </a:solidFill>
              </a:rPr>
              <a:t>/</a:t>
            </a:r>
            <a:r>
              <a:rPr lang="en-US" sz="2000" dirty="0" err="1">
                <a:solidFill>
                  <a:srgbClr val="FF0000"/>
                </a:solidFill>
              </a:rPr>
              <a:t>tmp</a:t>
            </a:r>
            <a:r>
              <a:rPr lang="en-US" sz="2000" dirty="0">
                <a:solidFill>
                  <a:srgbClr val="FF0000"/>
                </a:solidFill>
              </a:rPr>
              <a:t>/shared </a:t>
            </a:r>
            <a:r>
              <a:rPr lang="en-US" sz="2000" dirty="0"/>
              <a:t>and a new file </a:t>
            </a:r>
            <a:r>
              <a:rPr lang="en-US" sz="2000" dirty="0">
                <a:solidFill>
                  <a:srgbClr val="FF0000"/>
                </a:solidFill>
              </a:rPr>
              <a:t>/</a:t>
            </a:r>
            <a:r>
              <a:rPr lang="en-US" sz="2000" dirty="0" err="1">
                <a:solidFill>
                  <a:srgbClr val="FF0000"/>
                </a:solidFill>
              </a:rPr>
              <a:t>tmp</a:t>
            </a:r>
            <a:r>
              <a:rPr lang="en-US" sz="2000" dirty="0">
                <a:solidFill>
                  <a:srgbClr val="FF0000"/>
                </a:solidFill>
              </a:rPr>
              <a:t>/shared/defaults </a:t>
            </a:r>
            <a:r>
              <a:rPr lang="en-US" sz="2000" dirty="0"/>
              <a:t>to see how the default </a:t>
            </a:r>
            <a:r>
              <a:rPr lang="en-US" sz="2000" dirty="0" err="1"/>
              <a:t>umask</a:t>
            </a:r>
            <a:r>
              <a:rPr lang="en-US" sz="2000" dirty="0"/>
              <a:t> affects permissions</a:t>
            </a:r>
          </a:p>
          <a:p>
            <a:endParaRPr lang="en-US" sz="2000" dirty="0">
              <a:solidFill>
                <a:srgbClr val="FF0000"/>
              </a:solidFill>
            </a:endParaRPr>
          </a:p>
          <a:p>
            <a:endParaRPr lang="en-US" sz="2000" dirty="0">
              <a:solidFill>
                <a:srgbClr val="FF0000"/>
              </a:solidFill>
            </a:endParaRPr>
          </a:p>
        </p:txBody>
      </p:sp>
      <p:pic>
        <p:nvPicPr>
          <p:cNvPr id="5" name="Picture 4">
            <a:extLst>
              <a:ext uri="{FF2B5EF4-FFF2-40B4-BE49-F238E27FC236}">
                <a16:creationId xmlns:a16="http://schemas.microsoft.com/office/drawing/2014/main" id="{7F59DB16-DD03-1FFD-0CBB-81551CC4D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262264"/>
            <a:ext cx="7532277" cy="500599"/>
          </a:xfrm>
          <a:prstGeom prst="rect">
            <a:avLst/>
          </a:prstGeom>
        </p:spPr>
      </p:pic>
      <p:pic>
        <p:nvPicPr>
          <p:cNvPr id="7" name="Picture 6">
            <a:extLst>
              <a:ext uri="{FF2B5EF4-FFF2-40B4-BE49-F238E27FC236}">
                <a16:creationId xmlns:a16="http://schemas.microsoft.com/office/drawing/2014/main" id="{71C33233-559A-8D1D-33C5-F53CF13D3668}"/>
              </a:ext>
            </a:extLst>
          </p:cNvPr>
          <p:cNvPicPr>
            <a:picLocks noChangeAspect="1"/>
          </p:cNvPicPr>
          <p:nvPr/>
        </p:nvPicPr>
        <p:blipFill rotWithShape="1">
          <a:blip r:embed="rId3">
            <a:extLst>
              <a:ext uri="{28A0092B-C50C-407E-A947-70E740481C1C}">
                <a14:useLocalDpi xmlns:a14="http://schemas.microsoft.com/office/drawing/2010/main" val="0"/>
              </a:ext>
            </a:extLst>
          </a:blip>
          <a:srcRect b="13232"/>
          <a:stretch/>
        </p:blipFill>
        <p:spPr>
          <a:xfrm>
            <a:off x="1147000" y="3363839"/>
            <a:ext cx="7605252" cy="410509"/>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FCCE25E4-98B3-B86B-0919-F4A6B07FF113}"/>
              </a:ext>
            </a:extLst>
          </p:cNvPr>
          <p:cNvPicPr>
            <a:picLocks noChangeAspect="1"/>
          </p:cNvPicPr>
          <p:nvPr/>
        </p:nvPicPr>
        <p:blipFill rotWithShape="1">
          <a:blip r:embed="rId4">
            <a:extLst>
              <a:ext uri="{28A0092B-C50C-407E-A947-70E740481C1C}">
                <a14:useLocalDpi xmlns:a14="http://schemas.microsoft.com/office/drawing/2010/main" val="0"/>
              </a:ext>
            </a:extLst>
          </a:blip>
          <a:srcRect t="6545"/>
          <a:stretch/>
        </p:blipFill>
        <p:spPr>
          <a:xfrm>
            <a:off x="1147000" y="4741587"/>
            <a:ext cx="8213310" cy="1339059"/>
          </a:xfrm>
          <a:prstGeom prst="rect">
            <a:avLst/>
          </a:prstGeom>
        </p:spPr>
      </p:pic>
    </p:spTree>
    <p:extLst>
      <p:ext uri="{BB962C8B-B14F-4D97-AF65-F5344CB8AC3E}">
        <p14:creationId xmlns:p14="http://schemas.microsoft.com/office/powerpoint/2010/main" val="10626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3453-DA79-CD9F-F655-9132BCCA1FA4}"/>
              </a:ext>
            </a:extLst>
          </p:cNvPr>
          <p:cNvSpPr>
            <a:spLocks noGrp="1"/>
          </p:cNvSpPr>
          <p:nvPr>
            <p:ph type="title"/>
          </p:nvPr>
        </p:nvSpPr>
        <p:spPr/>
        <p:txBody>
          <a:bodyPr/>
          <a:lstStyle/>
          <a:p>
            <a:r>
              <a:rPr lang="en-US" dirty="0"/>
              <a:t>Lab(Step2)</a:t>
            </a:r>
          </a:p>
        </p:txBody>
      </p:sp>
      <p:sp>
        <p:nvSpPr>
          <p:cNvPr id="3" name="Content Placeholder 2">
            <a:extLst>
              <a:ext uri="{FF2B5EF4-FFF2-40B4-BE49-F238E27FC236}">
                <a16:creationId xmlns:a16="http://schemas.microsoft.com/office/drawing/2014/main" id="{4601A184-22C2-31BC-73C8-14AE8181156A}"/>
              </a:ext>
            </a:extLst>
          </p:cNvPr>
          <p:cNvSpPr>
            <a:spLocks noGrp="1"/>
          </p:cNvSpPr>
          <p:nvPr>
            <p:ph idx="1"/>
          </p:nvPr>
        </p:nvSpPr>
        <p:spPr/>
        <p:txBody>
          <a:bodyPr>
            <a:normAutofit/>
          </a:bodyPr>
          <a:lstStyle/>
          <a:p>
            <a:r>
              <a:rPr lang="en-US" sz="2000" dirty="0"/>
              <a:t>Change the group ownership of </a:t>
            </a:r>
            <a:r>
              <a:rPr lang="en-US" sz="2000" dirty="0">
                <a:solidFill>
                  <a:srgbClr val="FF0000"/>
                </a:solidFill>
              </a:rPr>
              <a:t>/</a:t>
            </a:r>
            <a:r>
              <a:rPr lang="en-US" sz="2000" dirty="0" err="1">
                <a:solidFill>
                  <a:srgbClr val="FF0000"/>
                </a:solidFill>
              </a:rPr>
              <a:t>tmp</a:t>
            </a:r>
            <a:r>
              <a:rPr lang="en-US" sz="2000" dirty="0">
                <a:solidFill>
                  <a:srgbClr val="FF0000"/>
                </a:solidFill>
              </a:rPr>
              <a:t>/shared </a:t>
            </a:r>
            <a:r>
              <a:rPr lang="en-US" sz="2000" dirty="0"/>
              <a:t>to </a:t>
            </a:r>
            <a:r>
              <a:rPr lang="en-US" sz="2000" dirty="0" err="1">
                <a:solidFill>
                  <a:srgbClr val="FF0000"/>
                </a:solidFill>
              </a:rPr>
              <a:t>ateam</a:t>
            </a:r>
            <a:r>
              <a:rPr lang="en-US" sz="2000" dirty="0"/>
              <a:t> and record the new ownership and permissions.</a:t>
            </a:r>
          </a:p>
          <a:p>
            <a:endParaRPr lang="en-US" sz="2000" dirty="0"/>
          </a:p>
          <a:p>
            <a:endParaRPr lang="en-US" sz="2000" dirty="0"/>
          </a:p>
          <a:p>
            <a:r>
              <a:rPr lang="en-US" sz="2000" dirty="0"/>
              <a:t>Create a new file in </a:t>
            </a:r>
            <a:r>
              <a:rPr lang="en-US" sz="2000" dirty="0">
                <a:solidFill>
                  <a:srgbClr val="FF0000"/>
                </a:solidFill>
              </a:rPr>
              <a:t>/</a:t>
            </a:r>
            <a:r>
              <a:rPr lang="en-US" sz="2000" dirty="0" err="1">
                <a:solidFill>
                  <a:srgbClr val="FF0000"/>
                </a:solidFill>
              </a:rPr>
              <a:t>tmp</a:t>
            </a:r>
            <a:r>
              <a:rPr lang="en-US" sz="2000" dirty="0">
                <a:solidFill>
                  <a:srgbClr val="FF0000"/>
                </a:solidFill>
              </a:rPr>
              <a:t>/shared </a:t>
            </a:r>
            <a:r>
              <a:rPr lang="en-US" sz="2000" dirty="0"/>
              <a:t>and record the ownership and permissions.</a:t>
            </a:r>
          </a:p>
          <a:p>
            <a:endParaRPr lang="en-US" sz="2000" dirty="0"/>
          </a:p>
          <a:p>
            <a:endParaRPr lang="en-US" sz="2000" dirty="0"/>
          </a:p>
        </p:txBody>
      </p:sp>
      <p:pic>
        <p:nvPicPr>
          <p:cNvPr id="5" name="Picture 4">
            <a:extLst>
              <a:ext uri="{FF2B5EF4-FFF2-40B4-BE49-F238E27FC236}">
                <a16:creationId xmlns:a16="http://schemas.microsoft.com/office/drawing/2014/main" id="{D9841F87-645B-7741-ED32-60899A044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153" y="2570916"/>
            <a:ext cx="9085951" cy="770380"/>
          </a:xfrm>
          <a:prstGeom prst="rect">
            <a:avLst/>
          </a:prstGeom>
        </p:spPr>
      </p:pic>
      <p:pic>
        <p:nvPicPr>
          <p:cNvPr id="7" name="Picture 6">
            <a:extLst>
              <a:ext uri="{FF2B5EF4-FFF2-40B4-BE49-F238E27FC236}">
                <a16:creationId xmlns:a16="http://schemas.microsoft.com/office/drawing/2014/main" id="{72482F43-EE95-A74C-81DE-8D921F1A8182}"/>
              </a:ext>
            </a:extLst>
          </p:cNvPr>
          <p:cNvPicPr>
            <a:picLocks noChangeAspect="1"/>
          </p:cNvPicPr>
          <p:nvPr/>
        </p:nvPicPr>
        <p:blipFill rotWithShape="1">
          <a:blip r:embed="rId3">
            <a:extLst>
              <a:ext uri="{28A0092B-C50C-407E-A947-70E740481C1C}">
                <a14:useLocalDpi xmlns:a14="http://schemas.microsoft.com/office/drawing/2010/main" val="0"/>
              </a:ext>
            </a:extLst>
          </a:blip>
          <a:srcRect b="11247"/>
          <a:stretch/>
        </p:blipFill>
        <p:spPr>
          <a:xfrm>
            <a:off x="1066800" y="4187655"/>
            <a:ext cx="9085950" cy="770381"/>
          </a:xfrm>
          <a:prstGeom prst="rect">
            <a:avLst/>
          </a:prstGeom>
        </p:spPr>
      </p:pic>
    </p:spTree>
    <p:extLst>
      <p:ext uri="{BB962C8B-B14F-4D97-AF65-F5344CB8AC3E}">
        <p14:creationId xmlns:p14="http://schemas.microsoft.com/office/powerpoint/2010/main" val="330470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6A8A-3425-599A-DD9F-92A9288FE85E}"/>
              </a:ext>
            </a:extLst>
          </p:cNvPr>
          <p:cNvSpPr>
            <a:spLocks noGrp="1"/>
          </p:cNvSpPr>
          <p:nvPr>
            <p:ph type="title"/>
          </p:nvPr>
        </p:nvSpPr>
        <p:spPr/>
        <p:txBody>
          <a:bodyPr/>
          <a:lstStyle/>
          <a:p>
            <a:r>
              <a:rPr lang="en-US" dirty="0"/>
              <a:t>Lab(Step3)</a:t>
            </a:r>
          </a:p>
        </p:txBody>
      </p:sp>
      <p:sp>
        <p:nvSpPr>
          <p:cNvPr id="3" name="Content Placeholder 2">
            <a:extLst>
              <a:ext uri="{FF2B5EF4-FFF2-40B4-BE49-F238E27FC236}">
                <a16:creationId xmlns:a16="http://schemas.microsoft.com/office/drawing/2014/main" id="{E0EAF07C-57B5-A974-97BF-659D35527CF0}"/>
              </a:ext>
            </a:extLst>
          </p:cNvPr>
          <p:cNvSpPr>
            <a:spLocks noGrp="1"/>
          </p:cNvSpPr>
          <p:nvPr>
            <p:ph idx="1"/>
          </p:nvPr>
        </p:nvSpPr>
        <p:spPr/>
        <p:txBody>
          <a:bodyPr>
            <a:normAutofit/>
          </a:bodyPr>
          <a:lstStyle/>
          <a:p>
            <a:r>
              <a:rPr lang="en-US" sz="2000" dirty="0"/>
              <a:t>Ensure the permissions of </a:t>
            </a:r>
            <a:r>
              <a:rPr lang="en-US" sz="2000" dirty="0">
                <a:solidFill>
                  <a:srgbClr val="FF0000"/>
                </a:solidFill>
              </a:rPr>
              <a:t>/</a:t>
            </a:r>
            <a:r>
              <a:rPr lang="en-US" sz="2000" dirty="0" err="1">
                <a:solidFill>
                  <a:srgbClr val="FF0000"/>
                </a:solidFill>
              </a:rPr>
              <a:t>tmp</a:t>
            </a:r>
            <a:r>
              <a:rPr lang="en-US" sz="2000" dirty="0">
                <a:solidFill>
                  <a:srgbClr val="FF0000"/>
                </a:solidFill>
              </a:rPr>
              <a:t>/shared </a:t>
            </a:r>
            <a:r>
              <a:rPr lang="en-US" sz="2000" dirty="0"/>
              <a:t>cause files created in that directory to inherit the group ownership of </a:t>
            </a:r>
            <a:r>
              <a:rPr lang="en-US" sz="2000" dirty="0" err="1">
                <a:solidFill>
                  <a:srgbClr val="FF0000"/>
                </a:solidFill>
              </a:rPr>
              <a:t>ateam</a:t>
            </a:r>
            <a:r>
              <a:rPr lang="en-US" sz="2000" dirty="0"/>
              <a:t>. </a:t>
            </a:r>
          </a:p>
          <a:p>
            <a:endParaRPr lang="en-US" sz="2000" dirty="0"/>
          </a:p>
          <a:p>
            <a:endParaRPr lang="en-US" sz="2000" dirty="0"/>
          </a:p>
          <a:p>
            <a:endParaRPr lang="en-US" sz="2000" dirty="0"/>
          </a:p>
          <a:p>
            <a:endParaRPr lang="en-US" sz="2000" dirty="0"/>
          </a:p>
          <a:p>
            <a:r>
              <a:rPr lang="en-US" sz="2000" dirty="0"/>
              <a:t>Change the </a:t>
            </a:r>
            <a:r>
              <a:rPr lang="en-US" sz="2000" dirty="0" err="1"/>
              <a:t>umask</a:t>
            </a:r>
            <a:r>
              <a:rPr lang="en-US" sz="2000" dirty="0"/>
              <a:t> for </a:t>
            </a:r>
            <a:r>
              <a:rPr lang="en-US" sz="2000" dirty="0" err="1">
                <a:solidFill>
                  <a:srgbClr val="FF0000"/>
                </a:solidFill>
              </a:rPr>
              <a:t>alice</a:t>
            </a:r>
            <a:r>
              <a:rPr lang="en-US" sz="2000" dirty="0"/>
              <a:t> such that new files are created with read-only access for the group and no access for other users. Create a new file and record the ownership and permissions.</a:t>
            </a:r>
          </a:p>
          <a:p>
            <a:endParaRPr lang="en-US" sz="2000" dirty="0"/>
          </a:p>
        </p:txBody>
      </p:sp>
      <p:pic>
        <p:nvPicPr>
          <p:cNvPr id="5" name="Picture 4" descr="A screen shot of a computer&#10;&#10;Description automatically generated">
            <a:extLst>
              <a:ext uri="{FF2B5EF4-FFF2-40B4-BE49-F238E27FC236}">
                <a16:creationId xmlns:a16="http://schemas.microsoft.com/office/drawing/2014/main" id="{27FF1162-2670-AB95-D642-D65D3C4A1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994" y="2587050"/>
            <a:ext cx="9034884" cy="2119293"/>
          </a:xfrm>
          <a:prstGeom prst="rect">
            <a:avLst/>
          </a:prstGeom>
        </p:spPr>
      </p:pic>
    </p:spTree>
    <p:extLst>
      <p:ext uri="{BB962C8B-B14F-4D97-AF65-F5344CB8AC3E}">
        <p14:creationId xmlns:p14="http://schemas.microsoft.com/office/powerpoint/2010/main" val="13395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Displaying the current date and time</a:t>
            </a:r>
          </a:p>
        </p:txBody>
      </p:sp>
      <p:sp>
        <p:nvSpPr>
          <p:cNvPr id="3" name="Content Placeholder 2"/>
          <p:cNvSpPr>
            <a:spLocks noGrp="1"/>
          </p:cNvSpPr>
          <p:nvPr>
            <p:ph sz="half" idx="1"/>
          </p:nvPr>
        </p:nvSpPr>
        <p:spPr>
          <a:xfrm>
            <a:off x="1066799" y="1904999"/>
            <a:ext cx="9001028" cy="4271963"/>
          </a:xfrm>
        </p:spPr>
        <p:txBody>
          <a:bodyPr>
            <a:normAutofit/>
          </a:bodyPr>
          <a:lstStyle/>
          <a:p>
            <a:pPr>
              <a:buClr>
                <a:srgbClr val="C00000"/>
              </a:buClr>
            </a:pPr>
            <a:r>
              <a:rPr lang="en-US" sz="2000" dirty="0">
                <a:solidFill>
                  <a:schemeClr val="bg1"/>
                </a:solidFill>
              </a:rPr>
              <a:t>Enter the </a:t>
            </a:r>
            <a:r>
              <a:rPr lang="en-US" sz="2000" dirty="0">
                <a:solidFill>
                  <a:srgbClr val="C00000"/>
                </a:solidFill>
              </a:rPr>
              <a:t>date</a:t>
            </a:r>
            <a:r>
              <a:rPr lang="en-US" sz="2000" dirty="0">
                <a:solidFill>
                  <a:schemeClr val="bg1"/>
                </a:solidFill>
              </a:rPr>
              <a:t> command</a:t>
            </a:r>
          </a:p>
          <a:p>
            <a:pPr marL="0" indent="0">
              <a:buClr>
                <a:srgbClr val="C00000"/>
              </a:buClr>
              <a:buNone/>
            </a:pPr>
            <a:r>
              <a:rPr lang="en-US" sz="2000" dirty="0">
                <a:solidFill>
                  <a:schemeClr val="bg1"/>
                </a:solidFill>
              </a:rPr>
              <a:t>		</a:t>
            </a:r>
          </a:p>
          <a:p>
            <a:pPr marL="0" indent="0">
              <a:buClr>
                <a:srgbClr val="C00000"/>
              </a:buClr>
              <a:buNone/>
            </a:pPr>
            <a:endParaRPr lang="en-US" sz="2000" dirty="0">
              <a:solidFill>
                <a:schemeClr val="bg1"/>
              </a:solidFill>
            </a:endParaRPr>
          </a:p>
          <a:p>
            <a:pPr>
              <a:buClr>
                <a:srgbClr val="C00000"/>
              </a:buClr>
            </a:pPr>
            <a:r>
              <a:rPr lang="en-US" sz="2000" dirty="0">
                <a:solidFill>
                  <a:schemeClr val="bg1"/>
                </a:solidFill>
              </a:rPr>
              <a:t>To see more detail, use the</a:t>
            </a:r>
            <a:r>
              <a:rPr lang="en-US" sz="2000" dirty="0">
                <a:solidFill>
                  <a:srgbClr val="C00000"/>
                </a:solidFill>
              </a:rPr>
              <a:t> </a:t>
            </a:r>
            <a:r>
              <a:rPr lang="en-US" sz="2000" dirty="0" err="1">
                <a:solidFill>
                  <a:srgbClr val="C00000"/>
                </a:solidFill>
              </a:rPr>
              <a:t>timedatectl</a:t>
            </a:r>
            <a:r>
              <a:rPr lang="en-US" sz="2000" dirty="0">
                <a:solidFill>
                  <a:srgbClr val="C00000"/>
                </a:solidFill>
              </a:rPr>
              <a:t> </a:t>
            </a:r>
            <a:r>
              <a:rPr lang="en-US" sz="2000" dirty="0">
                <a:solidFill>
                  <a:schemeClr val="bg1"/>
                </a:solidFill>
              </a:rPr>
              <a:t>command</a:t>
            </a:r>
          </a:p>
        </p:txBody>
      </p:sp>
      <p:pic>
        <p:nvPicPr>
          <p:cNvPr id="8" name="Picture 7">
            <a:extLst>
              <a:ext uri="{FF2B5EF4-FFF2-40B4-BE49-F238E27FC236}">
                <a16:creationId xmlns:a16="http://schemas.microsoft.com/office/drawing/2014/main" id="{53FB9607-6090-CB58-27C5-DFAC6EA3E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115" y="2295887"/>
            <a:ext cx="3343480" cy="922905"/>
          </a:xfrm>
          <a:prstGeom prst="rect">
            <a:avLst/>
          </a:prstGeom>
        </p:spPr>
      </p:pic>
      <p:pic>
        <p:nvPicPr>
          <p:cNvPr id="12" name="Picture 11">
            <a:extLst>
              <a:ext uri="{FF2B5EF4-FFF2-40B4-BE49-F238E27FC236}">
                <a16:creationId xmlns:a16="http://schemas.microsoft.com/office/drawing/2014/main" id="{1664742B-F38E-5FD1-8EBB-AAFBC58DA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115" y="4100660"/>
            <a:ext cx="5278142" cy="1989055"/>
          </a:xfrm>
          <a:prstGeom prst="rect">
            <a:avLst/>
          </a:prstGeom>
        </p:spPr>
      </p:pic>
      <p:sp>
        <p:nvSpPr>
          <p:cNvPr id="13" name="TextBox 12">
            <a:extLst>
              <a:ext uri="{FF2B5EF4-FFF2-40B4-BE49-F238E27FC236}">
                <a16:creationId xmlns:a16="http://schemas.microsoft.com/office/drawing/2014/main" id="{C385703C-EDCB-05D4-3EC5-80BD9F4B66F7}"/>
              </a:ext>
            </a:extLst>
          </p:cNvPr>
          <p:cNvSpPr txBox="1"/>
          <p:nvPr/>
        </p:nvSpPr>
        <p:spPr>
          <a:xfrm>
            <a:off x="1338605" y="6231118"/>
            <a:ext cx="9001027" cy="369332"/>
          </a:xfrm>
          <a:prstGeom prst="rect">
            <a:avLst/>
          </a:prstGeom>
          <a:noFill/>
        </p:spPr>
        <p:txBody>
          <a:bodyPr wrap="square" rtlCol="0">
            <a:spAutoFit/>
          </a:bodyPr>
          <a:lstStyle/>
          <a:p>
            <a:r>
              <a:rPr lang="en-US" dirty="0">
                <a:solidFill>
                  <a:srgbClr val="C00000"/>
                </a:solidFill>
              </a:rPr>
              <a:t>Note</a:t>
            </a:r>
            <a:r>
              <a:rPr lang="en-US" dirty="0"/>
              <a:t>: You want to see more date command: </a:t>
            </a:r>
            <a:r>
              <a:rPr lang="en-US" dirty="0">
                <a:solidFill>
                  <a:srgbClr val="C00000"/>
                </a:solidFill>
              </a:rPr>
              <a:t>man date </a:t>
            </a:r>
            <a:r>
              <a:rPr lang="en-US" dirty="0"/>
              <a:t>and </a:t>
            </a:r>
            <a:r>
              <a:rPr lang="en-US" dirty="0">
                <a:solidFill>
                  <a:srgbClr val="C00000"/>
                </a:solidFill>
              </a:rPr>
              <a:t>man </a:t>
            </a:r>
            <a:r>
              <a:rPr lang="en-US" dirty="0" err="1">
                <a:solidFill>
                  <a:srgbClr val="C00000"/>
                </a:solidFill>
              </a:rPr>
              <a:t>timedatectl</a:t>
            </a:r>
            <a:endParaRPr lang="en-US" dirty="0">
              <a:solidFill>
                <a:srgbClr val="C00000"/>
              </a:solidFill>
            </a:endParaRPr>
          </a:p>
        </p:txBody>
      </p:sp>
    </p:spTree>
    <p:extLst>
      <p:ext uri="{BB962C8B-B14F-4D97-AF65-F5344CB8AC3E}">
        <p14:creationId xmlns:p14="http://schemas.microsoft.com/office/powerpoint/2010/main" val="321317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84BC8-0836-0F6A-0E0B-694D22796703}"/>
              </a:ext>
            </a:extLst>
          </p:cNvPr>
          <p:cNvSpPr>
            <a:spLocks noGrp="1"/>
          </p:cNvSpPr>
          <p:nvPr>
            <p:ph type="title"/>
          </p:nvPr>
        </p:nvSpPr>
        <p:spPr/>
        <p:txBody>
          <a:bodyPr/>
          <a:lstStyle/>
          <a:p>
            <a:r>
              <a:rPr lang="en-US" dirty="0"/>
              <a:t>Lab(Step4)</a:t>
            </a:r>
          </a:p>
        </p:txBody>
      </p:sp>
      <p:sp>
        <p:nvSpPr>
          <p:cNvPr id="7" name="Content Placeholder 6">
            <a:extLst>
              <a:ext uri="{FF2B5EF4-FFF2-40B4-BE49-F238E27FC236}">
                <a16:creationId xmlns:a16="http://schemas.microsoft.com/office/drawing/2014/main" id="{9EF4F905-ED23-02D1-FE8C-A9AC1D275718}"/>
              </a:ext>
            </a:extLst>
          </p:cNvPr>
          <p:cNvSpPr>
            <a:spLocks noGrp="1"/>
          </p:cNvSpPr>
          <p:nvPr>
            <p:ph idx="1"/>
          </p:nvPr>
        </p:nvSpPr>
        <p:spPr/>
        <p:txBody>
          <a:bodyPr>
            <a:normAutofit/>
          </a:bodyPr>
          <a:lstStyle/>
          <a:p>
            <a:endParaRPr lang="en-US" sz="2000" dirty="0"/>
          </a:p>
          <a:p>
            <a:endParaRPr lang="en-US" sz="2000" dirty="0"/>
          </a:p>
          <a:p>
            <a:endParaRPr lang="en-US" sz="2000" dirty="0"/>
          </a:p>
          <a:p>
            <a:endParaRPr lang="en-US" sz="2000" dirty="0"/>
          </a:p>
          <a:p>
            <a:r>
              <a:rPr lang="en-US" sz="2000" dirty="0"/>
              <a:t>Log out and log back in again as </a:t>
            </a:r>
            <a:r>
              <a:rPr lang="en-US" sz="2000" dirty="0" err="1">
                <a:solidFill>
                  <a:srgbClr val="FF0000"/>
                </a:solidFill>
              </a:rPr>
              <a:t>alice</a:t>
            </a:r>
            <a:r>
              <a:rPr lang="en-US" sz="2000" dirty="0"/>
              <a:t>, starting a new shell, and view her </a:t>
            </a:r>
            <a:r>
              <a:rPr lang="en-US" sz="2000" dirty="0" err="1"/>
              <a:t>umask</a:t>
            </a:r>
            <a:r>
              <a:rPr lang="en-US" sz="2000" dirty="0"/>
              <a:t>.</a:t>
            </a:r>
          </a:p>
          <a:p>
            <a:endParaRPr lang="en-US" sz="2000" dirty="0"/>
          </a:p>
        </p:txBody>
      </p:sp>
      <p:pic>
        <p:nvPicPr>
          <p:cNvPr id="8" name="Content Placeholder 4">
            <a:extLst>
              <a:ext uri="{FF2B5EF4-FFF2-40B4-BE49-F238E27FC236}">
                <a16:creationId xmlns:a16="http://schemas.microsoft.com/office/drawing/2014/main" id="{918B9874-4D5B-48F6-813B-4A6C35C30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117" y="1843550"/>
            <a:ext cx="8382000" cy="1790937"/>
          </a:xfrm>
          <a:prstGeom prst="rect">
            <a:avLst/>
          </a:prstGeom>
        </p:spPr>
      </p:pic>
    </p:spTree>
    <p:extLst>
      <p:ext uri="{BB962C8B-B14F-4D97-AF65-F5344CB8AC3E}">
        <p14:creationId xmlns:p14="http://schemas.microsoft.com/office/powerpoint/2010/main" val="79210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AAD0-D3F0-18CC-5E15-A4CE56C68237}"/>
              </a:ext>
            </a:extLst>
          </p:cNvPr>
          <p:cNvSpPr>
            <a:spLocks noGrp="1"/>
          </p:cNvSpPr>
          <p:nvPr>
            <p:ph type="title"/>
          </p:nvPr>
        </p:nvSpPr>
        <p:spPr/>
        <p:txBody>
          <a:bodyPr/>
          <a:lstStyle/>
          <a:p>
            <a:r>
              <a:rPr lang="en-US" dirty="0"/>
              <a:t>Lab(Step5)</a:t>
            </a:r>
          </a:p>
        </p:txBody>
      </p:sp>
      <p:sp>
        <p:nvSpPr>
          <p:cNvPr id="3" name="Content Placeholder 2">
            <a:extLst>
              <a:ext uri="{FF2B5EF4-FFF2-40B4-BE49-F238E27FC236}">
                <a16:creationId xmlns:a16="http://schemas.microsoft.com/office/drawing/2014/main" id="{2F7297B1-7ADD-A0B6-789F-2D3F251888A1}"/>
              </a:ext>
            </a:extLst>
          </p:cNvPr>
          <p:cNvSpPr>
            <a:spLocks noGrp="1"/>
          </p:cNvSpPr>
          <p:nvPr>
            <p:ph idx="1"/>
          </p:nvPr>
        </p:nvSpPr>
        <p:spPr/>
        <p:txBody>
          <a:bodyPr>
            <a:normAutofit/>
          </a:bodyPr>
          <a:lstStyle/>
          <a:p>
            <a:r>
              <a:rPr lang="en-US" sz="2000" dirty="0"/>
              <a:t>Change the default </a:t>
            </a:r>
            <a:r>
              <a:rPr lang="en-US" sz="2000" dirty="0" err="1"/>
              <a:t>umask</a:t>
            </a:r>
            <a:r>
              <a:rPr lang="en-US" sz="2000" dirty="0"/>
              <a:t> for </a:t>
            </a:r>
            <a:r>
              <a:rPr lang="en-US" sz="2000" dirty="0" err="1">
                <a:solidFill>
                  <a:srgbClr val="FF0000"/>
                </a:solidFill>
              </a:rPr>
              <a:t>alice</a:t>
            </a:r>
            <a:r>
              <a:rPr lang="en-US" sz="2000" dirty="0"/>
              <a:t> to prohibit all access to "other" on files the user creates, by appending </a:t>
            </a:r>
            <a:r>
              <a:rPr lang="en-US" sz="2000" dirty="0" err="1">
                <a:solidFill>
                  <a:srgbClr val="FF0000"/>
                </a:solidFill>
              </a:rPr>
              <a:t>umask</a:t>
            </a:r>
            <a:r>
              <a:rPr lang="en-US" sz="2000" dirty="0">
                <a:solidFill>
                  <a:srgbClr val="FF0000"/>
                </a:solidFill>
              </a:rPr>
              <a:t> 007 </a:t>
            </a:r>
            <a:r>
              <a:rPr lang="en-US" sz="2000" dirty="0"/>
              <a:t>to the end of the </a:t>
            </a:r>
            <a:r>
              <a:rPr lang="en-US" sz="2000" dirty="0">
                <a:solidFill>
                  <a:srgbClr val="FF0000"/>
                </a:solidFill>
              </a:rPr>
              <a:t>~/.</a:t>
            </a:r>
            <a:r>
              <a:rPr lang="en-US" sz="2000" dirty="0" err="1">
                <a:solidFill>
                  <a:srgbClr val="FF0000"/>
                </a:solidFill>
              </a:rPr>
              <a:t>bashrc</a:t>
            </a:r>
            <a:r>
              <a:rPr lang="en-US" sz="2000" dirty="0">
                <a:solidFill>
                  <a:srgbClr val="FF0000"/>
                </a:solidFill>
              </a:rPr>
              <a:t> </a:t>
            </a:r>
            <a:r>
              <a:rPr lang="en-US" sz="2000" dirty="0"/>
              <a:t>file. </a:t>
            </a:r>
          </a:p>
          <a:p>
            <a:endParaRPr lang="en-US" sz="2000" dirty="0"/>
          </a:p>
        </p:txBody>
      </p:sp>
      <p:pic>
        <p:nvPicPr>
          <p:cNvPr id="5" name="Picture 4">
            <a:extLst>
              <a:ext uri="{FF2B5EF4-FFF2-40B4-BE49-F238E27FC236}">
                <a16:creationId xmlns:a16="http://schemas.microsoft.com/office/drawing/2014/main" id="{3FCD407B-9520-34D6-5D2E-C47C3714F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152" y="2481611"/>
            <a:ext cx="6206016" cy="4264623"/>
          </a:xfrm>
          <a:prstGeom prst="rect">
            <a:avLst/>
          </a:prstGeom>
        </p:spPr>
      </p:pic>
    </p:spTree>
    <p:extLst>
      <p:ext uri="{BB962C8B-B14F-4D97-AF65-F5344CB8AC3E}">
        <p14:creationId xmlns:p14="http://schemas.microsoft.com/office/powerpoint/2010/main" val="355239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3BE91-5E3B-F695-0ECE-9D9670323B1F}"/>
              </a:ext>
            </a:extLst>
          </p:cNvPr>
          <p:cNvSpPr>
            <a:spLocks noGrp="1"/>
          </p:cNvSpPr>
          <p:nvPr>
            <p:ph type="title"/>
          </p:nvPr>
        </p:nvSpPr>
        <p:spPr/>
        <p:txBody>
          <a:bodyPr/>
          <a:lstStyle/>
          <a:p>
            <a:r>
              <a:rPr lang="en-US" dirty="0"/>
              <a:t>Lab(Step6)</a:t>
            </a:r>
          </a:p>
        </p:txBody>
      </p:sp>
      <p:sp>
        <p:nvSpPr>
          <p:cNvPr id="3" name="Content Placeholder 2">
            <a:extLst>
              <a:ext uri="{FF2B5EF4-FFF2-40B4-BE49-F238E27FC236}">
                <a16:creationId xmlns:a16="http://schemas.microsoft.com/office/drawing/2014/main" id="{F2A5F739-B5C5-8CA0-D17C-CDC528119FBD}"/>
              </a:ext>
            </a:extLst>
          </p:cNvPr>
          <p:cNvSpPr>
            <a:spLocks noGrp="1"/>
          </p:cNvSpPr>
          <p:nvPr>
            <p:ph idx="1"/>
          </p:nvPr>
        </p:nvSpPr>
        <p:spPr/>
        <p:txBody>
          <a:bodyPr>
            <a:normAutofit/>
          </a:bodyPr>
          <a:lstStyle/>
          <a:p>
            <a:r>
              <a:rPr lang="en-US" sz="2000" dirty="0"/>
              <a:t>Log out of </a:t>
            </a:r>
            <a:r>
              <a:rPr lang="en-US" sz="2000" dirty="0" err="1">
                <a:solidFill>
                  <a:srgbClr val="FF0000"/>
                </a:solidFill>
              </a:rPr>
              <a:t>alice's</a:t>
            </a:r>
            <a:r>
              <a:rPr lang="en-US" sz="2000" dirty="0">
                <a:solidFill>
                  <a:srgbClr val="FF0000"/>
                </a:solidFill>
              </a:rPr>
              <a:t> </a:t>
            </a:r>
            <a:r>
              <a:rPr lang="en-US" sz="2000" dirty="0" err="1">
                <a:solidFill>
                  <a:srgbClr val="FF0000"/>
                </a:solidFill>
              </a:rPr>
              <a:t>su</a:t>
            </a:r>
            <a:r>
              <a:rPr lang="en-US" sz="2000" dirty="0">
                <a:solidFill>
                  <a:srgbClr val="FF0000"/>
                </a:solidFill>
              </a:rPr>
              <a:t> </a:t>
            </a:r>
            <a:r>
              <a:rPr lang="en-US" sz="2000" dirty="0"/>
              <a:t>session, and then log back into </a:t>
            </a:r>
            <a:r>
              <a:rPr lang="en-US" sz="2000" dirty="0" err="1">
                <a:solidFill>
                  <a:srgbClr val="FF0000"/>
                </a:solidFill>
              </a:rPr>
              <a:t>alice</a:t>
            </a:r>
            <a:r>
              <a:rPr lang="en-US" sz="2000" dirty="0" err="1"/>
              <a:t>'s</a:t>
            </a:r>
            <a:r>
              <a:rPr lang="en-US" sz="2000" dirty="0"/>
              <a:t> account and confirm that the </a:t>
            </a:r>
            <a:r>
              <a:rPr lang="en-US" sz="2000" dirty="0" err="1"/>
              <a:t>umask</a:t>
            </a:r>
            <a:r>
              <a:rPr lang="en-US" sz="2000" dirty="0"/>
              <a:t> changes you made are persistent. </a:t>
            </a:r>
          </a:p>
          <a:p>
            <a:endParaRPr lang="en-US" sz="2000" dirty="0"/>
          </a:p>
        </p:txBody>
      </p:sp>
      <p:pic>
        <p:nvPicPr>
          <p:cNvPr id="5" name="Picture 4" descr="A black screen with white text&#10;&#10;Description automatically generated">
            <a:extLst>
              <a:ext uri="{FF2B5EF4-FFF2-40B4-BE49-F238E27FC236}">
                <a16:creationId xmlns:a16="http://schemas.microsoft.com/office/drawing/2014/main" id="{4E4E16D6-DECB-10EC-F616-20E5D5BB3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089" y="2601572"/>
            <a:ext cx="9290763" cy="1548460"/>
          </a:xfrm>
          <a:prstGeom prst="rect">
            <a:avLst/>
          </a:prstGeom>
        </p:spPr>
      </p:pic>
    </p:spTree>
    <p:extLst>
      <p:ext uri="{BB962C8B-B14F-4D97-AF65-F5344CB8AC3E}">
        <p14:creationId xmlns:p14="http://schemas.microsoft.com/office/powerpoint/2010/main" val="33450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1069848" y="4242816"/>
            <a:ext cx="8251133" cy="1463040"/>
          </a:xfrm>
        </p:spPr>
        <p:txBody>
          <a:bodyPr>
            <a:normAutofit/>
          </a:bodyPr>
          <a:lstStyle/>
          <a:p>
            <a:r>
              <a:rPr lang="en-US" dirty="0"/>
              <a:t>Monitoring and Managing Linux Processes</a:t>
            </a:r>
            <a:endParaRPr lang="en-US" dirty="0">
              <a:solidFill>
                <a:srgbClr val="FF0000"/>
              </a:solidFill>
            </a:endParaRP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252822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10922-1C2D-AC3F-A53A-DF9B3C7C118B}"/>
              </a:ext>
            </a:extLst>
          </p:cNvPr>
          <p:cNvSpPr>
            <a:spLocks noGrp="1"/>
          </p:cNvSpPr>
          <p:nvPr>
            <p:ph type="title"/>
          </p:nvPr>
        </p:nvSpPr>
        <p:spPr/>
        <p:txBody>
          <a:bodyPr/>
          <a:lstStyle/>
          <a:p>
            <a:r>
              <a:rPr lang="en-US" dirty="0"/>
              <a:t>Processes</a:t>
            </a:r>
          </a:p>
        </p:txBody>
      </p:sp>
      <p:sp>
        <p:nvSpPr>
          <p:cNvPr id="3" name="Content Placeholder 2">
            <a:extLst>
              <a:ext uri="{FF2B5EF4-FFF2-40B4-BE49-F238E27FC236}">
                <a16:creationId xmlns:a16="http://schemas.microsoft.com/office/drawing/2014/main" id="{593BD36C-3196-987A-E6FC-B60081855004}"/>
              </a:ext>
            </a:extLst>
          </p:cNvPr>
          <p:cNvSpPr>
            <a:spLocks noGrp="1"/>
          </p:cNvSpPr>
          <p:nvPr>
            <p:ph idx="1"/>
          </p:nvPr>
        </p:nvSpPr>
        <p:spPr>
          <a:xfrm>
            <a:off x="1066800" y="1963995"/>
            <a:ext cx="10058400" cy="4267200"/>
          </a:xfrm>
        </p:spPr>
        <p:txBody>
          <a:bodyPr>
            <a:normAutofit fontScale="85000" lnSpcReduction="10000"/>
          </a:bodyPr>
          <a:lstStyle/>
          <a:p>
            <a:pPr marL="0" indent="0">
              <a:buNone/>
            </a:pPr>
            <a:r>
              <a:rPr lang="en-US" dirty="0">
                <a:solidFill>
                  <a:srgbClr val="FF0000"/>
                </a:solidFill>
              </a:rPr>
              <a:t>Objectives </a:t>
            </a:r>
          </a:p>
          <a:p>
            <a:r>
              <a:rPr lang="en-US" dirty="0"/>
              <a:t>After completing this section, you should be able to get information about programs running on a system to determine status, resource use, and ownership, so you can control them. </a:t>
            </a:r>
          </a:p>
          <a:p>
            <a:pPr marL="0" indent="0">
              <a:buNone/>
            </a:pPr>
            <a:r>
              <a:rPr lang="en-US" dirty="0">
                <a:solidFill>
                  <a:srgbClr val="FF0000"/>
                </a:solidFill>
              </a:rPr>
              <a:t>Definition of a Process</a:t>
            </a:r>
          </a:p>
          <a:p>
            <a:r>
              <a:rPr lang="en-US" dirty="0"/>
              <a:t>A process is a running instance of a launched, executable program. A process consists of: </a:t>
            </a:r>
          </a:p>
          <a:p>
            <a:r>
              <a:rPr lang="en-US" dirty="0"/>
              <a:t>An address space of allocated memory </a:t>
            </a:r>
          </a:p>
          <a:p>
            <a:r>
              <a:rPr lang="en-US" dirty="0"/>
              <a:t>Security properties including ownership credentials and privileges </a:t>
            </a:r>
          </a:p>
          <a:p>
            <a:r>
              <a:rPr lang="en-US" dirty="0"/>
              <a:t>One or more execution threads of program code</a:t>
            </a:r>
          </a:p>
          <a:p>
            <a:r>
              <a:rPr lang="en-US" dirty="0"/>
              <a:t> Process state </a:t>
            </a:r>
          </a:p>
        </p:txBody>
      </p:sp>
    </p:spTree>
    <p:extLst>
      <p:ext uri="{BB962C8B-B14F-4D97-AF65-F5344CB8AC3E}">
        <p14:creationId xmlns:p14="http://schemas.microsoft.com/office/powerpoint/2010/main" val="354469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49DE-8438-66B5-9C07-B1E488BE1DE6}"/>
              </a:ext>
            </a:extLst>
          </p:cNvPr>
          <p:cNvSpPr>
            <a:spLocks noGrp="1"/>
          </p:cNvSpPr>
          <p:nvPr>
            <p:ph type="title"/>
          </p:nvPr>
        </p:nvSpPr>
        <p:spPr>
          <a:xfrm>
            <a:off x="1066800" y="418189"/>
            <a:ext cx="10058400" cy="1188720"/>
          </a:xfrm>
        </p:spPr>
        <p:txBody>
          <a:bodyPr/>
          <a:lstStyle/>
          <a:p>
            <a:r>
              <a:rPr lang="en-US" dirty="0">
                <a:solidFill>
                  <a:srgbClr val="FF0000"/>
                </a:solidFill>
              </a:rPr>
              <a:t>Definition of a Process</a:t>
            </a:r>
            <a:endParaRPr lang="en-US" dirty="0"/>
          </a:p>
        </p:txBody>
      </p:sp>
      <p:sp>
        <p:nvSpPr>
          <p:cNvPr id="3" name="Content Placeholder 2">
            <a:extLst>
              <a:ext uri="{FF2B5EF4-FFF2-40B4-BE49-F238E27FC236}">
                <a16:creationId xmlns:a16="http://schemas.microsoft.com/office/drawing/2014/main" id="{B6EF497A-E5DB-B3B5-3763-A74FE08CD908}"/>
              </a:ext>
            </a:extLst>
          </p:cNvPr>
          <p:cNvSpPr>
            <a:spLocks noGrp="1"/>
          </p:cNvSpPr>
          <p:nvPr>
            <p:ph idx="1"/>
          </p:nvPr>
        </p:nvSpPr>
        <p:spPr/>
        <p:txBody>
          <a:bodyPr>
            <a:normAutofit/>
          </a:bodyPr>
          <a:lstStyle/>
          <a:p>
            <a:pPr marL="0" indent="0">
              <a:buNone/>
            </a:pPr>
            <a:r>
              <a:rPr lang="en-US" sz="2000" dirty="0"/>
              <a:t>The environment of a process includes: </a:t>
            </a:r>
          </a:p>
          <a:p>
            <a:r>
              <a:rPr lang="en-US" sz="2000" dirty="0"/>
              <a:t>Local and global variables </a:t>
            </a:r>
          </a:p>
          <a:p>
            <a:r>
              <a:rPr lang="en-US" sz="2000" dirty="0"/>
              <a:t>A current scheduling context </a:t>
            </a:r>
          </a:p>
          <a:p>
            <a:r>
              <a:rPr lang="en-US" sz="2000" dirty="0"/>
              <a:t>Allocated system resources, such as file descriptors and network ports</a:t>
            </a:r>
          </a:p>
          <a:p>
            <a:pPr marL="0" indent="0">
              <a:buNone/>
            </a:pPr>
            <a:r>
              <a:rPr lang="en-US" sz="2000" dirty="0"/>
              <a:t>An existing (parent) process duplicates its own address space (</a:t>
            </a:r>
            <a:r>
              <a:rPr lang="en-US" sz="2000" dirty="0">
                <a:solidFill>
                  <a:srgbClr val="FF0000"/>
                </a:solidFill>
              </a:rPr>
              <a:t>fork</a:t>
            </a:r>
            <a:r>
              <a:rPr lang="en-US" sz="2000" dirty="0"/>
              <a:t>) to create a new (child) process structure. Every new process is assigned a unique process ID (PID) for tracking and security. The PID and the parent's process ID (PPID) are elements of the new process environment. Any process may create a child process. All processes are descendants of the first system process, </a:t>
            </a:r>
            <a:r>
              <a:rPr lang="en-US" sz="2000" dirty="0" err="1">
                <a:solidFill>
                  <a:srgbClr val="FF0000"/>
                </a:solidFill>
              </a:rPr>
              <a:t>systemd</a:t>
            </a:r>
            <a:r>
              <a:rPr lang="en-US" sz="2000" dirty="0"/>
              <a:t> on a Red Hat Enterprise Linux 8 system). </a:t>
            </a:r>
          </a:p>
          <a:p>
            <a:endParaRPr lang="en-US" sz="2000" dirty="0"/>
          </a:p>
        </p:txBody>
      </p:sp>
    </p:spTree>
    <p:extLst>
      <p:ext uri="{BB962C8B-B14F-4D97-AF65-F5344CB8AC3E}">
        <p14:creationId xmlns:p14="http://schemas.microsoft.com/office/powerpoint/2010/main" val="119204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BF11-5724-DFBF-6532-FB9EDCEF839A}"/>
              </a:ext>
            </a:extLst>
          </p:cNvPr>
          <p:cNvSpPr>
            <a:spLocks noGrp="1"/>
          </p:cNvSpPr>
          <p:nvPr>
            <p:ph type="title"/>
          </p:nvPr>
        </p:nvSpPr>
        <p:spPr/>
        <p:txBody>
          <a:bodyPr/>
          <a:lstStyle/>
          <a:p>
            <a:r>
              <a:rPr lang="en-US" dirty="0">
                <a:solidFill>
                  <a:srgbClr val="FF0000"/>
                </a:solidFill>
              </a:rPr>
              <a:t>Definition of a Process</a:t>
            </a:r>
            <a:endParaRPr lang="en-US" dirty="0"/>
          </a:p>
        </p:txBody>
      </p:sp>
      <p:pic>
        <p:nvPicPr>
          <p:cNvPr id="5" name="Content Placeholder 4">
            <a:extLst>
              <a:ext uri="{FF2B5EF4-FFF2-40B4-BE49-F238E27FC236}">
                <a16:creationId xmlns:a16="http://schemas.microsoft.com/office/drawing/2014/main" id="{47575833-ACB7-3383-712D-66E2131D1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3647" y="1885256"/>
            <a:ext cx="9502675" cy="2603472"/>
          </a:xfrm>
        </p:spPr>
      </p:pic>
      <p:sp>
        <p:nvSpPr>
          <p:cNvPr id="6" name="TextBox 5">
            <a:extLst>
              <a:ext uri="{FF2B5EF4-FFF2-40B4-BE49-F238E27FC236}">
                <a16:creationId xmlns:a16="http://schemas.microsoft.com/office/drawing/2014/main" id="{AAB6FF71-1BD7-DB2A-C547-2598E6E3575E}"/>
              </a:ext>
            </a:extLst>
          </p:cNvPr>
          <p:cNvSpPr txBox="1"/>
          <p:nvPr/>
        </p:nvSpPr>
        <p:spPr>
          <a:xfrm>
            <a:off x="4306529" y="4706511"/>
            <a:ext cx="4709651" cy="369332"/>
          </a:xfrm>
          <a:prstGeom prst="rect">
            <a:avLst/>
          </a:prstGeom>
          <a:noFill/>
        </p:spPr>
        <p:txBody>
          <a:bodyPr wrap="square" rtlCol="0">
            <a:spAutoFit/>
          </a:bodyPr>
          <a:lstStyle/>
          <a:p>
            <a:r>
              <a:rPr lang="en-US" dirty="0">
                <a:solidFill>
                  <a:srgbClr val="FF0000"/>
                </a:solidFill>
              </a:rPr>
              <a:t>Figure : Process life cycle</a:t>
            </a:r>
          </a:p>
        </p:txBody>
      </p:sp>
    </p:spTree>
    <p:extLst>
      <p:ext uri="{BB962C8B-B14F-4D97-AF65-F5344CB8AC3E}">
        <p14:creationId xmlns:p14="http://schemas.microsoft.com/office/powerpoint/2010/main" val="69570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1C98-9785-EABF-5708-9D3E393D1F03}"/>
              </a:ext>
            </a:extLst>
          </p:cNvPr>
          <p:cNvSpPr>
            <a:spLocks noGrp="1"/>
          </p:cNvSpPr>
          <p:nvPr>
            <p:ph type="title"/>
          </p:nvPr>
        </p:nvSpPr>
        <p:spPr/>
        <p:txBody>
          <a:bodyPr/>
          <a:lstStyle/>
          <a:p>
            <a:r>
              <a:rPr lang="en-US" dirty="0">
                <a:solidFill>
                  <a:srgbClr val="FF0000"/>
                </a:solidFill>
              </a:rPr>
              <a:t>Definition of a Process</a:t>
            </a:r>
            <a:endParaRPr lang="en-US" dirty="0"/>
          </a:p>
        </p:txBody>
      </p:sp>
      <p:sp>
        <p:nvSpPr>
          <p:cNvPr id="3" name="Content Placeholder 2">
            <a:extLst>
              <a:ext uri="{FF2B5EF4-FFF2-40B4-BE49-F238E27FC236}">
                <a16:creationId xmlns:a16="http://schemas.microsoft.com/office/drawing/2014/main" id="{1991D3B2-B82F-80A7-52F2-66E9B831C451}"/>
              </a:ext>
            </a:extLst>
          </p:cNvPr>
          <p:cNvSpPr>
            <a:spLocks noGrp="1"/>
          </p:cNvSpPr>
          <p:nvPr>
            <p:ph idx="1"/>
          </p:nvPr>
        </p:nvSpPr>
        <p:spPr/>
        <p:txBody>
          <a:bodyPr>
            <a:normAutofit lnSpcReduction="10000"/>
          </a:bodyPr>
          <a:lstStyle/>
          <a:p>
            <a:r>
              <a:rPr lang="en-US" sz="2000" dirty="0"/>
              <a:t>Through the fork routine, a child process inherits security identities, previous and current file descriptors, port and resource privileges, environment variables, and program code. </a:t>
            </a:r>
          </a:p>
          <a:p>
            <a:r>
              <a:rPr lang="en-US" sz="2000" dirty="0"/>
              <a:t>A child process may then exec its own program code. Normally, a parent process sleeps while the child process runs, setting a request (wait) to be signaled when the child completes.</a:t>
            </a:r>
          </a:p>
          <a:p>
            <a:r>
              <a:rPr lang="en-US" sz="2000" dirty="0"/>
              <a:t> Upon exit, the child process has already closed or discarded its resources and environment. </a:t>
            </a:r>
          </a:p>
          <a:p>
            <a:r>
              <a:rPr lang="en-US" sz="2000" dirty="0"/>
              <a:t>The only remaining resource, called a zombie, is an entry in the process table. </a:t>
            </a:r>
          </a:p>
          <a:p>
            <a:r>
              <a:rPr lang="en-US" sz="2000" dirty="0"/>
              <a:t>The parent, signaled awake when the child exited, cleans the process table of the child's entry, thus freeing the last resource of the child process. </a:t>
            </a:r>
          </a:p>
          <a:p>
            <a:r>
              <a:rPr lang="en-US" sz="2000" dirty="0"/>
              <a:t>The parent process then continues with its own program code execution.</a:t>
            </a:r>
          </a:p>
        </p:txBody>
      </p:sp>
    </p:spTree>
    <p:extLst>
      <p:ext uri="{BB962C8B-B14F-4D97-AF65-F5344CB8AC3E}">
        <p14:creationId xmlns:p14="http://schemas.microsoft.com/office/powerpoint/2010/main" val="283136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AA79-B47C-2451-1EDD-86EC895E0158}"/>
              </a:ext>
            </a:extLst>
          </p:cNvPr>
          <p:cNvSpPr>
            <a:spLocks noGrp="1"/>
          </p:cNvSpPr>
          <p:nvPr>
            <p:ph type="title"/>
          </p:nvPr>
        </p:nvSpPr>
        <p:spPr/>
        <p:txBody>
          <a:bodyPr/>
          <a:lstStyle/>
          <a:p>
            <a:r>
              <a:rPr lang="en-US" dirty="0"/>
              <a:t>Describing Process States</a:t>
            </a:r>
          </a:p>
        </p:txBody>
      </p:sp>
      <p:sp>
        <p:nvSpPr>
          <p:cNvPr id="3" name="Content Placeholder 2">
            <a:extLst>
              <a:ext uri="{FF2B5EF4-FFF2-40B4-BE49-F238E27FC236}">
                <a16:creationId xmlns:a16="http://schemas.microsoft.com/office/drawing/2014/main" id="{5A9F974D-A2B1-0065-D720-040B91FAE7AA}"/>
              </a:ext>
            </a:extLst>
          </p:cNvPr>
          <p:cNvSpPr>
            <a:spLocks noGrp="1"/>
          </p:cNvSpPr>
          <p:nvPr>
            <p:ph idx="1"/>
          </p:nvPr>
        </p:nvSpPr>
        <p:spPr/>
        <p:txBody>
          <a:bodyPr>
            <a:normAutofit/>
          </a:bodyPr>
          <a:lstStyle/>
          <a:p>
            <a:r>
              <a:rPr lang="en-US" sz="2000" dirty="0"/>
              <a:t>In a multitasking operating system, each CPU (or CPU core) can be working on one process at a single point in time. </a:t>
            </a:r>
          </a:p>
          <a:p>
            <a:r>
              <a:rPr lang="en-US" sz="2000" dirty="0"/>
              <a:t>As a process runs, its immediate requirements for CPU time and resource allocation change. </a:t>
            </a:r>
          </a:p>
          <a:p>
            <a:r>
              <a:rPr lang="en-US" sz="2000" dirty="0"/>
              <a:t>Processes are assigned a state, which changes as circumstances dictate.</a:t>
            </a:r>
          </a:p>
        </p:txBody>
      </p:sp>
    </p:spTree>
    <p:extLst>
      <p:ext uri="{BB962C8B-B14F-4D97-AF65-F5344CB8AC3E}">
        <p14:creationId xmlns:p14="http://schemas.microsoft.com/office/powerpoint/2010/main" val="145506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B47F-3E6E-2A1E-BBA1-5B213D14273C}"/>
              </a:ext>
            </a:extLst>
          </p:cNvPr>
          <p:cNvSpPr>
            <a:spLocks noGrp="1"/>
          </p:cNvSpPr>
          <p:nvPr>
            <p:ph type="title"/>
          </p:nvPr>
        </p:nvSpPr>
        <p:spPr/>
        <p:txBody>
          <a:bodyPr/>
          <a:lstStyle/>
          <a:p>
            <a:r>
              <a:rPr lang="en-US" dirty="0"/>
              <a:t>Describing Process States</a:t>
            </a:r>
          </a:p>
        </p:txBody>
      </p:sp>
      <p:pic>
        <p:nvPicPr>
          <p:cNvPr id="5" name="Content Placeholder 4">
            <a:extLst>
              <a:ext uri="{FF2B5EF4-FFF2-40B4-BE49-F238E27FC236}">
                <a16:creationId xmlns:a16="http://schemas.microsoft.com/office/drawing/2014/main" id="{E5931540-520D-90A6-BE0F-7E514EA773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1933" y="1646238"/>
            <a:ext cx="7252802" cy="4970279"/>
          </a:xfrm>
        </p:spPr>
      </p:pic>
      <p:sp>
        <p:nvSpPr>
          <p:cNvPr id="6" name="TextBox 5">
            <a:extLst>
              <a:ext uri="{FF2B5EF4-FFF2-40B4-BE49-F238E27FC236}">
                <a16:creationId xmlns:a16="http://schemas.microsoft.com/office/drawing/2014/main" id="{7CF879F7-26FD-EB22-93B5-E3889F81036F}"/>
              </a:ext>
            </a:extLst>
          </p:cNvPr>
          <p:cNvSpPr txBox="1"/>
          <p:nvPr/>
        </p:nvSpPr>
        <p:spPr>
          <a:xfrm>
            <a:off x="8878529" y="3116826"/>
            <a:ext cx="3116826" cy="369332"/>
          </a:xfrm>
          <a:prstGeom prst="rect">
            <a:avLst/>
          </a:prstGeom>
          <a:noFill/>
        </p:spPr>
        <p:txBody>
          <a:bodyPr wrap="square" rtlCol="0">
            <a:spAutoFit/>
          </a:bodyPr>
          <a:lstStyle/>
          <a:p>
            <a:r>
              <a:rPr lang="en-US" dirty="0">
                <a:solidFill>
                  <a:srgbClr val="FF0000"/>
                </a:solidFill>
              </a:rPr>
              <a:t>Figure : Linux process states</a:t>
            </a:r>
          </a:p>
        </p:txBody>
      </p:sp>
    </p:spTree>
    <p:extLst>
      <p:ext uri="{BB962C8B-B14F-4D97-AF65-F5344CB8AC3E}">
        <p14:creationId xmlns:p14="http://schemas.microsoft.com/office/powerpoint/2010/main" val="30951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DA4C-1998-45FE-E5B8-ABAEFFCE338D}"/>
              </a:ext>
            </a:extLst>
          </p:cNvPr>
          <p:cNvSpPr>
            <a:spLocks noGrp="1"/>
          </p:cNvSpPr>
          <p:nvPr>
            <p:ph type="title"/>
          </p:nvPr>
        </p:nvSpPr>
        <p:spPr/>
        <p:txBody>
          <a:bodyPr/>
          <a:lstStyle/>
          <a:p>
            <a:r>
              <a:rPr lang="en-US" dirty="0">
                <a:solidFill>
                  <a:srgbClr val="C00000"/>
                </a:solidFill>
              </a:rPr>
              <a:t>Configuring the system locale</a:t>
            </a:r>
          </a:p>
        </p:txBody>
      </p:sp>
      <p:sp>
        <p:nvSpPr>
          <p:cNvPr id="3" name="Content Placeholder 2">
            <a:extLst>
              <a:ext uri="{FF2B5EF4-FFF2-40B4-BE49-F238E27FC236}">
                <a16:creationId xmlns:a16="http://schemas.microsoft.com/office/drawing/2014/main" id="{B5EDDC0F-F485-E625-8E5B-90234779B301}"/>
              </a:ext>
            </a:extLst>
          </p:cNvPr>
          <p:cNvSpPr>
            <a:spLocks noGrp="1"/>
          </p:cNvSpPr>
          <p:nvPr>
            <p:ph idx="1"/>
          </p:nvPr>
        </p:nvSpPr>
        <p:spPr/>
        <p:txBody>
          <a:bodyPr>
            <a:normAutofit/>
          </a:bodyPr>
          <a:lstStyle/>
          <a:p>
            <a:pPr marL="0" indent="0">
              <a:buClr>
                <a:srgbClr val="C00000"/>
              </a:buClr>
              <a:buNone/>
            </a:pPr>
            <a:r>
              <a:rPr lang="en-US" sz="2000" dirty="0">
                <a:solidFill>
                  <a:schemeClr val="bg1"/>
                </a:solidFill>
              </a:rPr>
              <a:t>	System-wide locale settings are stored in the </a:t>
            </a:r>
            <a:r>
              <a:rPr lang="en-US" sz="2000" dirty="0">
                <a:solidFill>
                  <a:srgbClr val="C00000"/>
                </a:solidFill>
              </a:rPr>
              <a:t>/</a:t>
            </a:r>
            <a:r>
              <a:rPr lang="en-US" sz="2000" dirty="0" err="1">
                <a:solidFill>
                  <a:srgbClr val="C00000"/>
                </a:solidFill>
              </a:rPr>
              <a:t>etc</a:t>
            </a:r>
            <a:r>
              <a:rPr lang="en-US" sz="2000" dirty="0">
                <a:solidFill>
                  <a:srgbClr val="C00000"/>
                </a:solidFill>
              </a:rPr>
              <a:t>/</a:t>
            </a:r>
            <a:r>
              <a:rPr lang="en-US" sz="2000" dirty="0" err="1">
                <a:solidFill>
                  <a:srgbClr val="C00000"/>
                </a:solidFill>
              </a:rPr>
              <a:t>locale.conf</a:t>
            </a:r>
            <a:r>
              <a:rPr lang="en-US" sz="2000" dirty="0">
                <a:solidFill>
                  <a:schemeClr val="bg1"/>
                </a:solidFill>
              </a:rPr>
              <a:t> file, which is read at early boot by the </a:t>
            </a:r>
            <a:r>
              <a:rPr lang="en-US" sz="2000" dirty="0" err="1">
                <a:solidFill>
                  <a:srgbClr val="C00000"/>
                </a:solidFill>
              </a:rPr>
              <a:t>systemd</a:t>
            </a:r>
            <a:r>
              <a:rPr lang="en-US" sz="2000" dirty="0">
                <a:solidFill>
                  <a:schemeClr val="bg1"/>
                </a:solidFill>
              </a:rPr>
              <a:t> daemon. Every service or user inherits the locale settings configured in </a:t>
            </a:r>
            <a:r>
              <a:rPr lang="en-US" sz="2000" dirty="0">
                <a:solidFill>
                  <a:srgbClr val="C00000"/>
                </a:solidFill>
              </a:rPr>
              <a:t>/</a:t>
            </a:r>
            <a:r>
              <a:rPr lang="en-US" sz="2000" dirty="0" err="1">
                <a:solidFill>
                  <a:srgbClr val="C00000"/>
                </a:solidFill>
              </a:rPr>
              <a:t>etc</a:t>
            </a:r>
            <a:r>
              <a:rPr lang="en-US" sz="2000" dirty="0">
                <a:solidFill>
                  <a:srgbClr val="C00000"/>
                </a:solidFill>
              </a:rPr>
              <a:t>/</a:t>
            </a:r>
            <a:r>
              <a:rPr lang="en-US" sz="2000" dirty="0" err="1">
                <a:solidFill>
                  <a:srgbClr val="C00000"/>
                </a:solidFill>
              </a:rPr>
              <a:t>locale.conf</a:t>
            </a:r>
            <a:r>
              <a:rPr lang="en-US" sz="2000" dirty="0">
                <a:solidFill>
                  <a:schemeClr val="bg1"/>
                </a:solidFill>
              </a:rPr>
              <a:t>, unless individual programs or individual users override them</a:t>
            </a:r>
          </a:p>
          <a:p>
            <a:pPr marL="0" indent="0">
              <a:buClr>
                <a:srgbClr val="C00000"/>
              </a:buClr>
              <a:buNone/>
            </a:pPr>
            <a:endParaRPr lang="en-US" sz="2000" dirty="0">
              <a:solidFill>
                <a:schemeClr val="bg1"/>
              </a:solidFill>
            </a:endParaRPr>
          </a:p>
        </p:txBody>
      </p:sp>
      <p:pic>
        <p:nvPicPr>
          <p:cNvPr id="5" name="Picture 4">
            <a:extLst>
              <a:ext uri="{FF2B5EF4-FFF2-40B4-BE49-F238E27FC236}">
                <a16:creationId xmlns:a16="http://schemas.microsoft.com/office/drawing/2014/main" id="{C38ED11A-B89D-44EE-8AAC-EBA841D9D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039" y="3353586"/>
            <a:ext cx="4588855" cy="3324524"/>
          </a:xfrm>
          <a:prstGeom prst="rect">
            <a:avLst/>
          </a:prstGeom>
        </p:spPr>
      </p:pic>
      <p:sp>
        <p:nvSpPr>
          <p:cNvPr id="6" name="TextBox 5">
            <a:extLst>
              <a:ext uri="{FF2B5EF4-FFF2-40B4-BE49-F238E27FC236}">
                <a16:creationId xmlns:a16="http://schemas.microsoft.com/office/drawing/2014/main" id="{EBD0ED9C-4DEA-5E06-3BE1-A79A590F9047}"/>
              </a:ext>
            </a:extLst>
          </p:cNvPr>
          <p:cNvSpPr txBox="1"/>
          <p:nvPr/>
        </p:nvSpPr>
        <p:spPr>
          <a:xfrm>
            <a:off x="8521617" y="4355183"/>
            <a:ext cx="2724560" cy="1015663"/>
          </a:xfrm>
          <a:prstGeom prst="rect">
            <a:avLst/>
          </a:prstGeom>
          <a:noFill/>
        </p:spPr>
        <p:txBody>
          <a:bodyPr wrap="square" rtlCol="0">
            <a:spAutoFit/>
          </a:bodyPr>
          <a:lstStyle/>
          <a:p>
            <a:r>
              <a:rPr lang="en-US" sz="2000" dirty="0">
                <a:solidFill>
                  <a:schemeClr val="bg1"/>
                </a:solidFill>
              </a:rPr>
              <a:t>To list available system locale setting: </a:t>
            </a:r>
            <a:r>
              <a:rPr lang="en-US" sz="2000" dirty="0" err="1">
                <a:solidFill>
                  <a:srgbClr val="C00000"/>
                </a:solidFill>
              </a:rPr>
              <a:t>localectl</a:t>
            </a:r>
            <a:r>
              <a:rPr lang="en-US" sz="2000" dirty="0">
                <a:solidFill>
                  <a:srgbClr val="C00000"/>
                </a:solidFill>
              </a:rPr>
              <a:t> list-locales</a:t>
            </a:r>
          </a:p>
        </p:txBody>
      </p:sp>
    </p:spTree>
    <p:extLst>
      <p:ext uri="{BB962C8B-B14F-4D97-AF65-F5344CB8AC3E}">
        <p14:creationId xmlns:p14="http://schemas.microsoft.com/office/powerpoint/2010/main" val="181157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6AF4-44C5-9F3C-DAD7-E4568A847187}"/>
              </a:ext>
            </a:extLst>
          </p:cNvPr>
          <p:cNvSpPr>
            <a:spLocks noGrp="1"/>
          </p:cNvSpPr>
          <p:nvPr>
            <p:ph type="title"/>
          </p:nvPr>
        </p:nvSpPr>
        <p:spPr/>
        <p:txBody>
          <a:bodyPr/>
          <a:lstStyle/>
          <a:p>
            <a:r>
              <a:rPr lang="en-US" dirty="0"/>
              <a:t>Linux Process States</a:t>
            </a:r>
          </a:p>
        </p:txBody>
      </p:sp>
      <p:graphicFrame>
        <p:nvGraphicFramePr>
          <p:cNvPr id="4" name="Table 4">
            <a:extLst>
              <a:ext uri="{FF2B5EF4-FFF2-40B4-BE49-F238E27FC236}">
                <a16:creationId xmlns:a16="http://schemas.microsoft.com/office/drawing/2014/main" id="{21D77812-6F91-D3FE-C391-19C187110407}"/>
              </a:ext>
            </a:extLst>
          </p:cNvPr>
          <p:cNvGraphicFramePr>
            <a:graphicFrameLocks noGrp="1"/>
          </p:cNvGraphicFramePr>
          <p:nvPr>
            <p:ph idx="1"/>
            <p:extLst>
              <p:ext uri="{D42A27DB-BD31-4B8C-83A1-F6EECF244321}">
                <p14:modId xmlns:p14="http://schemas.microsoft.com/office/powerpoint/2010/main" val="1461915455"/>
              </p:ext>
            </p:extLst>
          </p:nvPr>
        </p:nvGraphicFramePr>
        <p:xfrm>
          <a:off x="1066800" y="1905000"/>
          <a:ext cx="10058397" cy="4485640"/>
        </p:xfrm>
        <a:graphic>
          <a:graphicData uri="http://schemas.openxmlformats.org/drawingml/2006/table">
            <a:tbl>
              <a:tblPr firstRow="1" bandRow="1">
                <a:tableStyleId>{5C22544A-7EE6-4342-B048-85BDC9FD1C3A}</a:tableStyleId>
              </a:tblPr>
              <a:tblGrid>
                <a:gridCol w="978310">
                  <a:extLst>
                    <a:ext uri="{9D8B030D-6E8A-4147-A177-3AD203B41FA5}">
                      <a16:colId xmlns:a16="http://schemas.microsoft.com/office/drawing/2014/main" val="3675942146"/>
                    </a:ext>
                  </a:extLst>
                </a:gridCol>
                <a:gridCol w="648929">
                  <a:extLst>
                    <a:ext uri="{9D8B030D-6E8A-4147-A177-3AD203B41FA5}">
                      <a16:colId xmlns:a16="http://schemas.microsoft.com/office/drawing/2014/main" val="3917963624"/>
                    </a:ext>
                  </a:extLst>
                </a:gridCol>
                <a:gridCol w="8431158">
                  <a:extLst>
                    <a:ext uri="{9D8B030D-6E8A-4147-A177-3AD203B41FA5}">
                      <a16:colId xmlns:a16="http://schemas.microsoft.com/office/drawing/2014/main" val="1149941564"/>
                    </a:ext>
                  </a:extLst>
                </a:gridCol>
              </a:tblGrid>
              <a:tr h="370840">
                <a:tc>
                  <a:txBody>
                    <a:bodyPr/>
                    <a:lstStyle/>
                    <a:p>
                      <a:r>
                        <a:rPr lang="en-US" sz="1600" dirty="0"/>
                        <a:t>Name </a:t>
                      </a:r>
                    </a:p>
                  </a:txBody>
                  <a:tcPr anchor="ctr"/>
                </a:tc>
                <a:tc>
                  <a:txBody>
                    <a:bodyPr/>
                    <a:lstStyle/>
                    <a:p>
                      <a:r>
                        <a:rPr lang="en-US" sz="1600" dirty="0"/>
                        <a:t>Flag</a:t>
                      </a:r>
                    </a:p>
                  </a:txBody>
                  <a:tcPr anchor="ctr"/>
                </a:tc>
                <a:tc>
                  <a:txBody>
                    <a:bodyPr/>
                    <a:lstStyle/>
                    <a:p>
                      <a:r>
                        <a:rPr lang="en-US" sz="1600" dirty="0"/>
                        <a:t>Kernel-defined state name and description</a:t>
                      </a:r>
                    </a:p>
                  </a:txBody>
                  <a:tcPr anchor="ctr"/>
                </a:tc>
                <a:extLst>
                  <a:ext uri="{0D108BD9-81ED-4DB2-BD59-A6C34878D82A}">
                    <a16:rowId xmlns:a16="http://schemas.microsoft.com/office/drawing/2014/main" val="2457835830"/>
                  </a:ext>
                </a:extLst>
              </a:tr>
              <a:tr h="370840">
                <a:tc>
                  <a:txBody>
                    <a:bodyPr/>
                    <a:lstStyle/>
                    <a:p>
                      <a:r>
                        <a:rPr lang="en-US" sz="1600" dirty="0">
                          <a:solidFill>
                            <a:srgbClr val="FF0000"/>
                          </a:solidFill>
                        </a:rPr>
                        <a:t>Running </a:t>
                      </a:r>
                    </a:p>
                  </a:txBody>
                  <a:tcPr anchor="ctr"/>
                </a:tc>
                <a:tc>
                  <a:txBody>
                    <a:bodyPr/>
                    <a:lstStyle/>
                    <a:p>
                      <a:r>
                        <a:rPr lang="en-US" sz="1600" dirty="0">
                          <a:solidFill>
                            <a:srgbClr val="FF0000"/>
                          </a:solidFill>
                        </a:rPr>
                        <a:t>R</a:t>
                      </a:r>
                    </a:p>
                  </a:txBody>
                  <a:tcPr anchor="ctr"/>
                </a:tc>
                <a:tc>
                  <a:txBody>
                    <a:bodyPr/>
                    <a:lstStyle/>
                    <a:p>
                      <a:r>
                        <a:rPr lang="en-US" sz="1600" dirty="0">
                          <a:solidFill>
                            <a:srgbClr val="FF0000"/>
                          </a:solidFill>
                        </a:rPr>
                        <a:t>TASK_RUNNING: The process is either executing on a CPU or waiting to run. Process can be executing user routines or kernel routines (system calls), or be queued and ready when in the Running (or Runnable) state.</a:t>
                      </a:r>
                    </a:p>
                  </a:txBody>
                  <a:tcPr anchor="ctr"/>
                </a:tc>
                <a:extLst>
                  <a:ext uri="{0D108BD9-81ED-4DB2-BD59-A6C34878D82A}">
                    <a16:rowId xmlns:a16="http://schemas.microsoft.com/office/drawing/2014/main" val="69050924"/>
                  </a:ext>
                </a:extLst>
              </a:tr>
              <a:tr h="370840">
                <a:tc rowSpan="4">
                  <a:txBody>
                    <a:bodyPr/>
                    <a:lstStyle/>
                    <a:p>
                      <a:r>
                        <a:rPr lang="en-US" sz="1600" dirty="0">
                          <a:solidFill>
                            <a:srgbClr val="FF0000"/>
                          </a:solidFill>
                        </a:rPr>
                        <a:t>Sleeping</a:t>
                      </a:r>
                    </a:p>
                  </a:txBody>
                  <a:tcPr anchor="ctr"/>
                </a:tc>
                <a:tc>
                  <a:txBody>
                    <a:bodyPr/>
                    <a:lstStyle/>
                    <a:p>
                      <a:r>
                        <a:rPr lang="en-US" sz="1600" dirty="0">
                          <a:solidFill>
                            <a:srgbClr val="FF0000"/>
                          </a:solidFill>
                        </a:rPr>
                        <a:t>S</a:t>
                      </a:r>
                    </a:p>
                  </a:txBody>
                  <a:tcPr anchor="ctr"/>
                </a:tc>
                <a:tc>
                  <a:txBody>
                    <a:bodyPr/>
                    <a:lstStyle/>
                    <a:p>
                      <a:r>
                        <a:rPr lang="en-US" sz="1600" dirty="0">
                          <a:solidFill>
                            <a:srgbClr val="FF0000"/>
                          </a:solidFill>
                        </a:rPr>
                        <a:t>TASK_INTERRUPTIBLE: The process is waiting for some condition: a hardware request, system resource access, or signal. When an event or signal satisfies the condition, the process returns to Running.</a:t>
                      </a:r>
                    </a:p>
                  </a:txBody>
                  <a:tcPr anchor="ctr"/>
                </a:tc>
                <a:extLst>
                  <a:ext uri="{0D108BD9-81ED-4DB2-BD59-A6C34878D82A}">
                    <a16:rowId xmlns:a16="http://schemas.microsoft.com/office/drawing/2014/main" val="3456197667"/>
                  </a:ext>
                </a:extLst>
              </a:tr>
              <a:tr h="370840">
                <a:tc vMerge="1">
                  <a:txBody>
                    <a:bodyPr/>
                    <a:lstStyle/>
                    <a:p>
                      <a:endParaRPr lang="en-US" dirty="0"/>
                    </a:p>
                  </a:txBody>
                  <a:tcPr/>
                </a:tc>
                <a:tc>
                  <a:txBody>
                    <a:bodyPr/>
                    <a:lstStyle/>
                    <a:p>
                      <a:r>
                        <a:rPr lang="en-US" sz="1600" dirty="0">
                          <a:solidFill>
                            <a:srgbClr val="FF0000"/>
                          </a:solidFill>
                        </a:rPr>
                        <a:t>D</a:t>
                      </a:r>
                    </a:p>
                  </a:txBody>
                  <a:tcPr anchor="ctr"/>
                </a:tc>
                <a:tc>
                  <a:txBody>
                    <a:bodyPr/>
                    <a:lstStyle/>
                    <a:p>
                      <a:r>
                        <a:rPr lang="en-US" sz="1600" dirty="0">
                          <a:solidFill>
                            <a:srgbClr val="FF0000"/>
                          </a:solidFill>
                        </a:rPr>
                        <a:t>TASK_UNINTERRUPTIBLE: This process is also Sleeping, but unlike S state, does not respond to signals. Used only when process interruption may cause an unpredictable device state.</a:t>
                      </a:r>
                    </a:p>
                  </a:txBody>
                  <a:tcPr anchor="ctr"/>
                </a:tc>
                <a:extLst>
                  <a:ext uri="{0D108BD9-81ED-4DB2-BD59-A6C34878D82A}">
                    <a16:rowId xmlns:a16="http://schemas.microsoft.com/office/drawing/2014/main" val="1297138966"/>
                  </a:ext>
                </a:extLst>
              </a:tr>
              <a:tr h="370840">
                <a:tc vMerge="1">
                  <a:txBody>
                    <a:bodyPr/>
                    <a:lstStyle/>
                    <a:p>
                      <a:endParaRPr lang="en-US" dirty="0"/>
                    </a:p>
                  </a:txBody>
                  <a:tcPr/>
                </a:tc>
                <a:tc>
                  <a:txBody>
                    <a:bodyPr/>
                    <a:lstStyle/>
                    <a:p>
                      <a:r>
                        <a:rPr lang="en-US" sz="1600" dirty="0">
                          <a:solidFill>
                            <a:srgbClr val="FF0000"/>
                          </a:solidFill>
                        </a:rPr>
                        <a:t>K</a:t>
                      </a:r>
                    </a:p>
                  </a:txBody>
                  <a:tcPr anchor="ctr"/>
                </a:tc>
                <a:tc>
                  <a:txBody>
                    <a:bodyPr/>
                    <a:lstStyle/>
                    <a:p>
                      <a:r>
                        <a:rPr lang="en-US" sz="1600" dirty="0">
                          <a:solidFill>
                            <a:srgbClr val="FF0000"/>
                          </a:solidFill>
                        </a:rPr>
                        <a:t>TASK_KILLABLE: Identical to the uninterruptible D state, but modified to allow a waiting task to respond to the signal that it should be killed (exit completely). Utilities frequently display Killable processes as D state.</a:t>
                      </a:r>
                    </a:p>
                  </a:txBody>
                  <a:tcPr anchor="ctr"/>
                </a:tc>
                <a:extLst>
                  <a:ext uri="{0D108BD9-81ED-4DB2-BD59-A6C34878D82A}">
                    <a16:rowId xmlns:a16="http://schemas.microsoft.com/office/drawing/2014/main" val="4175794785"/>
                  </a:ext>
                </a:extLst>
              </a:tr>
              <a:tr h="370840">
                <a:tc vMerge="1">
                  <a:txBody>
                    <a:bodyPr/>
                    <a:lstStyle/>
                    <a:p>
                      <a:endParaRPr lang="en-US" dirty="0"/>
                    </a:p>
                  </a:txBody>
                  <a:tcPr/>
                </a:tc>
                <a:tc>
                  <a:txBody>
                    <a:bodyPr/>
                    <a:lstStyle/>
                    <a:p>
                      <a:r>
                        <a:rPr lang="en-US" sz="1600" dirty="0">
                          <a:solidFill>
                            <a:srgbClr val="FF0000"/>
                          </a:solidFill>
                        </a:rPr>
                        <a:t>I </a:t>
                      </a:r>
                    </a:p>
                  </a:txBody>
                  <a:tcPr anchor="ctr"/>
                </a:tc>
                <a:tc>
                  <a:txBody>
                    <a:bodyPr/>
                    <a:lstStyle/>
                    <a:p>
                      <a:r>
                        <a:rPr lang="en-US" sz="1600" dirty="0">
                          <a:solidFill>
                            <a:srgbClr val="FF0000"/>
                          </a:solidFill>
                        </a:rPr>
                        <a:t>TASK_REPORT_IDLE: A subset of state D. The kernel does not count these processes when calculating load average. Used for kernel threads. Flags TASK_UNINTERRUPTABLE and TASK_NOLOAD are set. Similar to TASK_KILLABLE, also a subset of state D. It accepts fatal signals.</a:t>
                      </a:r>
                    </a:p>
                  </a:txBody>
                  <a:tcPr anchor="ctr"/>
                </a:tc>
                <a:extLst>
                  <a:ext uri="{0D108BD9-81ED-4DB2-BD59-A6C34878D82A}">
                    <a16:rowId xmlns:a16="http://schemas.microsoft.com/office/drawing/2014/main" val="4110129175"/>
                  </a:ext>
                </a:extLst>
              </a:tr>
            </a:tbl>
          </a:graphicData>
        </a:graphic>
      </p:graphicFrame>
    </p:spTree>
    <p:extLst>
      <p:ext uri="{BB962C8B-B14F-4D97-AF65-F5344CB8AC3E}">
        <p14:creationId xmlns:p14="http://schemas.microsoft.com/office/powerpoint/2010/main" val="80531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F873F-083A-D97E-EEAB-A684D6380169}"/>
              </a:ext>
            </a:extLst>
          </p:cNvPr>
          <p:cNvSpPr>
            <a:spLocks noGrp="1"/>
          </p:cNvSpPr>
          <p:nvPr>
            <p:ph type="title"/>
          </p:nvPr>
        </p:nvSpPr>
        <p:spPr/>
        <p:txBody>
          <a:bodyPr/>
          <a:lstStyle/>
          <a:p>
            <a:r>
              <a:rPr lang="en-US" dirty="0"/>
              <a:t>Linux Process States</a:t>
            </a:r>
          </a:p>
        </p:txBody>
      </p:sp>
      <p:graphicFrame>
        <p:nvGraphicFramePr>
          <p:cNvPr id="4" name="Table 4">
            <a:extLst>
              <a:ext uri="{FF2B5EF4-FFF2-40B4-BE49-F238E27FC236}">
                <a16:creationId xmlns:a16="http://schemas.microsoft.com/office/drawing/2014/main" id="{19270E37-3B2B-FF01-B85B-47F545B7DE80}"/>
              </a:ext>
            </a:extLst>
          </p:cNvPr>
          <p:cNvGraphicFramePr>
            <a:graphicFrameLocks noGrp="1"/>
          </p:cNvGraphicFramePr>
          <p:nvPr>
            <p:ph idx="1"/>
            <p:extLst>
              <p:ext uri="{D42A27DB-BD31-4B8C-83A1-F6EECF244321}">
                <p14:modId xmlns:p14="http://schemas.microsoft.com/office/powerpoint/2010/main" val="197069398"/>
              </p:ext>
            </p:extLst>
          </p:nvPr>
        </p:nvGraphicFramePr>
        <p:xfrm>
          <a:off x="1066800" y="1905000"/>
          <a:ext cx="10058397" cy="3479800"/>
        </p:xfrm>
        <a:graphic>
          <a:graphicData uri="http://schemas.openxmlformats.org/drawingml/2006/table">
            <a:tbl>
              <a:tblPr firstRow="1" bandRow="1">
                <a:tableStyleId>{5C22544A-7EE6-4342-B048-85BDC9FD1C3A}</a:tableStyleId>
              </a:tblPr>
              <a:tblGrid>
                <a:gridCol w="1007806">
                  <a:extLst>
                    <a:ext uri="{9D8B030D-6E8A-4147-A177-3AD203B41FA5}">
                      <a16:colId xmlns:a16="http://schemas.microsoft.com/office/drawing/2014/main" val="1228867922"/>
                    </a:ext>
                  </a:extLst>
                </a:gridCol>
                <a:gridCol w="658762">
                  <a:extLst>
                    <a:ext uri="{9D8B030D-6E8A-4147-A177-3AD203B41FA5}">
                      <a16:colId xmlns:a16="http://schemas.microsoft.com/office/drawing/2014/main" val="3443857497"/>
                    </a:ext>
                  </a:extLst>
                </a:gridCol>
                <a:gridCol w="8391829">
                  <a:extLst>
                    <a:ext uri="{9D8B030D-6E8A-4147-A177-3AD203B41FA5}">
                      <a16:colId xmlns:a16="http://schemas.microsoft.com/office/drawing/2014/main" val="155979419"/>
                    </a:ext>
                  </a:extLst>
                </a:gridCol>
              </a:tblGrid>
              <a:tr h="370840">
                <a:tc>
                  <a:txBody>
                    <a:bodyPr/>
                    <a:lstStyle/>
                    <a:p>
                      <a:r>
                        <a:rPr lang="en-US" sz="1600" dirty="0"/>
                        <a:t>Name </a:t>
                      </a:r>
                    </a:p>
                  </a:txBody>
                  <a:tcPr anchor="ctr"/>
                </a:tc>
                <a:tc>
                  <a:txBody>
                    <a:bodyPr/>
                    <a:lstStyle/>
                    <a:p>
                      <a:r>
                        <a:rPr lang="en-US" sz="1600" dirty="0"/>
                        <a:t>Flag</a:t>
                      </a:r>
                    </a:p>
                  </a:txBody>
                  <a:tcPr anchor="ctr"/>
                </a:tc>
                <a:tc>
                  <a:txBody>
                    <a:bodyPr/>
                    <a:lstStyle/>
                    <a:p>
                      <a:r>
                        <a:rPr lang="en-US" sz="1600" dirty="0"/>
                        <a:t>Kernel-defined state name and description</a:t>
                      </a:r>
                    </a:p>
                  </a:txBody>
                  <a:tcPr anchor="ctr"/>
                </a:tc>
                <a:extLst>
                  <a:ext uri="{0D108BD9-81ED-4DB2-BD59-A6C34878D82A}">
                    <a16:rowId xmlns:a16="http://schemas.microsoft.com/office/drawing/2014/main" val="1119227279"/>
                  </a:ext>
                </a:extLst>
              </a:tr>
              <a:tr h="370840">
                <a:tc rowSpan="2">
                  <a:txBody>
                    <a:bodyPr/>
                    <a:lstStyle/>
                    <a:p>
                      <a:r>
                        <a:rPr lang="en-US" dirty="0">
                          <a:solidFill>
                            <a:srgbClr val="FF0000"/>
                          </a:solidFill>
                        </a:rPr>
                        <a:t>Stopped</a:t>
                      </a:r>
                    </a:p>
                  </a:txBody>
                  <a:tcPr anchor="ctr"/>
                </a:tc>
                <a:tc>
                  <a:txBody>
                    <a:bodyPr/>
                    <a:lstStyle/>
                    <a:p>
                      <a:r>
                        <a:rPr lang="en-US" dirty="0">
                          <a:solidFill>
                            <a:srgbClr val="FF0000"/>
                          </a:solidFill>
                        </a:rPr>
                        <a:t>T</a:t>
                      </a:r>
                    </a:p>
                  </a:txBody>
                  <a:tcPr anchor="ctr"/>
                </a:tc>
                <a:tc>
                  <a:txBody>
                    <a:bodyPr/>
                    <a:lstStyle/>
                    <a:p>
                      <a:r>
                        <a:rPr lang="en-US" dirty="0">
                          <a:solidFill>
                            <a:srgbClr val="FF0000"/>
                          </a:solidFill>
                        </a:rPr>
                        <a:t>TASK_STOPPED: The process has been Stopped (suspended), usually by being signaled by a user or another process. The process can be continued (resumed) by another signal to return to Running.</a:t>
                      </a:r>
                    </a:p>
                  </a:txBody>
                  <a:tcPr anchor="ctr"/>
                </a:tc>
                <a:extLst>
                  <a:ext uri="{0D108BD9-81ED-4DB2-BD59-A6C34878D82A}">
                    <a16:rowId xmlns:a16="http://schemas.microsoft.com/office/drawing/2014/main" val="1262007429"/>
                  </a:ext>
                </a:extLst>
              </a:tr>
              <a:tr h="370840">
                <a:tc vMerge="1">
                  <a:txBody>
                    <a:bodyPr/>
                    <a:lstStyle/>
                    <a:p>
                      <a:endParaRPr lang="en-US" dirty="0"/>
                    </a:p>
                  </a:txBody>
                  <a:tcPr/>
                </a:tc>
                <a:tc>
                  <a:txBody>
                    <a:bodyPr/>
                    <a:lstStyle/>
                    <a:p>
                      <a:r>
                        <a:rPr lang="en-US" dirty="0">
                          <a:solidFill>
                            <a:srgbClr val="FF0000"/>
                          </a:solidFill>
                        </a:rPr>
                        <a:t>T</a:t>
                      </a:r>
                    </a:p>
                  </a:txBody>
                  <a:tcPr anchor="ctr"/>
                </a:tc>
                <a:tc>
                  <a:txBody>
                    <a:bodyPr/>
                    <a:lstStyle/>
                    <a:p>
                      <a:r>
                        <a:rPr lang="en-US" dirty="0">
                          <a:solidFill>
                            <a:srgbClr val="FF0000"/>
                          </a:solidFill>
                        </a:rPr>
                        <a:t>TASK_TRACED: A process that is being debugged is also temporarily Stopped and shares the same T state flag. </a:t>
                      </a:r>
                    </a:p>
                  </a:txBody>
                  <a:tcPr anchor="ctr"/>
                </a:tc>
                <a:extLst>
                  <a:ext uri="{0D108BD9-81ED-4DB2-BD59-A6C34878D82A}">
                    <a16:rowId xmlns:a16="http://schemas.microsoft.com/office/drawing/2014/main" val="3606059679"/>
                  </a:ext>
                </a:extLst>
              </a:tr>
              <a:tr h="370840">
                <a:tc rowSpan="2">
                  <a:txBody>
                    <a:bodyPr/>
                    <a:lstStyle/>
                    <a:p>
                      <a:r>
                        <a:rPr lang="en-US" dirty="0">
                          <a:solidFill>
                            <a:srgbClr val="FF0000"/>
                          </a:solidFill>
                        </a:rPr>
                        <a:t>Zombie</a:t>
                      </a:r>
                    </a:p>
                  </a:txBody>
                  <a:tcPr anchor="ctr"/>
                </a:tc>
                <a:tc>
                  <a:txBody>
                    <a:bodyPr/>
                    <a:lstStyle/>
                    <a:p>
                      <a:r>
                        <a:rPr lang="en-US" dirty="0">
                          <a:solidFill>
                            <a:srgbClr val="FF0000"/>
                          </a:solidFill>
                        </a:rPr>
                        <a:t>Z</a:t>
                      </a:r>
                    </a:p>
                  </a:txBody>
                  <a:tcPr anchor="ctr"/>
                </a:tc>
                <a:tc>
                  <a:txBody>
                    <a:bodyPr/>
                    <a:lstStyle/>
                    <a:p>
                      <a:r>
                        <a:rPr lang="en-US" dirty="0">
                          <a:solidFill>
                            <a:srgbClr val="FF0000"/>
                          </a:solidFill>
                        </a:rPr>
                        <a:t>EXIT_ZOMBIE: A child process signals its parent as it exits. All resources except for the process identity (PID) are released.</a:t>
                      </a:r>
                    </a:p>
                  </a:txBody>
                  <a:tcPr anchor="ctr"/>
                </a:tc>
                <a:extLst>
                  <a:ext uri="{0D108BD9-81ED-4DB2-BD59-A6C34878D82A}">
                    <a16:rowId xmlns:a16="http://schemas.microsoft.com/office/drawing/2014/main" val="3418500185"/>
                  </a:ext>
                </a:extLst>
              </a:tr>
              <a:tr h="370840">
                <a:tc vMerge="1">
                  <a:txBody>
                    <a:bodyPr/>
                    <a:lstStyle/>
                    <a:p>
                      <a:r>
                        <a:rPr lang="en-US" dirty="0"/>
                        <a:t>Zombie</a:t>
                      </a:r>
                    </a:p>
                  </a:txBody>
                  <a:tcPr/>
                </a:tc>
                <a:tc>
                  <a:txBody>
                    <a:bodyPr/>
                    <a:lstStyle/>
                    <a:p>
                      <a:r>
                        <a:rPr lang="en-US" dirty="0">
                          <a:solidFill>
                            <a:srgbClr val="FF0000"/>
                          </a:solidFill>
                        </a:rPr>
                        <a:t>X</a:t>
                      </a:r>
                    </a:p>
                  </a:txBody>
                  <a:tcPr anchor="ctr"/>
                </a:tc>
                <a:tc>
                  <a:txBody>
                    <a:bodyPr/>
                    <a:lstStyle/>
                    <a:p>
                      <a:r>
                        <a:rPr lang="en-US" dirty="0">
                          <a:solidFill>
                            <a:srgbClr val="FF0000"/>
                          </a:solidFill>
                        </a:rPr>
                        <a:t>EXIT_DEAD: When the parent cleans up (reaps) the remaining child process structure, the process is now released completely. This state will never be observed in process-listing utilities.</a:t>
                      </a:r>
                    </a:p>
                  </a:txBody>
                  <a:tcPr anchor="ctr"/>
                </a:tc>
                <a:extLst>
                  <a:ext uri="{0D108BD9-81ED-4DB2-BD59-A6C34878D82A}">
                    <a16:rowId xmlns:a16="http://schemas.microsoft.com/office/drawing/2014/main" val="979627726"/>
                  </a:ext>
                </a:extLst>
              </a:tr>
            </a:tbl>
          </a:graphicData>
        </a:graphic>
      </p:graphicFrame>
    </p:spTree>
    <p:extLst>
      <p:ext uri="{BB962C8B-B14F-4D97-AF65-F5344CB8AC3E}">
        <p14:creationId xmlns:p14="http://schemas.microsoft.com/office/powerpoint/2010/main" val="70759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FA1E-3C0D-1B63-9F2E-C61C20B5D383}"/>
              </a:ext>
            </a:extLst>
          </p:cNvPr>
          <p:cNvSpPr>
            <a:spLocks noGrp="1"/>
          </p:cNvSpPr>
          <p:nvPr>
            <p:ph type="title"/>
          </p:nvPr>
        </p:nvSpPr>
        <p:spPr/>
        <p:txBody>
          <a:bodyPr/>
          <a:lstStyle/>
          <a:p>
            <a:r>
              <a:rPr lang="en-US" dirty="0"/>
              <a:t>Why Process States are Important</a:t>
            </a:r>
          </a:p>
        </p:txBody>
      </p:sp>
      <p:sp>
        <p:nvSpPr>
          <p:cNvPr id="3" name="Content Placeholder 2">
            <a:extLst>
              <a:ext uri="{FF2B5EF4-FFF2-40B4-BE49-F238E27FC236}">
                <a16:creationId xmlns:a16="http://schemas.microsoft.com/office/drawing/2014/main" id="{2063E3F0-0822-60D6-BA9A-AF89A9C21EE9}"/>
              </a:ext>
            </a:extLst>
          </p:cNvPr>
          <p:cNvSpPr>
            <a:spLocks noGrp="1"/>
          </p:cNvSpPr>
          <p:nvPr>
            <p:ph idx="1"/>
          </p:nvPr>
        </p:nvSpPr>
        <p:spPr/>
        <p:txBody>
          <a:bodyPr>
            <a:normAutofit/>
          </a:bodyPr>
          <a:lstStyle/>
          <a:p>
            <a:r>
              <a:rPr lang="en-US" sz="2000" dirty="0"/>
              <a:t>When troubleshooting a system, it is important to understand how the kernel communicates with processes and how processes communicate with each other. </a:t>
            </a:r>
          </a:p>
          <a:p>
            <a:r>
              <a:rPr lang="en-US" sz="2000" dirty="0"/>
              <a:t>At process creation, the system assigns the process a state.</a:t>
            </a:r>
          </a:p>
          <a:p>
            <a:r>
              <a:rPr lang="en-US" sz="2000" dirty="0"/>
              <a:t> The </a:t>
            </a:r>
            <a:r>
              <a:rPr lang="en-US" sz="2000" dirty="0">
                <a:solidFill>
                  <a:srgbClr val="FF0000"/>
                </a:solidFill>
              </a:rPr>
              <a:t>S</a:t>
            </a:r>
            <a:r>
              <a:rPr lang="en-US" sz="2000" dirty="0"/>
              <a:t> column of the </a:t>
            </a:r>
            <a:r>
              <a:rPr lang="en-US" sz="2000" dirty="0">
                <a:solidFill>
                  <a:srgbClr val="FF0000"/>
                </a:solidFill>
              </a:rPr>
              <a:t>top</a:t>
            </a:r>
            <a:r>
              <a:rPr lang="en-US" sz="2000" dirty="0"/>
              <a:t> command or the </a:t>
            </a:r>
            <a:r>
              <a:rPr lang="en-US" sz="2000" dirty="0">
                <a:solidFill>
                  <a:srgbClr val="FF0000"/>
                </a:solidFill>
              </a:rPr>
              <a:t>STAT</a:t>
            </a:r>
            <a:r>
              <a:rPr lang="en-US" sz="2000" dirty="0"/>
              <a:t> column of the </a:t>
            </a:r>
            <a:r>
              <a:rPr lang="en-US" sz="2000" dirty="0" err="1">
                <a:solidFill>
                  <a:srgbClr val="FF0000"/>
                </a:solidFill>
              </a:rPr>
              <a:t>ps</a:t>
            </a:r>
            <a:r>
              <a:rPr lang="en-US" sz="2000" dirty="0"/>
              <a:t> show the state of each process.</a:t>
            </a:r>
          </a:p>
          <a:p>
            <a:r>
              <a:rPr lang="en-US" sz="2000" dirty="0"/>
              <a:t> On a single CPU system, only one process can run at a time. It is possible to see several processes with a state of </a:t>
            </a:r>
            <a:r>
              <a:rPr lang="en-US" sz="2000" dirty="0">
                <a:solidFill>
                  <a:srgbClr val="FF0000"/>
                </a:solidFill>
              </a:rPr>
              <a:t>R</a:t>
            </a:r>
            <a:r>
              <a:rPr lang="en-US" sz="2000" dirty="0"/>
              <a:t>. </a:t>
            </a:r>
          </a:p>
          <a:p>
            <a:r>
              <a:rPr lang="en-US" sz="2000" dirty="0"/>
              <a:t>However, not all of them will be running consecutively, some of them will be in status waiting.</a:t>
            </a:r>
            <a:endParaRPr lang="en-US" sz="2000" b="1" dirty="0"/>
          </a:p>
        </p:txBody>
      </p:sp>
    </p:spTree>
    <p:extLst>
      <p:ext uri="{BB962C8B-B14F-4D97-AF65-F5344CB8AC3E}">
        <p14:creationId xmlns:p14="http://schemas.microsoft.com/office/powerpoint/2010/main" val="47395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9C8A6-A959-88CE-3ACF-7652DD611188}"/>
              </a:ext>
            </a:extLst>
          </p:cNvPr>
          <p:cNvSpPr>
            <a:spLocks noGrp="1"/>
          </p:cNvSpPr>
          <p:nvPr>
            <p:ph type="title"/>
          </p:nvPr>
        </p:nvSpPr>
        <p:spPr/>
        <p:txBody>
          <a:bodyPr/>
          <a:lstStyle/>
          <a:p>
            <a:r>
              <a:rPr lang="en-US" dirty="0"/>
              <a:t>Why Process States are Important</a:t>
            </a:r>
          </a:p>
        </p:txBody>
      </p:sp>
      <p:pic>
        <p:nvPicPr>
          <p:cNvPr id="5" name="Content Placeholder 4">
            <a:extLst>
              <a:ext uri="{FF2B5EF4-FFF2-40B4-BE49-F238E27FC236}">
                <a16:creationId xmlns:a16="http://schemas.microsoft.com/office/drawing/2014/main" id="{62CE12FC-4E59-F04F-3FC3-4304EE8742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76012"/>
            <a:ext cx="7113639" cy="2400743"/>
          </a:xfrm>
        </p:spPr>
      </p:pic>
      <p:pic>
        <p:nvPicPr>
          <p:cNvPr id="7" name="Picture 6">
            <a:extLst>
              <a:ext uri="{FF2B5EF4-FFF2-40B4-BE49-F238E27FC236}">
                <a16:creationId xmlns:a16="http://schemas.microsoft.com/office/drawing/2014/main" id="{8B8AC694-B6B0-C49E-C415-5ABD8C673F3E}"/>
              </a:ext>
            </a:extLst>
          </p:cNvPr>
          <p:cNvPicPr>
            <a:picLocks noChangeAspect="1"/>
          </p:cNvPicPr>
          <p:nvPr/>
        </p:nvPicPr>
        <p:blipFill rotWithShape="1">
          <a:blip r:embed="rId3">
            <a:extLst>
              <a:ext uri="{28A0092B-C50C-407E-A947-70E740481C1C}">
                <a14:useLocalDpi xmlns:a14="http://schemas.microsoft.com/office/drawing/2010/main" val="0"/>
              </a:ext>
            </a:extLst>
          </a:blip>
          <a:srcRect t="5879"/>
          <a:stretch/>
        </p:blipFill>
        <p:spPr>
          <a:xfrm>
            <a:off x="1066800" y="4306529"/>
            <a:ext cx="7113639" cy="1808690"/>
          </a:xfrm>
          <a:prstGeom prst="rect">
            <a:avLst/>
          </a:prstGeom>
        </p:spPr>
      </p:pic>
    </p:spTree>
    <p:extLst>
      <p:ext uri="{BB962C8B-B14F-4D97-AF65-F5344CB8AC3E}">
        <p14:creationId xmlns:p14="http://schemas.microsoft.com/office/powerpoint/2010/main" val="225837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5365-CEFF-CB76-2FCA-0183AEC71ED8}"/>
              </a:ext>
            </a:extLst>
          </p:cNvPr>
          <p:cNvSpPr>
            <a:spLocks noGrp="1"/>
          </p:cNvSpPr>
          <p:nvPr>
            <p:ph type="title"/>
          </p:nvPr>
        </p:nvSpPr>
        <p:spPr/>
        <p:txBody>
          <a:bodyPr/>
          <a:lstStyle/>
          <a:p>
            <a:r>
              <a:rPr lang="en-US" dirty="0"/>
              <a:t>Why Process States are Important</a:t>
            </a:r>
          </a:p>
        </p:txBody>
      </p:sp>
      <p:sp>
        <p:nvSpPr>
          <p:cNvPr id="3" name="Content Placeholder 2">
            <a:extLst>
              <a:ext uri="{FF2B5EF4-FFF2-40B4-BE49-F238E27FC236}">
                <a16:creationId xmlns:a16="http://schemas.microsoft.com/office/drawing/2014/main" id="{DDC6CE9D-7F4C-74D7-564A-1C2443706701}"/>
              </a:ext>
            </a:extLst>
          </p:cNvPr>
          <p:cNvSpPr>
            <a:spLocks noGrp="1"/>
          </p:cNvSpPr>
          <p:nvPr>
            <p:ph idx="1"/>
          </p:nvPr>
        </p:nvSpPr>
        <p:spPr/>
        <p:txBody>
          <a:bodyPr>
            <a:normAutofit/>
          </a:bodyPr>
          <a:lstStyle/>
          <a:p>
            <a:r>
              <a:rPr lang="en-US" sz="2000" dirty="0"/>
              <a:t>Process can be suspended, stopped, resumed, terminated, and interrupted using signals. </a:t>
            </a:r>
          </a:p>
          <a:p>
            <a:r>
              <a:rPr lang="en-US" sz="2000" dirty="0"/>
              <a:t>Signals are discussed in more detail later in this chapter. </a:t>
            </a:r>
          </a:p>
          <a:p>
            <a:r>
              <a:rPr lang="en-US" sz="2000" dirty="0"/>
              <a:t>Signals can be used by other processes, by the kernel itself, or by users logged into the system.</a:t>
            </a:r>
          </a:p>
        </p:txBody>
      </p:sp>
    </p:spTree>
    <p:extLst>
      <p:ext uri="{BB962C8B-B14F-4D97-AF65-F5344CB8AC3E}">
        <p14:creationId xmlns:p14="http://schemas.microsoft.com/office/powerpoint/2010/main" val="420180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9AA4-80DF-FE48-4491-55D9FF335684}"/>
              </a:ext>
            </a:extLst>
          </p:cNvPr>
          <p:cNvSpPr>
            <a:spLocks noGrp="1"/>
          </p:cNvSpPr>
          <p:nvPr>
            <p:ph type="title"/>
          </p:nvPr>
        </p:nvSpPr>
        <p:spPr/>
        <p:txBody>
          <a:bodyPr/>
          <a:lstStyle/>
          <a:p>
            <a:r>
              <a:rPr lang="en-US" dirty="0"/>
              <a:t>Listing Processes</a:t>
            </a:r>
          </a:p>
        </p:txBody>
      </p:sp>
      <p:sp>
        <p:nvSpPr>
          <p:cNvPr id="3" name="Content Placeholder 2">
            <a:extLst>
              <a:ext uri="{FF2B5EF4-FFF2-40B4-BE49-F238E27FC236}">
                <a16:creationId xmlns:a16="http://schemas.microsoft.com/office/drawing/2014/main" id="{8B6D305D-B281-0B6C-24A3-E0E197F20A11}"/>
              </a:ext>
            </a:extLst>
          </p:cNvPr>
          <p:cNvSpPr>
            <a:spLocks noGrp="1"/>
          </p:cNvSpPr>
          <p:nvPr>
            <p:ph idx="1"/>
          </p:nvPr>
        </p:nvSpPr>
        <p:spPr/>
        <p:txBody>
          <a:bodyPr>
            <a:normAutofit/>
          </a:bodyPr>
          <a:lstStyle/>
          <a:p>
            <a:r>
              <a:rPr lang="en-US" sz="2000" dirty="0"/>
              <a:t>The </a:t>
            </a:r>
            <a:r>
              <a:rPr lang="en-US" sz="2000" dirty="0" err="1">
                <a:solidFill>
                  <a:srgbClr val="FF0000"/>
                </a:solidFill>
              </a:rPr>
              <a:t>ps</a:t>
            </a:r>
            <a:r>
              <a:rPr lang="en-US" sz="2000" dirty="0"/>
              <a:t> command is used for listing current processes. It can provide detailed process information, including: </a:t>
            </a:r>
          </a:p>
          <a:p>
            <a:r>
              <a:rPr lang="en-US" sz="2000" dirty="0"/>
              <a:t>User identification (UID), which determines process privileges</a:t>
            </a:r>
          </a:p>
          <a:p>
            <a:r>
              <a:rPr lang="en-US" sz="2000" dirty="0"/>
              <a:t>Unique process identification (PID) </a:t>
            </a:r>
          </a:p>
          <a:p>
            <a:r>
              <a:rPr lang="en-US" sz="2000" dirty="0"/>
              <a:t>CPU and real time already expended </a:t>
            </a:r>
          </a:p>
          <a:p>
            <a:r>
              <a:rPr lang="en-US" sz="2000" dirty="0"/>
              <a:t>How much memory the process has allocated in various locations </a:t>
            </a:r>
          </a:p>
          <a:p>
            <a:r>
              <a:rPr lang="en-US" sz="2000" dirty="0"/>
              <a:t>The location of process </a:t>
            </a:r>
            <a:r>
              <a:rPr lang="en-US" sz="2000" dirty="0" err="1">
                <a:solidFill>
                  <a:srgbClr val="FF0000"/>
                </a:solidFill>
              </a:rPr>
              <a:t>stdout</a:t>
            </a:r>
            <a:r>
              <a:rPr lang="en-US" sz="2000" dirty="0"/>
              <a:t>, known as the controlling terminal </a:t>
            </a:r>
          </a:p>
          <a:p>
            <a:r>
              <a:rPr lang="en-US" sz="2000" dirty="0"/>
              <a:t>The current process state</a:t>
            </a:r>
          </a:p>
        </p:txBody>
      </p:sp>
    </p:spTree>
    <p:extLst>
      <p:ext uri="{BB962C8B-B14F-4D97-AF65-F5344CB8AC3E}">
        <p14:creationId xmlns:p14="http://schemas.microsoft.com/office/powerpoint/2010/main" val="88115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52C1-4B9A-3C4B-552E-523D23E8ADAF}"/>
              </a:ext>
            </a:extLst>
          </p:cNvPr>
          <p:cNvSpPr>
            <a:spLocks noGrp="1"/>
          </p:cNvSpPr>
          <p:nvPr>
            <p:ph type="title"/>
          </p:nvPr>
        </p:nvSpPr>
        <p:spPr/>
        <p:txBody>
          <a:bodyPr/>
          <a:lstStyle/>
          <a:p>
            <a:r>
              <a:rPr lang="en-US" dirty="0"/>
              <a:t>Listing Processes</a:t>
            </a:r>
          </a:p>
        </p:txBody>
      </p:sp>
      <p:sp>
        <p:nvSpPr>
          <p:cNvPr id="3" name="Content Placeholder 2">
            <a:extLst>
              <a:ext uri="{FF2B5EF4-FFF2-40B4-BE49-F238E27FC236}">
                <a16:creationId xmlns:a16="http://schemas.microsoft.com/office/drawing/2014/main" id="{502C5BF2-5ACA-E833-89D8-3653BFE0F8CD}"/>
              </a:ext>
            </a:extLst>
          </p:cNvPr>
          <p:cNvSpPr>
            <a:spLocks noGrp="1"/>
          </p:cNvSpPr>
          <p:nvPr>
            <p:ph idx="1"/>
          </p:nvPr>
        </p:nvSpPr>
        <p:spPr/>
        <p:txBody>
          <a:bodyPr>
            <a:normAutofit/>
          </a:bodyPr>
          <a:lstStyle/>
          <a:p>
            <a:r>
              <a:rPr lang="en-US" sz="2000" dirty="0"/>
              <a:t>Perhaps the most common set of options, </a:t>
            </a:r>
            <a:r>
              <a:rPr lang="en-US" sz="2000" dirty="0">
                <a:solidFill>
                  <a:srgbClr val="FF0000"/>
                </a:solidFill>
              </a:rPr>
              <a:t>aux</a:t>
            </a:r>
            <a:r>
              <a:rPr lang="en-US" sz="2000" dirty="0"/>
              <a:t>, displays all processes including processes without a controlling terminal. </a:t>
            </a:r>
          </a:p>
          <a:p>
            <a:r>
              <a:rPr lang="en-US" sz="2000" dirty="0"/>
              <a:t>A long listing (options </a:t>
            </a:r>
            <a:r>
              <a:rPr lang="en-US" sz="2000" dirty="0">
                <a:solidFill>
                  <a:srgbClr val="FF0000"/>
                </a:solidFill>
              </a:rPr>
              <a:t>lax</a:t>
            </a:r>
            <a:r>
              <a:rPr lang="en-US" sz="2000" dirty="0"/>
              <a:t>) provides more technical detail, but may display faster by avoiding user name lookups. </a:t>
            </a:r>
          </a:p>
          <a:p>
            <a:r>
              <a:rPr lang="en-US" sz="2000" dirty="0"/>
              <a:t>The similar UNIX syntax uses the options </a:t>
            </a:r>
            <a:r>
              <a:rPr lang="en-US" sz="2000" dirty="0">
                <a:solidFill>
                  <a:srgbClr val="FF0000"/>
                </a:solidFill>
              </a:rPr>
              <a:t>-</a:t>
            </a:r>
            <a:r>
              <a:rPr lang="en-US" sz="2000" dirty="0" err="1">
                <a:solidFill>
                  <a:srgbClr val="FF0000"/>
                </a:solidFill>
              </a:rPr>
              <a:t>ef</a:t>
            </a:r>
            <a:r>
              <a:rPr lang="en-US" sz="2000" dirty="0">
                <a:solidFill>
                  <a:srgbClr val="FF0000"/>
                </a:solidFill>
              </a:rPr>
              <a:t> </a:t>
            </a:r>
            <a:r>
              <a:rPr lang="en-US" sz="2000" dirty="0"/>
              <a:t>to display all processes.</a:t>
            </a:r>
          </a:p>
          <a:p>
            <a:endParaRPr lang="en-US" sz="2000" dirty="0"/>
          </a:p>
        </p:txBody>
      </p:sp>
      <p:pic>
        <p:nvPicPr>
          <p:cNvPr id="5" name="Picture 4">
            <a:extLst>
              <a:ext uri="{FF2B5EF4-FFF2-40B4-BE49-F238E27FC236}">
                <a16:creationId xmlns:a16="http://schemas.microsoft.com/office/drawing/2014/main" id="{57DB4DA5-AA23-D670-49DD-69C6466C8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15" y="3959276"/>
            <a:ext cx="8188324" cy="1582531"/>
          </a:xfrm>
          <a:prstGeom prst="rect">
            <a:avLst/>
          </a:prstGeom>
        </p:spPr>
      </p:pic>
    </p:spTree>
    <p:extLst>
      <p:ext uri="{BB962C8B-B14F-4D97-AF65-F5344CB8AC3E}">
        <p14:creationId xmlns:p14="http://schemas.microsoft.com/office/powerpoint/2010/main" val="92465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8F71-5C10-8064-14EB-4661FBD85A93}"/>
              </a:ext>
            </a:extLst>
          </p:cNvPr>
          <p:cNvSpPr>
            <a:spLocks noGrp="1"/>
          </p:cNvSpPr>
          <p:nvPr>
            <p:ph type="title"/>
          </p:nvPr>
        </p:nvSpPr>
        <p:spPr/>
        <p:txBody>
          <a:bodyPr/>
          <a:lstStyle/>
          <a:p>
            <a:r>
              <a:rPr lang="en-US" dirty="0"/>
              <a:t>Listing Processes</a:t>
            </a:r>
          </a:p>
        </p:txBody>
      </p:sp>
      <p:pic>
        <p:nvPicPr>
          <p:cNvPr id="5" name="Content Placeholder 4">
            <a:extLst>
              <a:ext uri="{FF2B5EF4-FFF2-40B4-BE49-F238E27FC236}">
                <a16:creationId xmlns:a16="http://schemas.microsoft.com/office/drawing/2014/main" id="{ED2209B3-CD08-B068-4BDA-09D686083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840065"/>
            <a:ext cx="8903110" cy="1413894"/>
          </a:xfrm>
        </p:spPr>
      </p:pic>
      <p:pic>
        <p:nvPicPr>
          <p:cNvPr id="7" name="Picture 6">
            <a:extLst>
              <a:ext uri="{FF2B5EF4-FFF2-40B4-BE49-F238E27FC236}">
                <a16:creationId xmlns:a16="http://schemas.microsoft.com/office/drawing/2014/main" id="{0529BC0B-7B6B-DA6A-EC8D-722A7DF69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512" y="3604042"/>
            <a:ext cx="8683746" cy="1600492"/>
          </a:xfrm>
          <a:prstGeom prst="rect">
            <a:avLst/>
          </a:prstGeom>
        </p:spPr>
      </p:pic>
    </p:spTree>
    <p:extLst>
      <p:ext uri="{BB962C8B-B14F-4D97-AF65-F5344CB8AC3E}">
        <p14:creationId xmlns:p14="http://schemas.microsoft.com/office/powerpoint/2010/main" val="56077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809D-5DD0-0598-2682-25B347190C09}"/>
              </a:ext>
            </a:extLst>
          </p:cNvPr>
          <p:cNvSpPr>
            <a:spLocks noGrp="1"/>
          </p:cNvSpPr>
          <p:nvPr>
            <p:ph type="title"/>
          </p:nvPr>
        </p:nvSpPr>
        <p:spPr/>
        <p:txBody>
          <a:bodyPr/>
          <a:lstStyle/>
          <a:p>
            <a:r>
              <a:rPr lang="en-US" dirty="0"/>
              <a:t>Listing Processes</a:t>
            </a:r>
          </a:p>
        </p:txBody>
      </p:sp>
      <p:sp>
        <p:nvSpPr>
          <p:cNvPr id="3" name="Content Placeholder 2">
            <a:extLst>
              <a:ext uri="{FF2B5EF4-FFF2-40B4-BE49-F238E27FC236}">
                <a16:creationId xmlns:a16="http://schemas.microsoft.com/office/drawing/2014/main" id="{F929699A-BD60-F0B2-727B-484DFF0789AA}"/>
              </a:ext>
            </a:extLst>
          </p:cNvPr>
          <p:cNvSpPr>
            <a:spLocks noGrp="1"/>
          </p:cNvSpPr>
          <p:nvPr>
            <p:ph idx="1"/>
          </p:nvPr>
        </p:nvSpPr>
        <p:spPr/>
        <p:txBody>
          <a:bodyPr>
            <a:normAutofit fontScale="85000" lnSpcReduction="20000"/>
          </a:bodyPr>
          <a:lstStyle/>
          <a:p>
            <a:pPr marL="0" indent="0">
              <a:buNone/>
            </a:pPr>
            <a:r>
              <a:rPr lang="en-US" dirty="0"/>
              <a:t>By default, </a:t>
            </a:r>
            <a:r>
              <a:rPr lang="en-US" dirty="0" err="1">
                <a:solidFill>
                  <a:srgbClr val="FF0000"/>
                </a:solidFill>
              </a:rPr>
              <a:t>ps</a:t>
            </a:r>
            <a:r>
              <a:rPr lang="en-US" dirty="0"/>
              <a:t> with no options selects all processes with the same effective user ID (EUID) as the current user, and which are associated with the same terminal where </a:t>
            </a:r>
            <a:r>
              <a:rPr lang="en-US" dirty="0" err="1">
                <a:solidFill>
                  <a:srgbClr val="FF0000"/>
                </a:solidFill>
              </a:rPr>
              <a:t>ps</a:t>
            </a:r>
            <a:r>
              <a:rPr lang="en-US" dirty="0"/>
              <a:t> was invoked. </a:t>
            </a:r>
          </a:p>
          <a:p>
            <a:r>
              <a:rPr lang="en-US" dirty="0"/>
              <a:t>Processes in brackets (usually at the top of the list) are scheduled kernel threads. </a:t>
            </a:r>
          </a:p>
          <a:p>
            <a:r>
              <a:rPr lang="en-US" dirty="0"/>
              <a:t>Zombies are listed as </a:t>
            </a:r>
            <a:r>
              <a:rPr lang="en-US" dirty="0">
                <a:solidFill>
                  <a:srgbClr val="FF0000"/>
                </a:solidFill>
              </a:rPr>
              <a:t>exiting</a:t>
            </a:r>
            <a:r>
              <a:rPr lang="en-US" dirty="0"/>
              <a:t> or </a:t>
            </a:r>
            <a:r>
              <a:rPr lang="en-US" dirty="0">
                <a:solidFill>
                  <a:srgbClr val="FF0000"/>
                </a:solidFill>
              </a:rPr>
              <a:t>defunct</a:t>
            </a:r>
            <a:r>
              <a:rPr lang="en-US" dirty="0"/>
              <a:t>. </a:t>
            </a:r>
          </a:p>
          <a:p>
            <a:r>
              <a:rPr lang="en-US" dirty="0"/>
              <a:t>The output of </a:t>
            </a:r>
            <a:r>
              <a:rPr lang="en-US" dirty="0" err="1">
                <a:solidFill>
                  <a:srgbClr val="FF0000"/>
                </a:solidFill>
              </a:rPr>
              <a:t>ps</a:t>
            </a:r>
            <a:r>
              <a:rPr lang="en-US" dirty="0"/>
              <a:t> displays once. Use </a:t>
            </a:r>
            <a:r>
              <a:rPr lang="en-US" dirty="0">
                <a:solidFill>
                  <a:srgbClr val="FF0000"/>
                </a:solidFill>
              </a:rPr>
              <a:t>top</a:t>
            </a:r>
            <a:r>
              <a:rPr lang="en-US" dirty="0"/>
              <a:t> for a process display that dynamically updates. </a:t>
            </a:r>
          </a:p>
          <a:p>
            <a:r>
              <a:rPr lang="en-US" dirty="0" err="1">
                <a:solidFill>
                  <a:srgbClr val="FF0000"/>
                </a:solidFill>
              </a:rPr>
              <a:t>ps</a:t>
            </a:r>
            <a:r>
              <a:rPr lang="en-US" dirty="0"/>
              <a:t> can display in tree format so you can view relationships between parent and child processes. </a:t>
            </a:r>
          </a:p>
          <a:p>
            <a:r>
              <a:rPr lang="en-US" dirty="0"/>
              <a:t>The default output is sorted by process ID number. At first glance, this may appear to be chronological order. However, the kernel reuses process IDs, so the order is less structured than it appears. To sort, use the </a:t>
            </a:r>
            <a:r>
              <a:rPr lang="en-US" dirty="0">
                <a:solidFill>
                  <a:srgbClr val="FF0000"/>
                </a:solidFill>
              </a:rPr>
              <a:t>-O </a:t>
            </a:r>
            <a:r>
              <a:rPr lang="en-US" dirty="0"/>
              <a:t>or </a:t>
            </a:r>
            <a:r>
              <a:rPr lang="en-US" dirty="0">
                <a:solidFill>
                  <a:srgbClr val="FF0000"/>
                </a:solidFill>
              </a:rPr>
              <a:t>--sort </a:t>
            </a:r>
            <a:r>
              <a:rPr lang="en-US" dirty="0"/>
              <a:t>options. Display order matches that of the system process table, which reuses table rows as processes die and new ones are created. Output may appear chronological, but is not guaranteed unless explicit </a:t>
            </a:r>
            <a:r>
              <a:rPr lang="en-US" dirty="0">
                <a:solidFill>
                  <a:srgbClr val="FF0000"/>
                </a:solidFill>
              </a:rPr>
              <a:t>-O</a:t>
            </a:r>
            <a:r>
              <a:rPr lang="en-US" dirty="0"/>
              <a:t> or </a:t>
            </a:r>
            <a:r>
              <a:rPr lang="en-US" dirty="0">
                <a:solidFill>
                  <a:srgbClr val="FF0000"/>
                </a:solidFill>
              </a:rPr>
              <a:t>--sort </a:t>
            </a:r>
            <a:r>
              <a:rPr lang="en-US" dirty="0"/>
              <a:t>options are used.</a:t>
            </a:r>
          </a:p>
        </p:txBody>
      </p:sp>
    </p:spTree>
    <p:extLst>
      <p:ext uri="{BB962C8B-B14F-4D97-AF65-F5344CB8AC3E}">
        <p14:creationId xmlns:p14="http://schemas.microsoft.com/office/powerpoint/2010/main" val="18558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1069848" y="4242816"/>
            <a:ext cx="8251133" cy="1463040"/>
          </a:xfrm>
        </p:spPr>
        <p:txBody>
          <a:bodyPr>
            <a:normAutofit/>
          </a:bodyPr>
          <a:lstStyle/>
          <a:p>
            <a:r>
              <a:rPr lang="en-US" dirty="0"/>
              <a:t>Controlling Jobs </a:t>
            </a:r>
            <a:endParaRPr lang="en-US" dirty="0">
              <a:solidFill>
                <a:srgbClr val="FF0000"/>
              </a:solidFill>
            </a:endParaRP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334140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1E03-E5A4-EF37-C865-D94F7C569B29}"/>
              </a:ext>
            </a:extLst>
          </p:cNvPr>
          <p:cNvSpPr>
            <a:spLocks noGrp="1"/>
          </p:cNvSpPr>
          <p:nvPr>
            <p:ph type="title"/>
          </p:nvPr>
        </p:nvSpPr>
        <p:spPr/>
        <p:txBody>
          <a:bodyPr/>
          <a:lstStyle/>
          <a:p>
            <a:r>
              <a:rPr lang="en-US" dirty="0">
                <a:solidFill>
                  <a:srgbClr val="C00000"/>
                </a:solidFill>
              </a:rPr>
              <a:t>Configuring the system locale(</a:t>
            </a:r>
            <a:r>
              <a:rPr lang="en-US" dirty="0" err="1">
                <a:solidFill>
                  <a:srgbClr val="C00000"/>
                </a:solidFill>
              </a:rPr>
              <a:t>Con’d</a:t>
            </a:r>
            <a:r>
              <a:rPr lang="en-US" dirty="0">
                <a:solidFill>
                  <a:srgbClr val="C00000"/>
                </a:solidFill>
              </a:rPr>
              <a:t>)</a:t>
            </a:r>
          </a:p>
        </p:txBody>
      </p:sp>
      <p:sp>
        <p:nvSpPr>
          <p:cNvPr id="3" name="Content Placeholder 2">
            <a:extLst>
              <a:ext uri="{FF2B5EF4-FFF2-40B4-BE49-F238E27FC236}">
                <a16:creationId xmlns:a16="http://schemas.microsoft.com/office/drawing/2014/main" id="{50311BC3-994E-947B-EE44-AF389F3378C8}"/>
              </a:ext>
            </a:extLst>
          </p:cNvPr>
          <p:cNvSpPr>
            <a:spLocks noGrp="1"/>
          </p:cNvSpPr>
          <p:nvPr>
            <p:ph idx="1"/>
          </p:nvPr>
        </p:nvSpPr>
        <p:spPr/>
        <p:txBody>
          <a:bodyPr>
            <a:normAutofit/>
          </a:bodyPr>
          <a:lstStyle/>
          <a:p>
            <a:pPr>
              <a:buClr>
                <a:srgbClr val="C00000"/>
              </a:buClr>
            </a:pPr>
            <a:r>
              <a:rPr lang="en-US" sz="2000" dirty="0">
                <a:solidFill>
                  <a:schemeClr val="bg1"/>
                </a:solidFill>
              </a:rPr>
              <a:t>To display the current status of the system locales settings: </a:t>
            </a:r>
            <a:r>
              <a:rPr lang="en-US" sz="2000" dirty="0" err="1">
                <a:solidFill>
                  <a:srgbClr val="C00000"/>
                </a:solidFill>
              </a:rPr>
              <a:t>localectl</a:t>
            </a:r>
            <a:r>
              <a:rPr lang="en-US" sz="2000" dirty="0">
                <a:solidFill>
                  <a:srgbClr val="C00000"/>
                </a:solidFill>
              </a:rPr>
              <a:t> status</a:t>
            </a:r>
          </a:p>
          <a:p>
            <a:pPr>
              <a:buClr>
                <a:srgbClr val="C00000"/>
              </a:buClr>
            </a:pPr>
            <a:endParaRPr lang="en-US" sz="2000" dirty="0">
              <a:solidFill>
                <a:srgbClr val="C00000"/>
              </a:solidFill>
            </a:endParaRPr>
          </a:p>
          <a:p>
            <a:pPr>
              <a:buClr>
                <a:srgbClr val="C00000"/>
              </a:buClr>
            </a:pPr>
            <a:endParaRPr lang="en-US" sz="2000" dirty="0">
              <a:solidFill>
                <a:srgbClr val="C00000"/>
              </a:solidFill>
            </a:endParaRPr>
          </a:p>
          <a:p>
            <a:pPr>
              <a:buClr>
                <a:srgbClr val="C00000"/>
              </a:buClr>
            </a:pPr>
            <a:r>
              <a:rPr lang="en-US" sz="2000" dirty="0">
                <a:solidFill>
                  <a:schemeClr val="bg1"/>
                </a:solidFill>
              </a:rPr>
              <a:t>To set or change the default system locale settings, use a </a:t>
            </a:r>
            <a:r>
              <a:rPr lang="en-US" sz="2000" dirty="0" err="1">
                <a:solidFill>
                  <a:srgbClr val="C00000"/>
                </a:solidFill>
              </a:rPr>
              <a:t>localectl</a:t>
            </a:r>
            <a:r>
              <a:rPr lang="en-US" sz="2000" dirty="0">
                <a:solidFill>
                  <a:srgbClr val="C00000"/>
                </a:solidFill>
              </a:rPr>
              <a:t> set-locale sub-command</a:t>
            </a:r>
            <a:r>
              <a:rPr lang="en-US" sz="2000" dirty="0">
                <a:solidFill>
                  <a:schemeClr val="bg1"/>
                </a:solidFill>
              </a:rPr>
              <a:t> as the root user. For example: </a:t>
            </a:r>
            <a:r>
              <a:rPr lang="en-US" sz="2000" dirty="0" err="1">
                <a:solidFill>
                  <a:srgbClr val="C00000"/>
                </a:solidFill>
              </a:rPr>
              <a:t>localectl</a:t>
            </a:r>
            <a:r>
              <a:rPr lang="en-US" sz="2000" dirty="0">
                <a:solidFill>
                  <a:srgbClr val="C00000"/>
                </a:solidFill>
              </a:rPr>
              <a:t> set-locale LANG=</a:t>
            </a:r>
            <a:r>
              <a:rPr lang="en-US" sz="2000" dirty="0" err="1">
                <a:solidFill>
                  <a:srgbClr val="C00000"/>
                </a:solidFill>
              </a:rPr>
              <a:t>en_US</a:t>
            </a:r>
            <a:endParaRPr lang="en-US" sz="2000" dirty="0">
              <a:solidFill>
                <a:srgbClr val="C00000"/>
              </a:solidFill>
            </a:endParaRPr>
          </a:p>
          <a:p>
            <a:pPr marL="0" indent="0">
              <a:buClr>
                <a:srgbClr val="C00000"/>
              </a:buClr>
              <a:buNone/>
            </a:pPr>
            <a:r>
              <a:rPr lang="en-US" sz="2000" dirty="0">
                <a:solidFill>
                  <a:srgbClr val="C00000"/>
                </a:solidFill>
              </a:rPr>
              <a:t>	Additional resources: man </a:t>
            </a:r>
            <a:r>
              <a:rPr lang="en-US" sz="2000" dirty="0" err="1">
                <a:solidFill>
                  <a:srgbClr val="C00000"/>
                </a:solidFill>
              </a:rPr>
              <a:t>localectl</a:t>
            </a:r>
            <a:r>
              <a:rPr lang="en-US" sz="2000" dirty="0">
                <a:solidFill>
                  <a:srgbClr val="C00000"/>
                </a:solidFill>
              </a:rPr>
              <a:t>, man locale, and man </a:t>
            </a:r>
            <a:r>
              <a:rPr lang="en-US" sz="2000" dirty="0" err="1">
                <a:solidFill>
                  <a:srgbClr val="C00000"/>
                </a:solidFill>
              </a:rPr>
              <a:t>locale.conf</a:t>
            </a:r>
            <a:endParaRPr lang="en-US" sz="2000" dirty="0">
              <a:solidFill>
                <a:srgbClr val="C00000"/>
              </a:solidFill>
            </a:endParaRPr>
          </a:p>
          <a:p>
            <a:pPr>
              <a:buClr>
                <a:srgbClr val="C00000"/>
              </a:buClr>
            </a:pPr>
            <a:endParaRPr lang="en-US" sz="2000" dirty="0">
              <a:solidFill>
                <a:schemeClr val="bg1"/>
              </a:solidFill>
            </a:endParaRPr>
          </a:p>
        </p:txBody>
      </p:sp>
      <p:pic>
        <p:nvPicPr>
          <p:cNvPr id="5" name="Picture 4">
            <a:extLst>
              <a:ext uri="{FF2B5EF4-FFF2-40B4-BE49-F238E27FC236}">
                <a16:creationId xmlns:a16="http://schemas.microsoft.com/office/drawing/2014/main" id="{312D4453-0BE3-0BE8-3904-A8E4A5107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088" y="2509824"/>
            <a:ext cx="4405048" cy="769302"/>
          </a:xfrm>
          <a:prstGeom prst="rect">
            <a:avLst/>
          </a:prstGeom>
        </p:spPr>
      </p:pic>
    </p:spTree>
    <p:extLst>
      <p:ext uri="{BB962C8B-B14F-4D97-AF65-F5344CB8AC3E}">
        <p14:creationId xmlns:p14="http://schemas.microsoft.com/office/powerpoint/2010/main" val="1760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F005-9589-1891-4A85-9809F86663C2}"/>
              </a:ext>
            </a:extLst>
          </p:cNvPr>
          <p:cNvSpPr>
            <a:spLocks noGrp="1"/>
          </p:cNvSpPr>
          <p:nvPr>
            <p:ph type="title"/>
          </p:nvPr>
        </p:nvSpPr>
        <p:spPr/>
        <p:txBody>
          <a:bodyPr/>
          <a:lstStyle/>
          <a:p>
            <a:r>
              <a:rPr lang="en-US" dirty="0"/>
              <a:t>Controlling Jobs </a:t>
            </a:r>
          </a:p>
        </p:txBody>
      </p:sp>
      <p:sp>
        <p:nvSpPr>
          <p:cNvPr id="3" name="Content Placeholder 2">
            <a:extLst>
              <a:ext uri="{FF2B5EF4-FFF2-40B4-BE49-F238E27FC236}">
                <a16:creationId xmlns:a16="http://schemas.microsoft.com/office/drawing/2014/main" id="{46FE4A57-DE8D-A098-C301-7A61D176A92E}"/>
              </a:ext>
            </a:extLst>
          </p:cNvPr>
          <p:cNvSpPr>
            <a:spLocks noGrp="1"/>
          </p:cNvSpPr>
          <p:nvPr>
            <p:ph idx="1"/>
          </p:nvPr>
        </p:nvSpPr>
        <p:spPr/>
        <p:txBody>
          <a:bodyPr>
            <a:normAutofit fontScale="85000" lnSpcReduction="20000"/>
          </a:bodyPr>
          <a:lstStyle/>
          <a:p>
            <a:pPr marL="0" indent="0">
              <a:buNone/>
            </a:pPr>
            <a:r>
              <a:rPr lang="en-US" dirty="0">
                <a:solidFill>
                  <a:srgbClr val="FF0000"/>
                </a:solidFill>
              </a:rPr>
              <a:t>Objectives</a:t>
            </a:r>
            <a:r>
              <a:rPr lang="en-US" dirty="0"/>
              <a:t> </a:t>
            </a:r>
          </a:p>
          <a:p>
            <a:r>
              <a:rPr lang="en-US" dirty="0"/>
              <a:t>After completing this section, you should be able to use Bash job control to manage multiple processes started from the same terminal session. </a:t>
            </a:r>
          </a:p>
          <a:p>
            <a:pPr marL="0" indent="0">
              <a:buNone/>
            </a:pPr>
            <a:r>
              <a:rPr lang="en-US" dirty="0">
                <a:solidFill>
                  <a:srgbClr val="FF0000"/>
                </a:solidFill>
              </a:rPr>
              <a:t>Describing Jobs and Sessions </a:t>
            </a:r>
          </a:p>
          <a:p>
            <a:r>
              <a:rPr lang="en-US" dirty="0"/>
              <a:t>Job control is a feature of the shell which allows a single shell instance to run and manage multiple commands.</a:t>
            </a:r>
          </a:p>
          <a:p>
            <a:r>
              <a:rPr lang="en-US" dirty="0"/>
              <a:t> A job is associated with each pipeline entered at a shell prompt. All processes in that pipeline are part of the job and are members of the same process group. If only one command is entered at a shell prompt, that can be considered to be a minimal “pipeline” of one command, creating a job with only one member.</a:t>
            </a:r>
          </a:p>
          <a:p>
            <a:r>
              <a:rPr lang="en-US" dirty="0"/>
              <a:t>Only one job can read input and keyboard generated signals from a particular terminal window at a time. Processes that are part of that job are foreground processes of that controlling terminal. </a:t>
            </a:r>
            <a:endParaRPr lang="en-US" b="1" dirty="0"/>
          </a:p>
        </p:txBody>
      </p:sp>
    </p:spTree>
    <p:extLst>
      <p:ext uri="{BB962C8B-B14F-4D97-AF65-F5344CB8AC3E}">
        <p14:creationId xmlns:p14="http://schemas.microsoft.com/office/powerpoint/2010/main" val="230300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5DD9B-567F-7D4C-CA6E-FEED9C38CD62}"/>
              </a:ext>
            </a:extLst>
          </p:cNvPr>
          <p:cNvSpPr>
            <a:spLocks noGrp="1"/>
          </p:cNvSpPr>
          <p:nvPr>
            <p:ph type="title"/>
          </p:nvPr>
        </p:nvSpPr>
        <p:spPr/>
        <p:txBody>
          <a:bodyPr/>
          <a:lstStyle/>
          <a:p>
            <a:r>
              <a:rPr lang="en-US" dirty="0"/>
              <a:t>Controlling Jobs </a:t>
            </a:r>
          </a:p>
        </p:txBody>
      </p:sp>
      <p:sp>
        <p:nvSpPr>
          <p:cNvPr id="3" name="Content Placeholder 2">
            <a:extLst>
              <a:ext uri="{FF2B5EF4-FFF2-40B4-BE49-F238E27FC236}">
                <a16:creationId xmlns:a16="http://schemas.microsoft.com/office/drawing/2014/main" id="{D67F66EB-93A1-CEBF-3606-FBDFD70C8934}"/>
              </a:ext>
            </a:extLst>
          </p:cNvPr>
          <p:cNvSpPr>
            <a:spLocks noGrp="1"/>
          </p:cNvSpPr>
          <p:nvPr>
            <p:ph idx="1"/>
          </p:nvPr>
        </p:nvSpPr>
        <p:spPr/>
        <p:txBody>
          <a:bodyPr>
            <a:noAutofit/>
          </a:bodyPr>
          <a:lstStyle/>
          <a:p>
            <a:r>
              <a:rPr lang="en-US" sz="2000" dirty="0"/>
              <a:t>A background process of that controlling terminal is a member of any other job associated with that terminal. Background processes of a terminal cannot read input or receive keyboard generated interrupts from the terminal, but may be able to write to the terminal. A job in the background may be stopped (suspended) or it may be running. If a running background job tries to read from the terminal, it will be automatically suspended.</a:t>
            </a:r>
          </a:p>
          <a:p>
            <a:r>
              <a:rPr lang="en-US" sz="2000" dirty="0"/>
              <a:t>Each terminal is its own session, and can have a foreground process and any number of independent background processes. A job is part of exactly one session: the one belonging to its controlling terminal. </a:t>
            </a:r>
          </a:p>
          <a:p>
            <a:r>
              <a:rPr lang="en-US" sz="2000" dirty="0"/>
              <a:t>The </a:t>
            </a:r>
            <a:r>
              <a:rPr lang="en-US" sz="2000" dirty="0" err="1">
                <a:solidFill>
                  <a:srgbClr val="FF0000"/>
                </a:solidFill>
              </a:rPr>
              <a:t>ps</a:t>
            </a:r>
            <a:r>
              <a:rPr lang="en-US" sz="2000" dirty="0"/>
              <a:t> command shows the device name of the controlling terminal of a process in the </a:t>
            </a:r>
            <a:r>
              <a:rPr lang="en-US" sz="2000" dirty="0">
                <a:solidFill>
                  <a:srgbClr val="FF0000"/>
                </a:solidFill>
              </a:rPr>
              <a:t>TTY</a:t>
            </a:r>
            <a:r>
              <a:rPr lang="en-US" sz="2000" dirty="0"/>
              <a:t> column. Some processes, such as system daemons, are started by the system and not from a shell prompt. These processes do not have a controlling terminal, are not members of a job, and cannot be brought to the foreground. The </a:t>
            </a:r>
            <a:r>
              <a:rPr lang="en-US" sz="2000" dirty="0" err="1"/>
              <a:t>ps</a:t>
            </a:r>
            <a:r>
              <a:rPr lang="en-US" sz="2000" dirty="0"/>
              <a:t> command displays a question mark (?) in the TTY column for these processes</a:t>
            </a:r>
          </a:p>
        </p:txBody>
      </p:sp>
    </p:spTree>
    <p:extLst>
      <p:ext uri="{BB962C8B-B14F-4D97-AF65-F5344CB8AC3E}">
        <p14:creationId xmlns:p14="http://schemas.microsoft.com/office/powerpoint/2010/main" val="163525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9EDF-0625-B3E6-0E6F-090A5149E1DF}"/>
              </a:ext>
            </a:extLst>
          </p:cNvPr>
          <p:cNvSpPr>
            <a:spLocks noGrp="1"/>
          </p:cNvSpPr>
          <p:nvPr>
            <p:ph type="title"/>
          </p:nvPr>
        </p:nvSpPr>
        <p:spPr/>
        <p:txBody>
          <a:bodyPr/>
          <a:lstStyle/>
          <a:p>
            <a:r>
              <a:rPr lang="en-US" dirty="0"/>
              <a:t>Running Jobs in the Background</a:t>
            </a:r>
          </a:p>
        </p:txBody>
      </p:sp>
      <p:sp>
        <p:nvSpPr>
          <p:cNvPr id="3" name="Content Placeholder 2">
            <a:extLst>
              <a:ext uri="{FF2B5EF4-FFF2-40B4-BE49-F238E27FC236}">
                <a16:creationId xmlns:a16="http://schemas.microsoft.com/office/drawing/2014/main" id="{4143D80A-4E6F-8DFE-7DDA-ECB9C42F101B}"/>
              </a:ext>
            </a:extLst>
          </p:cNvPr>
          <p:cNvSpPr>
            <a:spLocks noGrp="1"/>
          </p:cNvSpPr>
          <p:nvPr>
            <p:ph idx="1"/>
          </p:nvPr>
        </p:nvSpPr>
        <p:spPr/>
        <p:txBody>
          <a:bodyPr>
            <a:normAutofit/>
          </a:bodyPr>
          <a:lstStyle/>
          <a:p>
            <a:r>
              <a:rPr lang="en-US" sz="2000" dirty="0"/>
              <a:t>Any command or pipeline can be started in the background by appending an ampersand (</a:t>
            </a:r>
            <a:r>
              <a:rPr lang="en-US" sz="2000" dirty="0">
                <a:solidFill>
                  <a:srgbClr val="FF0000"/>
                </a:solidFill>
              </a:rPr>
              <a:t>&amp;</a:t>
            </a:r>
            <a:r>
              <a:rPr lang="en-US" sz="2000" dirty="0"/>
              <a:t>) to the end of the command line. </a:t>
            </a:r>
          </a:p>
          <a:p>
            <a:r>
              <a:rPr lang="en-US" sz="2000" dirty="0"/>
              <a:t>The Bash shell displays a job number (unique to the session) and the PID of the new child process. </a:t>
            </a:r>
          </a:p>
          <a:p>
            <a:r>
              <a:rPr lang="en-US" sz="2000" dirty="0"/>
              <a:t>The shell does not wait for the child process to terminate, but rather displays the shell prompt.</a:t>
            </a:r>
          </a:p>
          <a:p>
            <a:endParaRPr lang="en-US" sz="2000" dirty="0"/>
          </a:p>
        </p:txBody>
      </p:sp>
      <p:pic>
        <p:nvPicPr>
          <p:cNvPr id="5" name="Picture 4">
            <a:extLst>
              <a:ext uri="{FF2B5EF4-FFF2-40B4-BE49-F238E27FC236}">
                <a16:creationId xmlns:a16="http://schemas.microsoft.com/office/drawing/2014/main" id="{F0A65FE2-7F2D-EE6C-3286-785C2CA06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396" y="4313263"/>
            <a:ext cx="9226119" cy="858511"/>
          </a:xfrm>
          <a:prstGeom prst="rect">
            <a:avLst/>
          </a:prstGeom>
        </p:spPr>
      </p:pic>
    </p:spTree>
    <p:extLst>
      <p:ext uri="{BB962C8B-B14F-4D97-AF65-F5344CB8AC3E}">
        <p14:creationId xmlns:p14="http://schemas.microsoft.com/office/powerpoint/2010/main" val="226114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BF18-2A85-AA6D-94ED-B20A6D7BAE05}"/>
              </a:ext>
            </a:extLst>
          </p:cNvPr>
          <p:cNvSpPr>
            <a:spLocks noGrp="1"/>
          </p:cNvSpPr>
          <p:nvPr>
            <p:ph type="title"/>
          </p:nvPr>
        </p:nvSpPr>
        <p:spPr/>
        <p:txBody>
          <a:bodyPr/>
          <a:lstStyle/>
          <a:p>
            <a:r>
              <a:rPr lang="en-US" dirty="0"/>
              <a:t>Running Jobs in the Background</a:t>
            </a:r>
          </a:p>
        </p:txBody>
      </p:sp>
      <p:sp>
        <p:nvSpPr>
          <p:cNvPr id="3" name="Content Placeholder 2">
            <a:extLst>
              <a:ext uri="{FF2B5EF4-FFF2-40B4-BE49-F238E27FC236}">
                <a16:creationId xmlns:a16="http://schemas.microsoft.com/office/drawing/2014/main" id="{C3928DEF-2CEB-83DC-24E7-09CB59F57364}"/>
              </a:ext>
            </a:extLst>
          </p:cNvPr>
          <p:cNvSpPr>
            <a:spLocks noGrp="1"/>
          </p:cNvSpPr>
          <p:nvPr>
            <p:ph idx="1"/>
          </p:nvPr>
        </p:nvSpPr>
        <p:spPr/>
        <p:txBody>
          <a:bodyPr>
            <a:normAutofit/>
          </a:bodyPr>
          <a:lstStyle/>
          <a:p>
            <a:r>
              <a:rPr lang="en-US" sz="2000" dirty="0"/>
              <a:t>You can display the list of jobs that Bash is tracking for a particular session with the jobs command.</a:t>
            </a:r>
          </a:p>
          <a:p>
            <a:endParaRPr lang="en-US" sz="2000" dirty="0"/>
          </a:p>
          <a:p>
            <a:r>
              <a:rPr lang="en-US" sz="2000" dirty="0"/>
              <a:t>A background job can be brought to the foreground by using the </a:t>
            </a:r>
            <a:r>
              <a:rPr lang="en-US" sz="2000" dirty="0" err="1">
                <a:solidFill>
                  <a:srgbClr val="FF0000"/>
                </a:solidFill>
              </a:rPr>
              <a:t>fg</a:t>
            </a:r>
            <a:r>
              <a:rPr lang="en-US" sz="2000" dirty="0"/>
              <a:t> command with its job ID (%job number).</a:t>
            </a:r>
          </a:p>
          <a:p>
            <a:endParaRPr lang="en-US" sz="2000" dirty="0"/>
          </a:p>
          <a:p>
            <a:r>
              <a:rPr lang="en-US" sz="2000" dirty="0"/>
              <a:t>In the preceding example, the </a:t>
            </a:r>
            <a:r>
              <a:rPr lang="en-US" sz="2000" dirty="0">
                <a:solidFill>
                  <a:srgbClr val="FF0000"/>
                </a:solidFill>
              </a:rPr>
              <a:t>sleep</a:t>
            </a:r>
            <a:r>
              <a:rPr lang="en-US" sz="2000" dirty="0"/>
              <a:t> command is now running in the foreground on the controlling terminal. </a:t>
            </a:r>
          </a:p>
          <a:p>
            <a:r>
              <a:rPr lang="en-US" sz="2000" dirty="0"/>
              <a:t>The shell itself is again asleep, waiting for this child process to exit. To send a foreground process to the background, first press the keyboard generated suspend request (</a:t>
            </a:r>
            <a:r>
              <a:rPr lang="en-US" sz="2000" dirty="0" err="1">
                <a:solidFill>
                  <a:srgbClr val="FF0000"/>
                </a:solidFill>
              </a:rPr>
              <a:t>Ctrl+z</a:t>
            </a:r>
            <a:r>
              <a:rPr lang="en-US" sz="2000" dirty="0"/>
              <a:t>) in the terminal.</a:t>
            </a:r>
          </a:p>
          <a:p>
            <a:endParaRPr lang="en-US" sz="2000" dirty="0"/>
          </a:p>
        </p:txBody>
      </p:sp>
      <p:pic>
        <p:nvPicPr>
          <p:cNvPr id="5" name="Picture 4">
            <a:extLst>
              <a:ext uri="{FF2B5EF4-FFF2-40B4-BE49-F238E27FC236}">
                <a16:creationId xmlns:a16="http://schemas.microsoft.com/office/drawing/2014/main" id="{68E33DB5-1F07-C44E-2EA0-179B50D10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546" y="2562705"/>
            <a:ext cx="9251807" cy="551661"/>
          </a:xfrm>
          <a:prstGeom prst="rect">
            <a:avLst/>
          </a:prstGeom>
        </p:spPr>
      </p:pic>
      <p:pic>
        <p:nvPicPr>
          <p:cNvPr id="7" name="Picture 6">
            <a:extLst>
              <a:ext uri="{FF2B5EF4-FFF2-40B4-BE49-F238E27FC236}">
                <a16:creationId xmlns:a16="http://schemas.microsoft.com/office/drawing/2014/main" id="{173C395F-18C4-4D79-7ACC-168299FF2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546" y="3815790"/>
            <a:ext cx="9389460" cy="551662"/>
          </a:xfrm>
          <a:prstGeom prst="rect">
            <a:avLst/>
          </a:prstGeom>
        </p:spPr>
      </p:pic>
    </p:spTree>
    <p:extLst>
      <p:ext uri="{BB962C8B-B14F-4D97-AF65-F5344CB8AC3E}">
        <p14:creationId xmlns:p14="http://schemas.microsoft.com/office/powerpoint/2010/main" val="373598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57B6-116E-1DA8-F2EC-8B6E18555F2F}"/>
              </a:ext>
            </a:extLst>
          </p:cNvPr>
          <p:cNvSpPr>
            <a:spLocks noGrp="1"/>
          </p:cNvSpPr>
          <p:nvPr>
            <p:ph type="title"/>
          </p:nvPr>
        </p:nvSpPr>
        <p:spPr/>
        <p:txBody>
          <a:bodyPr/>
          <a:lstStyle/>
          <a:p>
            <a:r>
              <a:rPr lang="en-US" dirty="0"/>
              <a:t>Running Jobs in the Background</a:t>
            </a:r>
          </a:p>
        </p:txBody>
      </p:sp>
      <p:sp>
        <p:nvSpPr>
          <p:cNvPr id="7" name="Content Placeholder 6">
            <a:extLst>
              <a:ext uri="{FF2B5EF4-FFF2-40B4-BE49-F238E27FC236}">
                <a16:creationId xmlns:a16="http://schemas.microsoft.com/office/drawing/2014/main" id="{6B5195D0-CF75-FAFF-E06A-886F6E1BCC44}"/>
              </a:ext>
            </a:extLst>
          </p:cNvPr>
          <p:cNvSpPr>
            <a:spLocks noGrp="1"/>
          </p:cNvSpPr>
          <p:nvPr>
            <p:ph idx="1"/>
          </p:nvPr>
        </p:nvSpPr>
        <p:spPr/>
        <p:txBody>
          <a:bodyPr>
            <a:normAutofit fontScale="85000" lnSpcReduction="20000"/>
          </a:bodyPr>
          <a:lstStyle/>
          <a:p>
            <a:endParaRPr lang="en-US" dirty="0"/>
          </a:p>
          <a:p>
            <a:endParaRPr lang="en-US" dirty="0"/>
          </a:p>
          <a:p>
            <a:r>
              <a:rPr lang="en-US" dirty="0"/>
              <a:t>The job is immediately placed in the background and is suspended. </a:t>
            </a:r>
          </a:p>
          <a:p>
            <a:r>
              <a:rPr lang="en-US" dirty="0"/>
              <a:t>The </a:t>
            </a:r>
            <a:r>
              <a:rPr lang="en-US" dirty="0" err="1">
                <a:solidFill>
                  <a:srgbClr val="FF0000"/>
                </a:solidFill>
              </a:rPr>
              <a:t>ps</a:t>
            </a:r>
            <a:r>
              <a:rPr lang="en-US" dirty="0">
                <a:solidFill>
                  <a:srgbClr val="FF0000"/>
                </a:solidFill>
              </a:rPr>
              <a:t> j</a:t>
            </a:r>
            <a:r>
              <a:rPr lang="en-US" dirty="0"/>
              <a:t> command displays information relating to jobs. The PID is the unique process ID of the process. </a:t>
            </a:r>
          </a:p>
          <a:p>
            <a:r>
              <a:rPr lang="en-US" dirty="0" err="1"/>
              <a:t>THe</a:t>
            </a:r>
            <a:r>
              <a:rPr lang="en-US" dirty="0"/>
              <a:t> PPID is the PID of the parent process of this process, the process that started (forked) it. </a:t>
            </a:r>
          </a:p>
          <a:p>
            <a:r>
              <a:rPr lang="en-US" dirty="0"/>
              <a:t>The PGID is the PID of the process group leader, normally the first process in the job's pipeline. </a:t>
            </a:r>
          </a:p>
          <a:p>
            <a:r>
              <a:rPr lang="en-US" dirty="0"/>
              <a:t>The SID is the PID of the session leader, which (for a job) is normally the interactive shell that is running on its controlling terminal. Since the example </a:t>
            </a:r>
            <a:r>
              <a:rPr lang="en-US" dirty="0">
                <a:solidFill>
                  <a:srgbClr val="FF0000"/>
                </a:solidFill>
              </a:rPr>
              <a:t>sleep</a:t>
            </a:r>
            <a:r>
              <a:rPr lang="en-US" dirty="0"/>
              <a:t> command is currently suspended, its process state is </a:t>
            </a:r>
            <a:r>
              <a:rPr lang="en-US" dirty="0">
                <a:solidFill>
                  <a:srgbClr val="FF0000"/>
                </a:solidFill>
              </a:rPr>
              <a:t>T.</a:t>
            </a:r>
            <a:r>
              <a:rPr lang="en-US" dirty="0"/>
              <a:t> </a:t>
            </a:r>
          </a:p>
        </p:txBody>
      </p:sp>
      <p:pic>
        <p:nvPicPr>
          <p:cNvPr id="9" name="Picture 8">
            <a:extLst>
              <a:ext uri="{FF2B5EF4-FFF2-40B4-BE49-F238E27FC236}">
                <a16:creationId xmlns:a16="http://schemas.microsoft.com/office/drawing/2014/main" id="{91D3F136-9F8E-E128-3B18-F0A7DB513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264" y="1863213"/>
            <a:ext cx="9262251" cy="775713"/>
          </a:xfrm>
          <a:prstGeom prst="rect">
            <a:avLst/>
          </a:prstGeom>
        </p:spPr>
      </p:pic>
    </p:spTree>
    <p:extLst>
      <p:ext uri="{BB962C8B-B14F-4D97-AF65-F5344CB8AC3E}">
        <p14:creationId xmlns:p14="http://schemas.microsoft.com/office/powerpoint/2010/main" val="29662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27930-510D-9000-DC6E-EFDE899436FB}"/>
              </a:ext>
            </a:extLst>
          </p:cNvPr>
          <p:cNvSpPr>
            <a:spLocks noGrp="1"/>
          </p:cNvSpPr>
          <p:nvPr>
            <p:ph type="title"/>
          </p:nvPr>
        </p:nvSpPr>
        <p:spPr/>
        <p:txBody>
          <a:bodyPr/>
          <a:lstStyle/>
          <a:p>
            <a:r>
              <a:rPr lang="en-US" dirty="0"/>
              <a:t>Running Jobs in the Background</a:t>
            </a:r>
          </a:p>
        </p:txBody>
      </p:sp>
      <p:sp>
        <p:nvSpPr>
          <p:cNvPr id="3" name="Content Placeholder 2">
            <a:extLst>
              <a:ext uri="{FF2B5EF4-FFF2-40B4-BE49-F238E27FC236}">
                <a16:creationId xmlns:a16="http://schemas.microsoft.com/office/drawing/2014/main" id="{E5566C73-0D1D-782E-AD23-E22888137CC6}"/>
              </a:ext>
            </a:extLst>
          </p:cNvPr>
          <p:cNvSpPr>
            <a:spLocks noGrp="1"/>
          </p:cNvSpPr>
          <p:nvPr>
            <p:ph idx="1"/>
          </p:nvPr>
        </p:nvSpPr>
        <p:spPr/>
        <p:txBody>
          <a:bodyPr>
            <a:normAutofit/>
          </a:bodyPr>
          <a:lstStyle/>
          <a:p>
            <a:endParaRPr lang="en-US" sz="2000" dirty="0"/>
          </a:p>
          <a:p>
            <a:endParaRPr lang="en-US" sz="2000" dirty="0"/>
          </a:p>
          <a:p>
            <a:endParaRPr lang="en-US" sz="2000" dirty="0"/>
          </a:p>
          <a:p>
            <a:endParaRPr lang="en-US" sz="2000" dirty="0"/>
          </a:p>
          <a:p>
            <a:r>
              <a:rPr lang="en-US" sz="2000" dirty="0"/>
              <a:t>To start the suspended process running in the background, use the </a:t>
            </a:r>
            <a:r>
              <a:rPr lang="en-US" sz="2000" dirty="0" err="1"/>
              <a:t>bg</a:t>
            </a:r>
            <a:r>
              <a:rPr lang="en-US" sz="2000" dirty="0"/>
              <a:t> command with the same job ID.</a:t>
            </a:r>
          </a:p>
          <a:p>
            <a:endParaRPr lang="en-US" sz="2000" dirty="0"/>
          </a:p>
          <a:p>
            <a:r>
              <a:rPr lang="en-US" sz="2000" dirty="0"/>
              <a:t>The shell will warn a user who attempts to exit a terminal window (session) with suspended jobs. If the user tries exiting again immediately, the suspended jobs are killed. </a:t>
            </a:r>
          </a:p>
          <a:p>
            <a:endParaRPr lang="en-US" sz="2000" dirty="0"/>
          </a:p>
        </p:txBody>
      </p:sp>
      <p:pic>
        <p:nvPicPr>
          <p:cNvPr id="5" name="Picture 4">
            <a:extLst>
              <a:ext uri="{FF2B5EF4-FFF2-40B4-BE49-F238E27FC236}">
                <a16:creationId xmlns:a16="http://schemas.microsoft.com/office/drawing/2014/main" id="{94416965-F833-B924-1016-96ED9A246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253" y="2072150"/>
            <a:ext cx="8408443" cy="1654463"/>
          </a:xfrm>
          <a:prstGeom prst="rect">
            <a:avLst/>
          </a:prstGeom>
        </p:spPr>
      </p:pic>
      <p:pic>
        <p:nvPicPr>
          <p:cNvPr id="7" name="Picture 6">
            <a:extLst>
              <a:ext uri="{FF2B5EF4-FFF2-40B4-BE49-F238E27FC236}">
                <a16:creationId xmlns:a16="http://schemas.microsoft.com/office/drawing/2014/main" id="{2A06AA44-0EC2-03F0-EEF1-B0DF0EA3B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253" y="4584214"/>
            <a:ext cx="8400184" cy="489230"/>
          </a:xfrm>
          <a:prstGeom prst="rect">
            <a:avLst/>
          </a:prstGeom>
        </p:spPr>
      </p:pic>
    </p:spTree>
    <p:extLst>
      <p:ext uri="{BB962C8B-B14F-4D97-AF65-F5344CB8AC3E}">
        <p14:creationId xmlns:p14="http://schemas.microsoft.com/office/powerpoint/2010/main" val="280287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83395-B271-B695-3587-64A44E34093E}"/>
              </a:ext>
            </a:extLst>
          </p:cNvPr>
          <p:cNvSpPr>
            <a:spLocks noGrp="1"/>
          </p:cNvSpPr>
          <p:nvPr>
            <p:ph type="title"/>
          </p:nvPr>
        </p:nvSpPr>
        <p:spPr/>
        <p:txBody>
          <a:bodyPr/>
          <a:lstStyle/>
          <a:p>
            <a:r>
              <a:rPr lang="en-US" dirty="0"/>
              <a:t>Labs(Step1)</a:t>
            </a:r>
          </a:p>
        </p:txBody>
      </p:sp>
      <p:sp>
        <p:nvSpPr>
          <p:cNvPr id="3" name="Content Placeholder 2">
            <a:extLst>
              <a:ext uri="{FF2B5EF4-FFF2-40B4-BE49-F238E27FC236}">
                <a16:creationId xmlns:a16="http://schemas.microsoft.com/office/drawing/2014/main" id="{F39CC93F-E621-5AB7-18C0-3E625B389D23}"/>
              </a:ext>
            </a:extLst>
          </p:cNvPr>
          <p:cNvSpPr>
            <a:spLocks noGrp="1"/>
          </p:cNvSpPr>
          <p:nvPr>
            <p:ph idx="1"/>
          </p:nvPr>
        </p:nvSpPr>
        <p:spPr/>
        <p:txBody>
          <a:bodyPr>
            <a:normAutofit/>
          </a:bodyPr>
          <a:lstStyle/>
          <a:p>
            <a:r>
              <a:rPr lang="en-US" sz="2000" dirty="0"/>
              <a:t>We need a short program to demonstrate job control. In either window, make a new directory named </a:t>
            </a:r>
            <a:r>
              <a:rPr lang="en-US" sz="2000" dirty="0">
                <a:solidFill>
                  <a:srgbClr val="FF0000"/>
                </a:solidFill>
              </a:rPr>
              <a:t>/home/ec2-user/bin</a:t>
            </a:r>
            <a:r>
              <a:rPr lang="en-US" sz="2000" dirty="0"/>
              <a:t>. </a:t>
            </a:r>
          </a:p>
          <a:p>
            <a:r>
              <a:rPr lang="en-US" sz="2000" dirty="0"/>
              <a:t>In that new directory, use </a:t>
            </a:r>
            <a:r>
              <a:rPr lang="en-US" sz="2000" dirty="0">
                <a:solidFill>
                  <a:srgbClr val="FF0000"/>
                </a:solidFill>
              </a:rPr>
              <a:t>vim</a:t>
            </a:r>
            <a:r>
              <a:rPr lang="en-US" sz="2000" dirty="0"/>
              <a:t> to create a short shell script named forever as shown: </a:t>
            </a:r>
          </a:p>
          <a:p>
            <a:endParaRPr lang="en-US" sz="2000" dirty="0"/>
          </a:p>
          <a:p>
            <a:endParaRPr lang="en-US" sz="2000" dirty="0"/>
          </a:p>
          <a:p>
            <a:endParaRPr lang="en-US" sz="2000" dirty="0"/>
          </a:p>
          <a:p>
            <a:r>
              <a:rPr lang="en-US" sz="2000" dirty="0"/>
              <a:t>The </a:t>
            </a:r>
            <a:r>
              <a:rPr lang="en-US" sz="2000" dirty="0">
                <a:solidFill>
                  <a:srgbClr val="FF0000"/>
                </a:solidFill>
              </a:rPr>
              <a:t>forever</a:t>
            </a:r>
            <a:r>
              <a:rPr lang="en-US" sz="2000" dirty="0"/>
              <a:t> script will run until terminated and will append any command line arguments passed to it to the file </a:t>
            </a:r>
            <a:r>
              <a:rPr lang="en-US" sz="2000" dirty="0">
                <a:solidFill>
                  <a:srgbClr val="FF0000"/>
                </a:solidFill>
              </a:rPr>
              <a:t>~/</a:t>
            </a:r>
            <a:r>
              <a:rPr lang="en-US" sz="2000" dirty="0" err="1">
                <a:solidFill>
                  <a:srgbClr val="FF0000"/>
                </a:solidFill>
              </a:rPr>
              <a:t>outfile</a:t>
            </a:r>
            <a:r>
              <a:rPr lang="en-US" sz="2000" dirty="0"/>
              <a:t>, once per second. Set the executable permission on the file so </a:t>
            </a:r>
            <a:r>
              <a:rPr lang="en-US" sz="2000" dirty="0">
                <a:solidFill>
                  <a:srgbClr val="FF0000"/>
                </a:solidFill>
              </a:rPr>
              <a:t>ec2-user</a:t>
            </a:r>
            <a:r>
              <a:rPr lang="en-US" sz="2000" dirty="0"/>
              <a:t> can run this script like any other program.</a:t>
            </a:r>
          </a:p>
        </p:txBody>
      </p:sp>
      <p:sp>
        <p:nvSpPr>
          <p:cNvPr id="4" name="TextBox 3">
            <a:extLst>
              <a:ext uri="{FF2B5EF4-FFF2-40B4-BE49-F238E27FC236}">
                <a16:creationId xmlns:a16="http://schemas.microsoft.com/office/drawing/2014/main" id="{35C300D7-06FD-FE47-807F-8E508C0D65F4}"/>
              </a:ext>
            </a:extLst>
          </p:cNvPr>
          <p:cNvSpPr txBox="1"/>
          <p:nvPr/>
        </p:nvSpPr>
        <p:spPr>
          <a:xfrm>
            <a:off x="1238864" y="3173361"/>
            <a:ext cx="8347587" cy="1477328"/>
          </a:xfrm>
          <a:prstGeom prst="rect">
            <a:avLst/>
          </a:prstGeom>
          <a:noFill/>
        </p:spPr>
        <p:txBody>
          <a:bodyPr wrap="square" rtlCol="0">
            <a:spAutoFit/>
          </a:bodyPr>
          <a:lstStyle/>
          <a:p>
            <a:r>
              <a:rPr lang="en-US" dirty="0">
                <a:solidFill>
                  <a:srgbClr val="FF0000"/>
                </a:solidFill>
              </a:rPr>
              <a:t>#!/bin/bash </a:t>
            </a:r>
          </a:p>
          <a:p>
            <a:r>
              <a:rPr lang="en-US" dirty="0">
                <a:solidFill>
                  <a:srgbClr val="FF0000"/>
                </a:solidFill>
              </a:rPr>
              <a:t>while true; do </a:t>
            </a:r>
          </a:p>
          <a:p>
            <a:r>
              <a:rPr lang="en-US" dirty="0">
                <a:solidFill>
                  <a:srgbClr val="FF0000"/>
                </a:solidFill>
              </a:rPr>
              <a:t>      echo -n "$@ " &gt;&gt; ~/</a:t>
            </a:r>
            <a:r>
              <a:rPr lang="en-US" dirty="0" err="1">
                <a:solidFill>
                  <a:srgbClr val="FF0000"/>
                </a:solidFill>
              </a:rPr>
              <a:t>outfile</a:t>
            </a:r>
            <a:r>
              <a:rPr lang="en-US" dirty="0">
                <a:solidFill>
                  <a:srgbClr val="FF0000"/>
                </a:solidFill>
              </a:rPr>
              <a:t> </a:t>
            </a:r>
          </a:p>
          <a:p>
            <a:r>
              <a:rPr lang="en-US" dirty="0">
                <a:solidFill>
                  <a:srgbClr val="FF0000"/>
                </a:solidFill>
              </a:rPr>
              <a:t>      sleep 1 </a:t>
            </a:r>
          </a:p>
          <a:p>
            <a:r>
              <a:rPr lang="en-US" dirty="0">
                <a:solidFill>
                  <a:srgbClr val="FF0000"/>
                </a:solidFill>
              </a:rPr>
              <a:t>done</a:t>
            </a:r>
          </a:p>
        </p:txBody>
      </p:sp>
    </p:spTree>
    <p:extLst>
      <p:ext uri="{BB962C8B-B14F-4D97-AF65-F5344CB8AC3E}">
        <p14:creationId xmlns:p14="http://schemas.microsoft.com/office/powerpoint/2010/main" val="17561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75BE-B652-064E-8473-7DE2409BF218}"/>
              </a:ext>
            </a:extLst>
          </p:cNvPr>
          <p:cNvSpPr>
            <a:spLocks noGrp="1"/>
          </p:cNvSpPr>
          <p:nvPr>
            <p:ph type="title"/>
          </p:nvPr>
        </p:nvSpPr>
        <p:spPr/>
        <p:txBody>
          <a:bodyPr/>
          <a:lstStyle/>
          <a:p>
            <a:r>
              <a:rPr lang="en-US" dirty="0"/>
              <a:t>Labs(Step1)</a:t>
            </a:r>
          </a:p>
        </p:txBody>
      </p:sp>
      <p:sp>
        <p:nvSpPr>
          <p:cNvPr id="3" name="Content Placeholder 2">
            <a:extLst>
              <a:ext uri="{FF2B5EF4-FFF2-40B4-BE49-F238E27FC236}">
                <a16:creationId xmlns:a16="http://schemas.microsoft.com/office/drawing/2014/main" id="{2B056C02-E4A3-873A-7FF1-3B936333B575}"/>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sz="2000" dirty="0"/>
              <a:t>In the left window, use your</a:t>
            </a:r>
            <a:r>
              <a:rPr lang="en-US" sz="2000" dirty="0">
                <a:solidFill>
                  <a:srgbClr val="FF0000"/>
                </a:solidFill>
              </a:rPr>
              <a:t> forever </a:t>
            </a:r>
            <a:r>
              <a:rPr lang="en-US" sz="2000" dirty="0"/>
              <a:t>script to start a process that continuously appends the word "rock" and a space to the file </a:t>
            </a:r>
            <a:r>
              <a:rPr lang="en-US" sz="2000" dirty="0">
                <a:solidFill>
                  <a:srgbClr val="FF0000"/>
                </a:solidFill>
              </a:rPr>
              <a:t>~/</a:t>
            </a:r>
            <a:r>
              <a:rPr lang="en-US" sz="2000" dirty="0" err="1">
                <a:solidFill>
                  <a:srgbClr val="FF0000"/>
                </a:solidFill>
              </a:rPr>
              <a:t>outfile</a:t>
            </a:r>
            <a:r>
              <a:rPr lang="en-US" sz="2000" dirty="0">
                <a:solidFill>
                  <a:srgbClr val="FF0000"/>
                </a:solidFill>
              </a:rPr>
              <a:t> </a:t>
            </a:r>
            <a:r>
              <a:rPr lang="en-US" sz="2000" dirty="0"/>
              <a:t>at one-second intervals.</a:t>
            </a:r>
          </a:p>
        </p:txBody>
      </p:sp>
      <p:pic>
        <p:nvPicPr>
          <p:cNvPr id="5" name="Picture 4">
            <a:extLst>
              <a:ext uri="{FF2B5EF4-FFF2-40B4-BE49-F238E27FC236}">
                <a16:creationId xmlns:a16="http://schemas.microsoft.com/office/drawing/2014/main" id="{FB49FBF2-A922-87BE-CD10-7913BA8C9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556" y="2065193"/>
            <a:ext cx="8625367" cy="2334686"/>
          </a:xfrm>
          <a:prstGeom prst="rect">
            <a:avLst/>
          </a:prstGeom>
        </p:spPr>
      </p:pic>
    </p:spTree>
    <p:extLst>
      <p:ext uri="{BB962C8B-B14F-4D97-AF65-F5344CB8AC3E}">
        <p14:creationId xmlns:p14="http://schemas.microsoft.com/office/powerpoint/2010/main" val="163144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902A-3662-AD1F-772F-64D053FF2C7A}"/>
              </a:ext>
            </a:extLst>
          </p:cNvPr>
          <p:cNvSpPr>
            <a:spLocks noGrp="1"/>
          </p:cNvSpPr>
          <p:nvPr>
            <p:ph type="title"/>
          </p:nvPr>
        </p:nvSpPr>
        <p:spPr/>
        <p:txBody>
          <a:bodyPr/>
          <a:lstStyle/>
          <a:p>
            <a:r>
              <a:rPr lang="en-US" dirty="0"/>
              <a:t>Labs(Step2)</a:t>
            </a:r>
          </a:p>
        </p:txBody>
      </p:sp>
      <p:sp>
        <p:nvSpPr>
          <p:cNvPr id="3" name="Content Placeholder 2">
            <a:extLst>
              <a:ext uri="{FF2B5EF4-FFF2-40B4-BE49-F238E27FC236}">
                <a16:creationId xmlns:a16="http://schemas.microsoft.com/office/drawing/2014/main" id="{2055C3FB-3C87-826D-4853-44E89BFBBADD}"/>
              </a:ext>
            </a:extLst>
          </p:cNvPr>
          <p:cNvSpPr>
            <a:spLocks noGrp="1"/>
          </p:cNvSpPr>
          <p:nvPr>
            <p:ph idx="1"/>
          </p:nvPr>
        </p:nvSpPr>
        <p:spPr/>
        <p:txBody>
          <a:bodyPr/>
          <a:lstStyle/>
          <a:p>
            <a:pPr marL="0" indent="0">
              <a:buNone/>
            </a:pPr>
            <a:endParaRPr lang="en-US" dirty="0"/>
          </a:p>
          <a:p>
            <a:r>
              <a:rPr lang="en-US" dirty="0"/>
              <a:t>In the right window, use tail to confirm that the new process is writing to the file.</a:t>
            </a:r>
          </a:p>
          <a:p>
            <a:endParaRPr lang="en-US" dirty="0"/>
          </a:p>
          <a:p>
            <a:endParaRPr lang="en-US" dirty="0"/>
          </a:p>
          <a:p>
            <a:endParaRPr lang="en-US" dirty="0"/>
          </a:p>
          <a:p>
            <a:r>
              <a:rPr lang="en-US" dirty="0"/>
              <a:t>In the left window, suspend the running process by pressing </a:t>
            </a:r>
            <a:r>
              <a:rPr lang="en-US" dirty="0" err="1">
                <a:solidFill>
                  <a:srgbClr val="FF0000"/>
                </a:solidFill>
              </a:rPr>
              <a:t>Ctrl+z</a:t>
            </a:r>
            <a:r>
              <a:rPr lang="en-US" dirty="0"/>
              <a:t>. The shell returns the job ID in square brackets. In the right window, confirm that the process output has stopped.</a:t>
            </a:r>
          </a:p>
          <a:p>
            <a:endParaRPr lang="en-US" dirty="0"/>
          </a:p>
        </p:txBody>
      </p:sp>
      <p:pic>
        <p:nvPicPr>
          <p:cNvPr id="5" name="Picture 4">
            <a:extLst>
              <a:ext uri="{FF2B5EF4-FFF2-40B4-BE49-F238E27FC236}">
                <a16:creationId xmlns:a16="http://schemas.microsoft.com/office/drawing/2014/main" id="{AA536D7F-F4C7-E8EA-26E8-017FB4DF0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818" y="2043744"/>
            <a:ext cx="8873839" cy="453650"/>
          </a:xfrm>
          <a:prstGeom prst="rect">
            <a:avLst/>
          </a:prstGeom>
        </p:spPr>
      </p:pic>
      <p:pic>
        <p:nvPicPr>
          <p:cNvPr id="7" name="Picture 6">
            <a:extLst>
              <a:ext uri="{FF2B5EF4-FFF2-40B4-BE49-F238E27FC236}">
                <a16:creationId xmlns:a16="http://schemas.microsoft.com/office/drawing/2014/main" id="{5549F00A-A082-FBF3-AA54-7F59CF676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818" y="3228384"/>
            <a:ext cx="7922853" cy="1386499"/>
          </a:xfrm>
          <a:prstGeom prst="rect">
            <a:avLst/>
          </a:prstGeom>
        </p:spPr>
      </p:pic>
    </p:spTree>
    <p:extLst>
      <p:ext uri="{BB962C8B-B14F-4D97-AF65-F5344CB8AC3E}">
        <p14:creationId xmlns:p14="http://schemas.microsoft.com/office/powerpoint/2010/main" val="129985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60E1-9E58-850F-5535-DD7261E1EF12}"/>
              </a:ext>
            </a:extLst>
          </p:cNvPr>
          <p:cNvSpPr>
            <a:spLocks noGrp="1"/>
          </p:cNvSpPr>
          <p:nvPr>
            <p:ph type="title"/>
          </p:nvPr>
        </p:nvSpPr>
        <p:spPr/>
        <p:txBody>
          <a:bodyPr/>
          <a:lstStyle/>
          <a:p>
            <a:r>
              <a:rPr lang="en-US" dirty="0"/>
              <a:t>Labs(Step3)</a:t>
            </a:r>
          </a:p>
        </p:txBody>
      </p:sp>
      <p:sp>
        <p:nvSpPr>
          <p:cNvPr id="7" name="Content Placeholder 6">
            <a:extLst>
              <a:ext uri="{FF2B5EF4-FFF2-40B4-BE49-F238E27FC236}">
                <a16:creationId xmlns:a16="http://schemas.microsoft.com/office/drawing/2014/main" id="{1885C649-EA84-60EE-0084-B2AD9B7F5662}"/>
              </a:ext>
            </a:extLst>
          </p:cNvPr>
          <p:cNvSpPr>
            <a:spLocks noGrp="1"/>
          </p:cNvSpPr>
          <p:nvPr>
            <p:ph idx="1"/>
          </p:nvPr>
        </p:nvSpPr>
        <p:spPr>
          <a:xfrm>
            <a:off x="1066800" y="1944330"/>
            <a:ext cx="10058400" cy="4267200"/>
          </a:xfrm>
        </p:spPr>
        <p:txBody>
          <a:bodyPr>
            <a:normAutofit/>
          </a:bodyPr>
          <a:lstStyle/>
          <a:p>
            <a:endParaRPr lang="en-US" sz="2000" dirty="0"/>
          </a:p>
          <a:p>
            <a:r>
              <a:rPr lang="en-US" sz="2000" dirty="0"/>
              <a:t>The tail command running in the right window should show that rock is no longer being appended to the </a:t>
            </a:r>
            <a:r>
              <a:rPr lang="en-US" sz="2000" dirty="0">
                <a:solidFill>
                  <a:srgbClr val="FF0000"/>
                </a:solidFill>
              </a:rPr>
              <a:t>~/</a:t>
            </a:r>
            <a:r>
              <a:rPr lang="en-US" sz="2000" dirty="0" err="1">
                <a:solidFill>
                  <a:srgbClr val="FF0000"/>
                </a:solidFill>
              </a:rPr>
              <a:t>outfile</a:t>
            </a:r>
            <a:r>
              <a:rPr lang="en-US" sz="2000" dirty="0">
                <a:solidFill>
                  <a:srgbClr val="FF0000"/>
                </a:solidFill>
              </a:rPr>
              <a:t> </a:t>
            </a:r>
            <a:r>
              <a:rPr lang="en-US" sz="2000" dirty="0"/>
              <a:t>every second.</a:t>
            </a:r>
          </a:p>
          <a:p>
            <a:r>
              <a:rPr lang="en-US" sz="2000" dirty="0"/>
              <a:t>In the left window, view the </a:t>
            </a:r>
            <a:r>
              <a:rPr lang="en-US" sz="2000" dirty="0">
                <a:solidFill>
                  <a:srgbClr val="FF0000"/>
                </a:solidFill>
              </a:rPr>
              <a:t>jobs</a:t>
            </a:r>
            <a:r>
              <a:rPr lang="en-US" sz="2000" dirty="0"/>
              <a:t> list. The </a:t>
            </a:r>
            <a:r>
              <a:rPr lang="en-US" sz="2000" dirty="0">
                <a:solidFill>
                  <a:srgbClr val="FF0000"/>
                </a:solidFill>
              </a:rPr>
              <a:t>+ </a:t>
            </a:r>
            <a:r>
              <a:rPr lang="en-US" sz="2000" dirty="0"/>
              <a:t>denotes the current job. Restart the job in the background. In the right window, confirm that the process output is again active.</a:t>
            </a:r>
          </a:p>
          <a:p>
            <a:endParaRPr lang="en-US" sz="2000" dirty="0"/>
          </a:p>
          <a:p>
            <a:endParaRPr lang="en-US" sz="2000" dirty="0"/>
          </a:p>
          <a:p>
            <a:endParaRPr lang="en-US" sz="2000" dirty="0"/>
          </a:p>
        </p:txBody>
      </p:sp>
      <p:pic>
        <p:nvPicPr>
          <p:cNvPr id="8" name="Content Placeholder 4">
            <a:extLst>
              <a:ext uri="{FF2B5EF4-FFF2-40B4-BE49-F238E27FC236}">
                <a16:creationId xmlns:a16="http://schemas.microsoft.com/office/drawing/2014/main" id="{F029DC90-7244-085E-17F7-AA4FB2C8B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000" y="1754713"/>
            <a:ext cx="7818509" cy="632881"/>
          </a:xfrm>
          <a:prstGeom prst="rect">
            <a:avLst/>
          </a:prstGeom>
        </p:spPr>
      </p:pic>
      <p:pic>
        <p:nvPicPr>
          <p:cNvPr id="10" name="Picture 9">
            <a:extLst>
              <a:ext uri="{FF2B5EF4-FFF2-40B4-BE49-F238E27FC236}">
                <a16:creationId xmlns:a16="http://schemas.microsoft.com/office/drawing/2014/main" id="{02295334-6C96-8900-D009-D0D640C50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000" y="4077930"/>
            <a:ext cx="8310123" cy="1989892"/>
          </a:xfrm>
          <a:prstGeom prst="rect">
            <a:avLst/>
          </a:prstGeom>
        </p:spPr>
      </p:pic>
    </p:spTree>
    <p:extLst>
      <p:ext uri="{BB962C8B-B14F-4D97-AF65-F5344CB8AC3E}">
        <p14:creationId xmlns:p14="http://schemas.microsoft.com/office/powerpoint/2010/main" val="290177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8B4F-FDE8-8D5A-97FD-28050901711C}"/>
              </a:ext>
            </a:extLst>
          </p:cNvPr>
          <p:cNvSpPr>
            <a:spLocks noGrp="1"/>
          </p:cNvSpPr>
          <p:nvPr>
            <p:ph type="title"/>
          </p:nvPr>
        </p:nvSpPr>
        <p:spPr/>
        <p:txBody>
          <a:bodyPr/>
          <a:lstStyle/>
          <a:p>
            <a:r>
              <a:rPr lang="en-US" dirty="0">
                <a:solidFill>
                  <a:srgbClr val="C00000"/>
                </a:solidFill>
              </a:rPr>
              <a:t>Configuring the keyboard layout</a:t>
            </a:r>
          </a:p>
        </p:txBody>
      </p:sp>
      <p:sp>
        <p:nvSpPr>
          <p:cNvPr id="3" name="Content Placeholder 2">
            <a:extLst>
              <a:ext uri="{FF2B5EF4-FFF2-40B4-BE49-F238E27FC236}">
                <a16:creationId xmlns:a16="http://schemas.microsoft.com/office/drawing/2014/main" id="{81AF9B5C-9B16-FF8A-C70B-2B825542A050}"/>
              </a:ext>
            </a:extLst>
          </p:cNvPr>
          <p:cNvSpPr>
            <a:spLocks noGrp="1"/>
          </p:cNvSpPr>
          <p:nvPr>
            <p:ph idx="1"/>
          </p:nvPr>
        </p:nvSpPr>
        <p:spPr/>
        <p:txBody>
          <a:bodyPr>
            <a:normAutofit lnSpcReduction="10000"/>
          </a:bodyPr>
          <a:lstStyle/>
          <a:p>
            <a:pPr>
              <a:buClr>
                <a:srgbClr val="C00000"/>
              </a:buClr>
            </a:pPr>
            <a:r>
              <a:rPr lang="en-US" sz="2000" dirty="0">
                <a:solidFill>
                  <a:schemeClr val="bg1"/>
                </a:solidFill>
              </a:rPr>
              <a:t>To list available keymaps: </a:t>
            </a:r>
            <a:r>
              <a:rPr lang="en-US" sz="2000" dirty="0" err="1">
                <a:solidFill>
                  <a:srgbClr val="C00000"/>
                </a:solidFill>
              </a:rPr>
              <a:t>localectl</a:t>
            </a:r>
            <a:r>
              <a:rPr lang="en-US" sz="2000" dirty="0">
                <a:solidFill>
                  <a:srgbClr val="C00000"/>
                </a:solidFill>
              </a:rPr>
              <a:t> list-keymaps</a:t>
            </a:r>
          </a:p>
          <a:p>
            <a:pPr>
              <a:buClr>
                <a:srgbClr val="C00000"/>
              </a:buClr>
            </a:pPr>
            <a:endParaRPr lang="en-US" sz="2000" dirty="0">
              <a:solidFill>
                <a:schemeClr val="bg1"/>
              </a:solidFill>
            </a:endParaRPr>
          </a:p>
          <a:p>
            <a:pPr>
              <a:buClr>
                <a:srgbClr val="C00000"/>
              </a:buClr>
            </a:pPr>
            <a:endParaRPr lang="en-US" sz="2000" dirty="0">
              <a:solidFill>
                <a:schemeClr val="bg1"/>
              </a:solidFill>
            </a:endParaRPr>
          </a:p>
          <a:p>
            <a:pPr>
              <a:buClr>
                <a:srgbClr val="C00000"/>
              </a:buClr>
            </a:pPr>
            <a:r>
              <a:rPr lang="en-US" sz="2000" dirty="0">
                <a:solidFill>
                  <a:schemeClr val="bg1"/>
                </a:solidFill>
              </a:rPr>
              <a:t>To display the current status of keymaps settings: </a:t>
            </a:r>
            <a:r>
              <a:rPr lang="en-US" sz="2000" dirty="0" err="1">
                <a:solidFill>
                  <a:srgbClr val="C00000"/>
                </a:solidFill>
              </a:rPr>
              <a:t>localectl</a:t>
            </a:r>
            <a:r>
              <a:rPr lang="en-US" sz="2000" dirty="0">
                <a:solidFill>
                  <a:srgbClr val="C00000"/>
                </a:solidFill>
              </a:rPr>
              <a:t> status</a:t>
            </a:r>
          </a:p>
          <a:p>
            <a:pPr>
              <a:buClr>
                <a:srgbClr val="C00000"/>
              </a:buClr>
            </a:pPr>
            <a:endParaRPr lang="en-US" sz="1600" dirty="0">
              <a:solidFill>
                <a:schemeClr val="bg1"/>
              </a:solidFill>
            </a:endParaRPr>
          </a:p>
          <a:p>
            <a:pPr>
              <a:buClr>
                <a:srgbClr val="C00000"/>
              </a:buClr>
            </a:pPr>
            <a:endParaRPr lang="en-US" sz="1600" dirty="0">
              <a:solidFill>
                <a:schemeClr val="bg1"/>
              </a:solidFill>
            </a:endParaRPr>
          </a:p>
          <a:p>
            <a:pPr>
              <a:buClr>
                <a:srgbClr val="C00000"/>
              </a:buClr>
            </a:pPr>
            <a:r>
              <a:rPr lang="en-US" sz="2000" dirty="0">
                <a:solidFill>
                  <a:schemeClr val="bg1"/>
                </a:solidFill>
              </a:rPr>
              <a:t>To set or change the default system keymap. For example: </a:t>
            </a:r>
            <a:r>
              <a:rPr lang="en-US" sz="2000" dirty="0">
                <a:solidFill>
                  <a:srgbClr val="C00000"/>
                </a:solidFill>
              </a:rPr>
              <a:t># </a:t>
            </a:r>
            <a:r>
              <a:rPr lang="en-US" sz="2000" dirty="0" err="1">
                <a:solidFill>
                  <a:srgbClr val="C00000"/>
                </a:solidFill>
              </a:rPr>
              <a:t>localectl</a:t>
            </a:r>
            <a:r>
              <a:rPr lang="en-US" sz="2000" dirty="0">
                <a:solidFill>
                  <a:srgbClr val="C00000"/>
                </a:solidFill>
              </a:rPr>
              <a:t> set-keymap us</a:t>
            </a:r>
          </a:p>
          <a:p>
            <a:pPr>
              <a:buClr>
                <a:srgbClr val="C00000"/>
              </a:buClr>
            </a:pPr>
            <a:endParaRPr lang="en-US" sz="2000" dirty="0">
              <a:solidFill>
                <a:srgbClr val="C00000"/>
              </a:solidFill>
            </a:endParaRPr>
          </a:p>
          <a:p>
            <a:pPr marL="0" indent="0">
              <a:buClr>
                <a:srgbClr val="C00000"/>
              </a:buClr>
              <a:buNone/>
            </a:pPr>
            <a:r>
              <a:rPr lang="en-US" sz="2000" dirty="0">
                <a:solidFill>
                  <a:srgbClr val="C00000"/>
                </a:solidFill>
              </a:rPr>
              <a:t>Additional resources man </a:t>
            </a:r>
            <a:r>
              <a:rPr lang="en-US" sz="2000" dirty="0" err="1">
                <a:solidFill>
                  <a:srgbClr val="C00000"/>
                </a:solidFill>
              </a:rPr>
              <a:t>localectl</a:t>
            </a:r>
            <a:r>
              <a:rPr lang="en-US" sz="2000" dirty="0">
                <a:solidFill>
                  <a:srgbClr val="C00000"/>
                </a:solidFill>
              </a:rPr>
              <a:t>, man locale, and man </a:t>
            </a:r>
            <a:r>
              <a:rPr lang="en-US" sz="2000" dirty="0" err="1">
                <a:solidFill>
                  <a:srgbClr val="C00000"/>
                </a:solidFill>
              </a:rPr>
              <a:t>locale.conf</a:t>
            </a:r>
            <a:endParaRPr lang="en-US" sz="2000" dirty="0">
              <a:solidFill>
                <a:srgbClr val="C00000"/>
              </a:solidFill>
            </a:endParaRPr>
          </a:p>
        </p:txBody>
      </p:sp>
    </p:spTree>
    <p:extLst>
      <p:ext uri="{BB962C8B-B14F-4D97-AF65-F5344CB8AC3E}">
        <p14:creationId xmlns:p14="http://schemas.microsoft.com/office/powerpoint/2010/main" val="58222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0FAA-3B50-9097-C2F0-888D0FFE0599}"/>
              </a:ext>
            </a:extLst>
          </p:cNvPr>
          <p:cNvSpPr>
            <a:spLocks noGrp="1"/>
          </p:cNvSpPr>
          <p:nvPr>
            <p:ph type="title"/>
          </p:nvPr>
        </p:nvSpPr>
        <p:spPr/>
        <p:txBody>
          <a:bodyPr/>
          <a:lstStyle/>
          <a:p>
            <a:r>
              <a:rPr lang="en-US" dirty="0"/>
              <a:t>Labs(Step4)</a:t>
            </a:r>
          </a:p>
        </p:txBody>
      </p:sp>
      <p:sp>
        <p:nvSpPr>
          <p:cNvPr id="3" name="Content Placeholder 2">
            <a:extLst>
              <a:ext uri="{FF2B5EF4-FFF2-40B4-BE49-F238E27FC236}">
                <a16:creationId xmlns:a16="http://schemas.microsoft.com/office/drawing/2014/main" id="{DC2218D9-8632-FD1F-6D7B-278348013F28}"/>
              </a:ext>
            </a:extLst>
          </p:cNvPr>
          <p:cNvSpPr>
            <a:spLocks noGrp="1"/>
          </p:cNvSpPr>
          <p:nvPr>
            <p:ph idx="1"/>
          </p:nvPr>
        </p:nvSpPr>
        <p:spPr/>
        <p:txBody>
          <a:bodyPr>
            <a:normAutofit/>
          </a:bodyPr>
          <a:lstStyle/>
          <a:p>
            <a:r>
              <a:rPr lang="en-US" sz="2000" dirty="0"/>
              <a:t>In the left window, use </a:t>
            </a:r>
            <a:r>
              <a:rPr lang="en-US" sz="2000" dirty="0">
                <a:solidFill>
                  <a:srgbClr val="FF0000"/>
                </a:solidFill>
              </a:rPr>
              <a:t>forever</a:t>
            </a:r>
            <a:r>
              <a:rPr lang="en-US" sz="2000" dirty="0"/>
              <a:t> to start two more processes which append strings to </a:t>
            </a:r>
            <a:r>
              <a:rPr lang="en-US" sz="2000" dirty="0">
                <a:solidFill>
                  <a:srgbClr val="FF0000"/>
                </a:solidFill>
              </a:rPr>
              <a:t>~/ </a:t>
            </a:r>
            <a:r>
              <a:rPr lang="en-US" sz="2000" dirty="0" err="1">
                <a:solidFill>
                  <a:srgbClr val="FF0000"/>
                </a:solidFill>
              </a:rPr>
              <a:t>outfile</a:t>
            </a:r>
            <a:r>
              <a:rPr lang="en-US" sz="2000" dirty="0"/>
              <a:t>. Use the ampersand (</a:t>
            </a:r>
            <a:r>
              <a:rPr lang="en-US" sz="2000" dirty="0">
                <a:solidFill>
                  <a:srgbClr val="FF0000"/>
                </a:solidFill>
              </a:rPr>
              <a:t>&amp;</a:t>
            </a:r>
            <a:r>
              <a:rPr lang="en-US" sz="2000" dirty="0"/>
              <a:t>) to start the processes in the background, and use the arguments </a:t>
            </a:r>
            <a:r>
              <a:rPr lang="en-US" sz="2000" dirty="0">
                <a:solidFill>
                  <a:srgbClr val="FF0000"/>
                </a:solidFill>
              </a:rPr>
              <a:t>paper</a:t>
            </a:r>
            <a:r>
              <a:rPr lang="en-US" sz="2000" dirty="0"/>
              <a:t> and </a:t>
            </a:r>
            <a:r>
              <a:rPr lang="en-US" sz="2000" dirty="0">
                <a:solidFill>
                  <a:srgbClr val="FF0000"/>
                </a:solidFill>
              </a:rPr>
              <a:t>scissors</a:t>
            </a:r>
            <a:r>
              <a:rPr lang="en-US" sz="2000" dirty="0"/>
              <a:t> in place of </a:t>
            </a:r>
            <a:r>
              <a:rPr lang="en-US" sz="2000" dirty="0">
                <a:solidFill>
                  <a:srgbClr val="FF0000"/>
                </a:solidFill>
              </a:rPr>
              <a:t>rock</a:t>
            </a:r>
            <a:r>
              <a:rPr lang="en-US" sz="2000" dirty="0"/>
              <a:t> so you can tell all three processes apart. </a:t>
            </a:r>
          </a:p>
          <a:p>
            <a:endParaRPr lang="en-US" sz="2000" dirty="0"/>
          </a:p>
          <a:p>
            <a:endParaRPr lang="en-US" sz="2000" dirty="0"/>
          </a:p>
          <a:p>
            <a:r>
              <a:rPr lang="en-US" sz="2000" dirty="0"/>
              <a:t>The job number of each new process is printed in square brackets. The second number is the unique system-wide process ID number (PID) for the process, which will probably be different when you run these commands. </a:t>
            </a:r>
          </a:p>
          <a:p>
            <a:endParaRPr lang="en-US" sz="2000" dirty="0"/>
          </a:p>
          <a:p>
            <a:endParaRPr lang="en-US" sz="2000" dirty="0"/>
          </a:p>
        </p:txBody>
      </p:sp>
      <p:pic>
        <p:nvPicPr>
          <p:cNvPr id="5" name="Picture 4">
            <a:extLst>
              <a:ext uri="{FF2B5EF4-FFF2-40B4-BE49-F238E27FC236}">
                <a16:creationId xmlns:a16="http://schemas.microsoft.com/office/drawing/2014/main" id="{2A485A29-BDD6-FA19-3FB8-3BC4F2893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238" y="2849855"/>
            <a:ext cx="9108291" cy="1019903"/>
          </a:xfrm>
          <a:prstGeom prst="rect">
            <a:avLst/>
          </a:prstGeom>
        </p:spPr>
      </p:pic>
    </p:spTree>
    <p:extLst>
      <p:ext uri="{BB962C8B-B14F-4D97-AF65-F5344CB8AC3E}">
        <p14:creationId xmlns:p14="http://schemas.microsoft.com/office/powerpoint/2010/main" val="342131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123D-E4BD-E3F6-5092-45BA2B922B51}"/>
              </a:ext>
            </a:extLst>
          </p:cNvPr>
          <p:cNvSpPr>
            <a:spLocks noGrp="1"/>
          </p:cNvSpPr>
          <p:nvPr>
            <p:ph type="title"/>
          </p:nvPr>
        </p:nvSpPr>
        <p:spPr/>
        <p:txBody>
          <a:bodyPr/>
          <a:lstStyle/>
          <a:p>
            <a:r>
              <a:rPr lang="en-US" dirty="0"/>
              <a:t>Labs(Step5)</a:t>
            </a:r>
          </a:p>
        </p:txBody>
      </p:sp>
      <p:sp>
        <p:nvSpPr>
          <p:cNvPr id="3" name="Content Placeholder 2">
            <a:extLst>
              <a:ext uri="{FF2B5EF4-FFF2-40B4-BE49-F238E27FC236}">
                <a16:creationId xmlns:a16="http://schemas.microsoft.com/office/drawing/2014/main" id="{00D0C35B-E191-767B-A10E-BF86F639FD9F}"/>
              </a:ext>
            </a:extLst>
          </p:cNvPr>
          <p:cNvSpPr>
            <a:spLocks noGrp="1"/>
          </p:cNvSpPr>
          <p:nvPr>
            <p:ph idx="1"/>
          </p:nvPr>
        </p:nvSpPr>
        <p:spPr/>
        <p:txBody>
          <a:bodyPr>
            <a:normAutofit/>
          </a:bodyPr>
          <a:lstStyle/>
          <a:p>
            <a:r>
              <a:rPr lang="en-US" sz="2000" dirty="0"/>
              <a:t>In the left window, view </a:t>
            </a:r>
            <a:r>
              <a:rPr lang="en-US" sz="2000" dirty="0">
                <a:solidFill>
                  <a:srgbClr val="FF0000"/>
                </a:solidFill>
              </a:rPr>
              <a:t>jobs</a:t>
            </a:r>
            <a:r>
              <a:rPr lang="en-US" sz="2000" dirty="0"/>
              <a:t> to see all three processes "Running". In the right window, confirm that all three processes are appending to the file.</a:t>
            </a:r>
          </a:p>
          <a:p>
            <a:endParaRPr lang="en-US" sz="2000" dirty="0"/>
          </a:p>
          <a:p>
            <a:endParaRPr lang="en-US" sz="2000" dirty="0"/>
          </a:p>
          <a:p>
            <a:r>
              <a:rPr lang="en-US" sz="2000" dirty="0"/>
              <a:t>Suspend the </a:t>
            </a:r>
            <a:r>
              <a:rPr lang="en-US" sz="2000" dirty="0">
                <a:solidFill>
                  <a:srgbClr val="FF0000"/>
                </a:solidFill>
              </a:rPr>
              <a:t>forever rock </a:t>
            </a:r>
            <a:r>
              <a:rPr lang="en-US" sz="2000" dirty="0"/>
              <a:t>process. In the left window, foreground the job, using the job ID determined from the </a:t>
            </a:r>
            <a:r>
              <a:rPr lang="en-US" sz="2000" dirty="0">
                <a:solidFill>
                  <a:srgbClr val="FF0000"/>
                </a:solidFill>
              </a:rPr>
              <a:t>jobs</a:t>
            </a:r>
            <a:r>
              <a:rPr lang="en-US" sz="2000" dirty="0"/>
              <a:t> listing, then suspend it using </a:t>
            </a:r>
            <a:r>
              <a:rPr lang="en-US" sz="2000" dirty="0" err="1">
                <a:solidFill>
                  <a:srgbClr val="FF0000"/>
                </a:solidFill>
              </a:rPr>
              <a:t>Ctrl+z</a:t>
            </a:r>
            <a:r>
              <a:rPr lang="en-US" sz="2000" dirty="0"/>
              <a:t>. Confirm that the </a:t>
            </a:r>
            <a:r>
              <a:rPr lang="en-US" sz="2000" dirty="0">
                <a:solidFill>
                  <a:srgbClr val="FF0000"/>
                </a:solidFill>
              </a:rPr>
              <a:t>forever rock </a:t>
            </a:r>
            <a:r>
              <a:rPr lang="en-US" sz="2000" dirty="0"/>
              <a:t>process is " </a:t>
            </a:r>
            <a:r>
              <a:rPr lang="en-US" sz="2000" dirty="0">
                <a:solidFill>
                  <a:srgbClr val="FF0000"/>
                </a:solidFill>
              </a:rPr>
              <a:t>Stopped</a:t>
            </a:r>
            <a:r>
              <a:rPr lang="en-US" sz="2000" dirty="0"/>
              <a:t>. In the right window, confirm that "rock" is no longer being appended to </a:t>
            </a:r>
            <a:r>
              <a:rPr lang="en-US" sz="2000" dirty="0">
                <a:solidFill>
                  <a:srgbClr val="FF0000"/>
                </a:solidFill>
              </a:rPr>
              <a:t>~/</a:t>
            </a:r>
            <a:r>
              <a:rPr lang="en-US" sz="2000" dirty="0" err="1">
                <a:solidFill>
                  <a:srgbClr val="FF0000"/>
                </a:solidFill>
              </a:rPr>
              <a:t>outfile</a:t>
            </a:r>
            <a:r>
              <a:rPr lang="en-US" sz="2000" dirty="0">
                <a:solidFill>
                  <a:srgbClr val="FF0000"/>
                </a:solidFill>
              </a:rPr>
              <a:t> </a:t>
            </a:r>
            <a:r>
              <a:rPr lang="en-US" sz="2000" dirty="0"/>
              <a:t>every second. </a:t>
            </a:r>
          </a:p>
          <a:p>
            <a:endParaRPr lang="en-US" sz="2000" dirty="0"/>
          </a:p>
        </p:txBody>
      </p:sp>
      <p:pic>
        <p:nvPicPr>
          <p:cNvPr id="5" name="Picture 4">
            <a:extLst>
              <a:ext uri="{FF2B5EF4-FFF2-40B4-BE49-F238E27FC236}">
                <a16:creationId xmlns:a16="http://schemas.microsoft.com/office/drawing/2014/main" id="{AD09C0C1-FCDF-2F16-B99C-8EA8F5083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119" y="2596396"/>
            <a:ext cx="9354552" cy="1016037"/>
          </a:xfrm>
          <a:prstGeom prst="rect">
            <a:avLst/>
          </a:prstGeom>
        </p:spPr>
      </p:pic>
      <p:pic>
        <p:nvPicPr>
          <p:cNvPr id="7" name="Picture 6">
            <a:extLst>
              <a:ext uri="{FF2B5EF4-FFF2-40B4-BE49-F238E27FC236}">
                <a16:creationId xmlns:a16="http://schemas.microsoft.com/office/drawing/2014/main" id="{17D94153-2E73-A1ED-F15F-12C49B9EE13D}"/>
              </a:ext>
            </a:extLst>
          </p:cNvPr>
          <p:cNvPicPr>
            <a:picLocks noChangeAspect="1"/>
          </p:cNvPicPr>
          <p:nvPr/>
        </p:nvPicPr>
        <p:blipFill rotWithShape="1">
          <a:blip r:embed="rId3">
            <a:extLst>
              <a:ext uri="{28A0092B-C50C-407E-A947-70E740481C1C}">
                <a14:useLocalDpi xmlns:a14="http://schemas.microsoft.com/office/drawing/2010/main" val="0"/>
              </a:ext>
            </a:extLst>
          </a:blip>
          <a:srcRect b="2879"/>
          <a:stretch/>
        </p:blipFill>
        <p:spPr>
          <a:xfrm>
            <a:off x="1274119" y="4870106"/>
            <a:ext cx="8132473" cy="1721319"/>
          </a:xfrm>
          <a:prstGeom prst="rect">
            <a:avLst/>
          </a:prstGeom>
        </p:spPr>
      </p:pic>
    </p:spTree>
    <p:extLst>
      <p:ext uri="{BB962C8B-B14F-4D97-AF65-F5344CB8AC3E}">
        <p14:creationId xmlns:p14="http://schemas.microsoft.com/office/powerpoint/2010/main" val="42714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5CDF-1E36-EEBB-02D8-74DF20D5C122}"/>
              </a:ext>
            </a:extLst>
          </p:cNvPr>
          <p:cNvSpPr>
            <a:spLocks noGrp="1"/>
          </p:cNvSpPr>
          <p:nvPr>
            <p:ph type="title"/>
          </p:nvPr>
        </p:nvSpPr>
        <p:spPr/>
        <p:txBody>
          <a:bodyPr/>
          <a:lstStyle/>
          <a:p>
            <a:r>
              <a:rPr lang="en-US" dirty="0"/>
              <a:t>Labs(Step6)</a:t>
            </a:r>
          </a:p>
        </p:txBody>
      </p:sp>
      <p:sp>
        <p:nvSpPr>
          <p:cNvPr id="3" name="Content Placeholder 2">
            <a:extLst>
              <a:ext uri="{FF2B5EF4-FFF2-40B4-BE49-F238E27FC236}">
                <a16:creationId xmlns:a16="http://schemas.microsoft.com/office/drawing/2014/main" id="{5D53C32B-CC20-E074-55CE-C579E93C0144}"/>
              </a:ext>
            </a:extLst>
          </p:cNvPr>
          <p:cNvSpPr>
            <a:spLocks noGrp="1"/>
          </p:cNvSpPr>
          <p:nvPr>
            <p:ph idx="1"/>
          </p:nvPr>
        </p:nvSpPr>
        <p:spPr/>
        <p:txBody>
          <a:bodyPr>
            <a:normAutofit/>
          </a:bodyPr>
          <a:lstStyle/>
          <a:p>
            <a:r>
              <a:rPr lang="en-US" sz="2000" dirty="0"/>
              <a:t>Terminate the </a:t>
            </a:r>
            <a:r>
              <a:rPr lang="en-US" sz="2000" dirty="0">
                <a:solidFill>
                  <a:srgbClr val="FF0000"/>
                </a:solidFill>
              </a:rPr>
              <a:t>forever paper </a:t>
            </a:r>
            <a:r>
              <a:rPr lang="en-US" sz="2000" dirty="0"/>
              <a:t>process. In the left window, foreground the job, then terminate it using </a:t>
            </a:r>
            <a:r>
              <a:rPr lang="en-US" sz="2000" dirty="0" err="1">
                <a:solidFill>
                  <a:srgbClr val="FF0000"/>
                </a:solidFill>
              </a:rPr>
              <a:t>Ctrl+c</a:t>
            </a:r>
            <a:r>
              <a:rPr lang="en-US" sz="2000" dirty="0"/>
              <a:t>. Confirm that the </a:t>
            </a:r>
            <a:r>
              <a:rPr lang="en-US" sz="2000" dirty="0">
                <a:solidFill>
                  <a:srgbClr val="FF0000"/>
                </a:solidFill>
              </a:rPr>
              <a:t>forever paper </a:t>
            </a:r>
            <a:r>
              <a:rPr lang="en-US" sz="2000" dirty="0"/>
              <a:t>process has disappeared using </a:t>
            </a:r>
            <a:r>
              <a:rPr lang="en-US" sz="2000" dirty="0">
                <a:solidFill>
                  <a:srgbClr val="FF0000"/>
                </a:solidFill>
              </a:rPr>
              <a:t>jobs</a:t>
            </a:r>
            <a:r>
              <a:rPr lang="en-US" sz="2000" dirty="0"/>
              <a:t>. In the right window, confirm that </a:t>
            </a:r>
            <a:r>
              <a:rPr lang="en-US" sz="2000" dirty="0">
                <a:solidFill>
                  <a:srgbClr val="FF0000"/>
                </a:solidFill>
              </a:rPr>
              <a:t>forever paper</a:t>
            </a:r>
            <a:r>
              <a:rPr lang="en-US" sz="2000" dirty="0"/>
              <a:t> output is no longer active.</a:t>
            </a:r>
          </a:p>
          <a:p>
            <a:endParaRPr lang="en-US" sz="2000" dirty="0"/>
          </a:p>
        </p:txBody>
      </p:sp>
      <p:pic>
        <p:nvPicPr>
          <p:cNvPr id="7" name="Picture 6">
            <a:extLst>
              <a:ext uri="{FF2B5EF4-FFF2-40B4-BE49-F238E27FC236}">
                <a16:creationId xmlns:a16="http://schemas.microsoft.com/office/drawing/2014/main" id="{8207FC29-107C-4BCD-2C24-B19BB3F7E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805" y="2853373"/>
            <a:ext cx="8778259" cy="2331383"/>
          </a:xfrm>
          <a:prstGeom prst="rect">
            <a:avLst/>
          </a:prstGeom>
        </p:spPr>
      </p:pic>
    </p:spTree>
    <p:extLst>
      <p:ext uri="{BB962C8B-B14F-4D97-AF65-F5344CB8AC3E}">
        <p14:creationId xmlns:p14="http://schemas.microsoft.com/office/powerpoint/2010/main" val="222412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7D7B8-0F56-73C1-58D9-6F36555A0838}"/>
              </a:ext>
            </a:extLst>
          </p:cNvPr>
          <p:cNvSpPr>
            <a:spLocks noGrp="1"/>
          </p:cNvSpPr>
          <p:nvPr>
            <p:ph type="title"/>
          </p:nvPr>
        </p:nvSpPr>
        <p:spPr/>
        <p:txBody>
          <a:bodyPr/>
          <a:lstStyle/>
          <a:p>
            <a:r>
              <a:rPr lang="en-US" dirty="0"/>
              <a:t>Labs(Step7)</a:t>
            </a:r>
          </a:p>
        </p:txBody>
      </p:sp>
      <p:sp>
        <p:nvSpPr>
          <p:cNvPr id="3" name="Content Placeholder 2">
            <a:extLst>
              <a:ext uri="{FF2B5EF4-FFF2-40B4-BE49-F238E27FC236}">
                <a16:creationId xmlns:a16="http://schemas.microsoft.com/office/drawing/2014/main" id="{197F2F2C-2492-84F8-80FE-DD21112A689A}"/>
              </a:ext>
            </a:extLst>
          </p:cNvPr>
          <p:cNvSpPr>
            <a:spLocks noGrp="1"/>
          </p:cNvSpPr>
          <p:nvPr>
            <p:ph idx="1"/>
          </p:nvPr>
        </p:nvSpPr>
        <p:spPr/>
        <p:txBody>
          <a:bodyPr>
            <a:normAutofit/>
          </a:bodyPr>
          <a:lstStyle/>
          <a:p>
            <a:r>
              <a:rPr lang="en-US" sz="2000" dirty="0"/>
              <a:t>In the left window, view the remaining jobs associated with the left window session by using the </a:t>
            </a:r>
            <a:r>
              <a:rPr lang="en-US" sz="2000" dirty="0" err="1">
                <a:solidFill>
                  <a:srgbClr val="FF0000"/>
                </a:solidFill>
              </a:rPr>
              <a:t>ps</a:t>
            </a:r>
            <a:r>
              <a:rPr lang="en-US" sz="2000" dirty="0">
                <a:solidFill>
                  <a:srgbClr val="FF0000"/>
                </a:solidFill>
              </a:rPr>
              <a:t> </a:t>
            </a:r>
            <a:r>
              <a:rPr lang="en-US" sz="2000" dirty="0" err="1">
                <a:solidFill>
                  <a:srgbClr val="FF0000"/>
                </a:solidFill>
              </a:rPr>
              <a:t>jT</a:t>
            </a:r>
            <a:r>
              <a:rPr lang="en-US" sz="2000" dirty="0">
                <a:solidFill>
                  <a:srgbClr val="FF0000"/>
                </a:solidFill>
              </a:rPr>
              <a:t> </a:t>
            </a:r>
            <a:r>
              <a:rPr lang="en-US" sz="2000" dirty="0"/>
              <a:t>command. The suspended job has state </a:t>
            </a:r>
            <a:r>
              <a:rPr lang="en-US" sz="2000" dirty="0">
                <a:solidFill>
                  <a:srgbClr val="FF0000"/>
                </a:solidFill>
              </a:rPr>
              <a:t>T</a:t>
            </a:r>
            <a:r>
              <a:rPr lang="en-US" sz="2000" dirty="0"/>
              <a:t>. The other background job is sleeping (</a:t>
            </a:r>
            <a:r>
              <a:rPr lang="en-US" sz="2000" dirty="0">
                <a:solidFill>
                  <a:srgbClr val="FF0000"/>
                </a:solidFill>
              </a:rPr>
              <a:t>S</a:t>
            </a:r>
            <a:r>
              <a:rPr lang="en-US" sz="2000" dirty="0"/>
              <a:t>), since </a:t>
            </a:r>
            <a:r>
              <a:rPr lang="en-US" sz="2000" dirty="0" err="1">
                <a:solidFill>
                  <a:srgbClr val="FF0000"/>
                </a:solidFill>
              </a:rPr>
              <a:t>ps</a:t>
            </a:r>
            <a:r>
              <a:rPr lang="en-US" sz="2000" dirty="0"/>
              <a:t> is "on </a:t>
            </a:r>
            <a:r>
              <a:rPr lang="en-US" sz="2000" dirty="0" err="1"/>
              <a:t>cpu</a:t>
            </a:r>
            <a:r>
              <a:rPr lang="en-US" sz="2000" dirty="0"/>
              <a:t>" (</a:t>
            </a:r>
            <a:r>
              <a:rPr lang="en-US" sz="2000" dirty="0">
                <a:solidFill>
                  <a:srgbClr val="FF0000"/>
                </a:solidFill>
              </a:rPr>
              <a:t>R</a:t>
            </a:r>
            <a:r>
              <a:rPr lang="en-US" sz="2000" dirty="0"/>
              <a:t>) while displaying. </a:t>
            </a:r>
          </a:p>
          <a:p>
            <a:endParaRPr lang="en-US" sz="2000" dirty="0"/>
          </a:p>
          <a:p>
            <a:endParaRPr lang="en-US" sz="2000" dirty="0"/>
          </a:p>
          <a:p>
            <a:endParaRPr lang="en-US" sz="2000" dirty="0"/>
          </a:p>
          <a:p>
            <a:endParaRPr lang="en-US" sz="2000" dirty="0"/>
          </a:p>
          <a:p>
            <a:r>
              <a:rPr lang="en-US" sz="2000" dirty="0"/>
              <a:t>Terminate the remaining two jobs. In the left window, foreground either job. Terminate it using </a:t>
            </a:r>
            <a:r>
              <a:rPr lang="en-US" sz="2000" dirty="0" err="1">
                <a:solidFill>
                  <a:srgbClr val="FF0000"/>
                </a:solidFill>
              </a:rPr>
              <a:t>Ctrl+c</a:t>
            </a:r>
            <a:r>
              <a:rPr lang="en-US" sz="2000" dirty="0"/>
              <a:t>. Repeat with the remaining job. The </a:t>
            </a:r>
            <a:r>
              <a:rPr lang="en-US" sz="2000" dirty="0">
                <a:solidFill>
                  <a:srgbClr val="FF0000"/>
                </a:solidFill>
              </a:rPr>
              <a:t>Stopped</a:t>
            </a:r>
            <a:r>
              <a:rPr lang="en-US" sz="2000" dirty="0"/>
              <a:t> job will temporarily restart when foregrounded. Confirm that no jobs remain and that output has stopped.</a:t>
            </a:r>
          </a:p>
          <a:p>
            <a:endParaRPr lang="en-US" sz="2000" dirty="0"/>
          </a:p>
        </p:txBody>
      </p:sp>
      <p:pic>
        <p:nvPicPr>
          <p:cNvPr id="5" name="Picture 4">
            <a:extLst>
              <a:ext uri="{FF2B5EF4-FFF2-40B4-BE49-F238E27FC236}">
                <a16:creationId xmlns:a16="http://schemas.microsoft.com/office/drawing/2014/main" id="{AE98F2E0-75CE-C8A3-E105-2FDED3D7B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585" y="2917721"/>
            <a:ext cx="9052950" cy="1940719"/>
          </a:xfrm>
          <a:prstGeom prst="rect">
            <a:avLst/>
          </a:prstGeom>
        </p:spPr>
      </p:pic>
    </p:spTree>
    <p:extLst>
      <p:ext uri="{BB962C8B-B14F-4D97-AF65-F5344CB8AC3E}">
        <p14:creationId xmlns:p14="http://schemas.microsoft.com/office/powerpoint/2010/main" val="345297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7837-1A4A-9592-27BF-0EF18E2E18FF}"/>
              </a:ext>
            </a:extLst>
          </p:cNvPr>
          <p:cNvSpPr>
            <a:spLocks noGrp="1"/>
          </p:cNvSpPr>
          <p:nvPr>
            <p:ph type="title"/>
          </p:nvPr>
        </p:nvSpPr>
        <p:spPr/>
        <p:txBody>
          <a:bodyPr/>
          <a:lstStyle/>
          <a:p>
            <a:r>
              <a:rPr lang="en-US" dirty="0"/>
              <a:t>Labs(Step8)</a:t>
            </a:r>
          </a:p>
        </p:txBody>
      </p:sp>
      <p:sp>
        <p:nvSpPr>
          <p:cNvPr id="3" name="Content Placeholder 2">
            <a:extLst>
              <a:ext uri="{FF2B5EF4-FFF2-40B4-BE49-F238E27FC236}">
                <a16:creationId xmlns:a16="http://schemas.microsoft.com/office/drawing/2014/main" id="{C1A3492D-7E25-4155-D646-31EDFFE2F57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In the right window, use </a:t>
            </a:r>
            <a:r>
              <a:rPr lang="en-US" dirty="0" err="1">
                <a:solidFill>
                  <a:srgbClr val="FF0000"/>
                </a:solidFill>
              </a:rPr>
              <a:t>Ctrl+c</a:t>
            </a:r>
            <a:r>
              <a:rPr lang="en-US" dirty="0">
                <a:solidFill>
                  <a:srgbClr val="FF0000"/>
                </a:solidFill>
              </a:rPr>
              <a:t> </a:t>
            </a:r>
            <a:r>
              <a:rPr lang="en-US" dirty="0"/>
              <a:t>to terminate the </a:t>
            </a:r>
            <a:r>
              <a:rPr lang="en-US" dirty="0">
                <a:solidFill>
                  <a:srgbClr val="FF0000"/>
                </a:solidFill>
              </a:rPr>
              <a:t>tail</a:t>
            </a:r>
            <a:r>
              <a:rPr lang="en-US" dirty="0"/>
              <a:t> command. Remove </a:t>
            </a:r>
            <a:r>
              <a:rPr lang="en-US" dirty="0">
                <a:solidFill>
                  <a:srgbClr val="FF0000"/>
                </a:solidFill>
              </a:rPr>
              <a:t>~/</a:t>
            </a:r>
            <a:r>
              <a:rPr lang="en-US" dirty="0" err="1">
                <a:solidFill>
                  <a:srgbClr val="FF0000"/>
                </a:solidFill>
              </a:rPr>
              <a:t>outfile</a:t>
            </a:r>
            <a:r>
              <a:rPr lang="en-US" dirty="0"/>
              <a:t>.</a:t>
            </a:r>
          </a:p>
        </p:txBody>
      </p:sp>
      <p:pic>
        <p:nvPicPr>
          <p:cNvPr id="7" name="Picture 6">
            <a:extLst>
              <a:ext uri="{FF2B5EF4-FFF2-40B4-BE49-F238E27FC236}">
                <a16:creationId xmlns:a16="http://schemas.microsoft.com/office/drawing/2014/main" id="{6EF15F3D-33D0-A13E-D81E-8F9CF828F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907" y="1905001"/>
            <a:ext cx="8783668" cy="2560995"/>
          </a:xfrm>
          <a:prstGeom prst="rect">
            <a:avLst/>
          </a:prstGeom>
        </p:spPr>
      </p:pic>
      <p:pic>
        <p:nvPicPr>
          <p:cNvPr id="9" name="Picture 8">
            <a:extLst>
              <a:ext uri="{FF2B5EF4-FFF2-40B4-BE49-F238E27FC236}">
                <a16:creationId xmlns:a16="http://schemas.microsoft.com/office/drawing/2014/main" id="{BE826F03-D6C8-0DC6-BBFD-BB8778DAA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906" y="5506670"/>
            <a:ext cx="9070793" cy="284530"/>
          </a:xfrm>
          <a:prstGeom prst="rect">
            <a:avLst/>
          </a:prstGeom>
        </p:spPr>
      </p:pic>
    </p:spTree>
    <p:extLst>
      <p:ext uri="{BB962C8B-B14F-4D97-AF65-F5344CB8AC3E}">
        <p14:creationId xmlns:p14="http://schemas.microsoft.com/office/powerpoint/2010/main" val="330514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1069848" y="4242816"/>
            <a:ext cx="8251133" cy="1463040"/>
          </a:xfrm>
        </p:spPr>
        <p:txBody>
          <a:bodyPr>
            <a:normAutofit/>
          </a:bodyPr>
          <a:lstStyle/>
          <a:p>
            <a:r>
              <a:rPr lang="en-US" dirty="0"/>
              <a:t>Killing Processes</a:t>
            </a:r>
            <a:endParaRPr lang="en-US" dirty="0">
              <a:solidFill>
                <a:srgbClr val="FF0000"/>
              </a:solidFill>
            </a:endParaRP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348979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C689-32F8-BCA7-30FE-471B62510119}"/>
              </a:ext>
            </a:extLst>
          </p:cNvPr>
          <p:cNvSpPr>
            <a:spLocks noGrp="1"/>
          </p:cNvSpPr>
          <p:nvPr>
            <p:ph type="title"/>
          </p:nvPr>
        </p:nvSpPr>
        <p:spPr/>
        <p:txBody>
          <a:bodyPr/>
          <a:lstStyle/>
          <a:p>
            <a:r>
              <a:rPr lang="en-US" dirty="0"/>
              <a:t>Killing Processes</a:t>
            </a:r>
          </a:p>
        </p:txBody>
      </p:sp>
      <p:sp>
        <p:nvSpPr>
          <p:cNvPr id="3" name="Content Placeholder 2">
            <a:extLst>
              <a:ext uri="{FF2B5EF4-FFF2-40B4-BE49-F238E27FC236}">
                <a16:creationId xmlns:a16="http://schemas.microsoft.com/office/drawing/2014/main" id="{EDE01338-041C-C56A-F608-8171A9691542}"/>
              </a:ext>
            </a:extLst>
          </p:cNvPr>
          <p:cNvSpPr>
            <a:spLocks noGrp="1"/>
          </p:cNvSpPr>
          <p:nvPr>
            <p:ph idx="1"/>
          </p:nvPr>
        </p:nvSpPr>
        <p:spPr/>
        <p:txBody>
          <a:bodyPr>
            <a:normAutofit/>
          </a:bodyPr>
          <a:lstStyle/>
          <a:p>
            <a:pPr marL="0" indent="0">
              <a:buNone/>
            </a:pPr>
            <a:r>
              <a:rPr lang="en-US" sz="2000" dirty="0">
                <a:solidFill>
                  <a:srgbClr val="FF0000"/>
                </a:solidFill>
              </a:rPr>
              <a:t>Objectives </a:t>
            </a:r>
          </a:p>
          <a:p>
            <a:pPr marL="0" indent="0">
              <a:buNone/>
            </a:pPr>
            <a:r>
              <a:rPr lang="en-US" sz="2000" dirty="0"/>
              <a:t>After completing this section, you should be able to: </a:t>
            </a:r>
          </a:p>
          <a:p>
            <a:r>
              <a:rPr lang="en-US" sz="2000" dirty="0"/>
              <a:t>Use commands to kill and communicate with processes. </a:t>
            </a:r>
          </a:p>
          <a:p>
            <a:r>
              <a:rPr lang="en-US" sz="2000" dirty="0"/>
              <a:t>Define the characteristics of a daemon process.</a:t>
            </a:r>
          </a:p>
          <a:p>
            <a:r>
              <a:rPr lang="en-US" sz="2000" dirty="0"/>
              <a:t> End user sessions and processes. </a:t>
            </a:r>
          </a:p>
          <a:p>
            <a:pPr marL="0" indent="0">
              <a:buNone/>
            </a:pPr>
            <a:r>
              <a:rPr lang="en-US" sz="2000" dirty="0">
                <a:solidFill>
                  <a:srgbClr val="FF0000"/>
                </a:solidFill>
              </a:rPr>
              <a:t>Process Control Using Signals </a:t>
            </a:r>
          </a:p>
          <a:p>
            <a:r>
              <a:rPr lang="en-US" sz="2000" dirty="0"/>
              <a:t>A signal is a software interrupt delivered to a process. Signals report events to an executing program. Events that generate a signal can be an error, external event (an I/O request or an expired timer), or by explicit use of a signal-sending command or keyboard sequence.</a:t>
            </a:r>
          </a:p>
          <a:p>
            <a:endParaRPr lang="en-US" sz="2000" dirty="0"/>
          </a:p>
        </p:txBody>
      </p:sp>
    </p:spTree>
    <p:extLst>
      <p:ext uri="{BB962C8B-B14F-4D97-AF65-F5344CB8AC3E}">
        <p14:creationId xmlns:p14="http://schemas.microsoft.com/office/powerpoint/2010/main" val="41264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141C-30FF-D7E7-6285-177B3902C44D}"/>
              </a:ext>
            </a:extLst>
          </p:cNvPr>
          <p:cNvSpPr>
            <a:spLocks noGrp="1"/>
          </p:cNvSpPr>
          <p:nvPr>
            <p:ph type="title"/>
          </p:nvPr>
        </p:nvSpPr>
        <p:spPr/>
        <p:txBody>
          <a:bodyPr/>
          <a:lstStyle/>
          <a:p>
            <a:r>
              <a:rPr lang="en-US" sz="3600" dirty="0">
                <a:solidFill>
                  <a:srgbClr val="FF0000"/>
                </a:solidFill>
              </a:rPr>
              <a:t>Process Control Using Signals </a:t>
            </a:r>
            <a:endParaRPr lang="en-US" dirty="0"/>
          </a:p>
        </p:txBody>
      </p:sp>
      <p:sp>
        <p:nvSpPr>
          <p:cNvPr id="3" name="Content Placeholder 2">
            <a:extLst>
              <a:ext uri="{FF2B5EF4-FFF2-40B4-BE49-F238E27FC236}">
                <a16:creationId xmlns:a16="http://schemas.microsoft.com/office/drawing/2014/main" id="{2E93A9BA-C782-B192-76DC-FE21A1E637D0}"/>
              </a:ext>
            </a:extLst>
          </p:cNvPr>
          <p:cNvSpPr>
            <a:spLocks noGrp="1"/>
          </p:cNvSpPr>
          <p:nvPr>
            <p:ph idx="1"/>
          </p:nvPr>
        </p:nvSpPr>
        <p:spPr/>
        <p:txBody>
          <a:bodyPr>
            <a:normAutofit/>
          </a:bodyPr>
          <a:lstStyle/>
          <a:p>
            <a:r>
              <a:rPr lang="en-US" sz="2000" dirty="0"/>
              <a:t>The following table lists the fundamental signals used by system administrators for routine process management. Refer to signals by either their short (HUP) or proper (SIGHUP) name.</a:t>
            </a:r>
          </a:p>
          <a:p>
            <a:pPr marL="0" indent="0">
              <a:buNone/>
            </a:pPr>
            <a:r>
              <a:rPr lang="en-US" sz="2000" dirty="0">
                <a:solidFill>
                  <a:srgbClr val="FF0000"/>
                </a:solidFill>
              </a:rPr>
              <a:t>Fundamental Process Management Signals</a:t>
            </a:r>
          </a:p>
          <a:p>
            <a:pPr marL="0" indent="0">
              <a:buNone/>
            </a:pPr>
            <a:endParaRPr lang="en-US" sz="2000" dirty="0"/>
          </a:p>
        </p:txBody>
      </p:sp>
      <p:graphicFrame>
        <p:nvGraphicFramePr>
          <p:cNvPr id="4" name="Table 3">
            <a:extLst>
              <a:ext uri="{FF2B5EF4-FFF2-40B4-BE49-F238E27FC236}">
                <a16:creationId xmlns:a16="http://schemas.microsoft.com/office/drawing/2014/main" id="{F10C5A45-E8E9-7C49-7018-F6A8C47FB7A2}"/>
              </a:ext>
            </a:extLst>
          </p:cNvPr>
          <p:cNvGraphicFramePr>
            <a:graphicFrameLocks noGrp="1"/>
          </p:cNvGraphicFramePr>
          <p:nvPr>
            <p:extLst>
              <p:ext uri="{D42A27DB-BD31-4B8C-83A1-F6EECF244321}">
                <p14:modId xmlns:p14="http://schemas.microsoft.com/office/powerpoint/2010/main" val="3199839053"/>
              </p:ext>
            </p:extLst>
          </p:nvPr>
        </p:nvGraphicFramePr>
        <p:xfrm>
          <a:off x="1066799" y="3428999"/>
          <a:ext cx="10161640" cy="2834640"/>
        </p:xfrm>
        <a:graphic>
          <a:graphicData uri="http://schemas.openxmlformats.org/drawingml/2006/table">
            <a:tbl>
              <a:tblPr firstRow="1" bandRow="1">
                <a:tableStyleId>{5C22544A-7EE6-4342-B048-85BDC9FD1C3A}</a:tableStyleId>
              </a:tblPr>
              <a:tblGrid>
                <a:gridCol w="1086466">
                  <a:extLst>
                    <a:ext uri="{9D8B030D-6E8A-4147-A177-3AD203B41FA5}">
                      <a16:colId xmlns:a16="http://schemas.microsoft.com/office/drawing/2014/main" val="1819059428"/>
                    </a:ext>
                  </a:extLst>
                </a:gridCol>
                <a:gridCol w="1052051">
                  <a:extLst>
                    <a:ext uri="{9D8B030D-6E8A-4147-A177-3AD203B41FA5}">
                      <a16:colId xmlns:a16="http://schemas.microsoft.com/office/drawing/2014/main" val="2934321211"/>
                    </a:ext>
                  </a:extLst>
                </a:gridCol>
                <a:gridCol w="1396181">
                  <a:extLst>
                    <a:ext uri="{9D8B030D-6E8A-4147-A177-3AD203B41FA5}">
                      <a16:colId xmlns:a16="http://schemas.microsoft.com/office/drawing/2014/main" val="162410343"/>
                    </a:ext>
                  </a:extLst>
                </a:gridCol>
                <a:gridCol w="6626942">
                  <a:extLst>
                    <a:ext uri="{9D8B030D-6E8A-4147-A177-3AD203B41FA5}">
                      <a16:colId xmlns:a16="http://schemas.microsoft.com/office/drawing/2014/main" val="27378392"/>
                    </a:ext>
                  </a:extLst>
                </a:gridCol>
              </a:tblGrid>
              <a:tr h="465189">
                <a:tc>
                  <a:txBody>
                    <a:bodyPr/>
                    <a:lstStyle/>
                    <a:p>
                      <a:r>
                        <a:rPr lang="en-US" dirty="0"/>
                        <a:t>Signal number</a:t>
                      </a:r>
                    </a:p>
                  </a:txBody>
                  <a:tcPr anchor="ctr"/>
                </a:tc>
                <a:tc>
                  <a:txBody>
                    <a:bodyPr/>
                    <a:lstStyle/>
                    <a:p>
                      <a:r>
                        <a:rPr lang="en-US" dirty="0"/>
                        <a:t>Short name</a:t>
                      </a:r>
                    </a:p>
                  </a:txBody>
                  <a:tcPr anchor="ctr"/>
                </a:tc>
                <a:tc>
                  <a:txBody>
                    <a:bodyPr/>
                    <a:lstStyle/>
                    <a:p>
                      <a:r>
                        <a:rPr lang="en-US" dirty="0"/>
                        <a:t>Definition </a:t>
                      </a:r>
                    </a:p>
                  </a:txBody>
                  <a:tcPr anchor="ctr"/>
                </a:tc>
                <a:tc>
                  <a:txBody>
                    <a:bodyPr/>
                    <a:lstStyle/>
                    <a:p>
                      <a:r>
                        <a:rPr lang="en-US" dirty="0"/>
                        <a:t>Purpose </a:t>
                      </a:r>
                    </a:p>
                  </a:txBody>
                  <a:tcPr anchor="ctr"/>
                </a:tc>
                <a:extLst>
                  <a:ext uri="{0D108BD9-81ED-4DB2-BD59-A6C34878D82A}">
                    <a16:rowId xmlns:a16="http://schemas.microsoft.com/office/drawing/2014/main" val="4056300070"/>
                  </a:ext>
                </a:extLst>
              </a:tr>
              <a:tr h="465189">
                <a:tc>
                  <a:txBody>
                    <a:bodyPr/>
                    <a:lstStyle/>
                    <a:p>
                      <a:r>
                        <a:rPr lang="en-US" dirty="0">
                          <a:solidFill>
                            <a:srgbClr val="FF0000"/>
                          </a:solidFill>
                        </a:rPr>
                        <a:t>1</a:t>
                      </a:r>
                    </a:p>
                  </a:txBody>
                  <a:tcPr anchor="ctr"/>
                </a:tc>
                <a:tc>
                  <a:txBody>
                    <a:bodyPr/>
                    <a:lstStyle/>
                    <a:p>
                      <a:r>
                        <a:rPr lang="en-US" dirty="0">
                          <a:solidFill>
                            <a:srgbClr val="FF0000"/>
                          </a:solidFill>
                        </a:rPr>
                        <a:t>HUP </a:t>
                      </a:r>
                    </a:p>
                  </a:txBody>
                  <a:tcPr anchor="ctr"/>
                </a:tc>
                <a:tc>
                  <a:txBody>
                    <a:bodyPr/>
                    <a:lstStyle/>
                    <a:p>
                      <a:r>
                        <a:rPr lang="en-US" dirty="0">
                          <a:solidFill>
                            <a:srgbClr val="FF0000"/>
                          </a:solidFill>
                        </a:rPr>
                        <a:t>Hangup </a:t>
                      </a:r>
                    </a:p>
                  </a:txBody>
                  <a:tcPr anchor="ctr"/>
                </a:tc>
                <a:tc>
                  <a:txBody>
                    <a:bodyPr/>
                    <a:lstStyle/>
                    <a:p>
                      <a:r>
                        <a:rPr lang="en-US" dirty="0">
                          <a:solidFill>
                            <a:srgbClr val="FF0000"/>
                          </a:solidFill>
                        </a:rPr>
                        <a:t>Used to report termination of the controlling process of a terminal. Also used to request process reinitialization (configuration reload) without termination.</a:t>
                      </a:r>
                    </a:p>
                  </a:txBody>
                  <a:tcPr anchor="ctr"/>
                </a:tc>
                <a:extLst>
                  <a:ext uri="{0D108BD9-81ED-4DB2-BD59-A6C34878D82A}">
                    <a16:rowId xmlns:a16="http://schemas.microsoft.com/office/drawing/2014/main" val="393249782"/>
                  </a:ext>
                </a:extLst>
              </a:tr>
              <a:tr h="465189">
                <a:tc>
                  <a:txBody>
                    <a:bodyPr/>
                    <a:lstStyle/>
                    <a:p>
                      <a:r>
                        <a:rPr lang="en-US" dirty="0">
                          <a:solidFill>
                            <a:srgbClr val="FF0000"/>
                          </a:solidFill>
                        </a:rPr>
                        <a:t>2 </a:t>
                      </a:r>
                    </a:p>
                  </a:txBody>
                  <a:tcPr anchor="ctr"/>
                </a:tc>
                <a:tc>
                  <a:txBody>
                    <a:bodyPr/>
                    <a:lstStyle/>
                    <a:p>
                      <a:r>
                        <a:rPr lang="en-US" dirty="0">
                          <a:solidFill>
                            <a:srgbClr val="FF0000"/>
                          </a:solidFill>
                        </a:rPr>
                        <a:t>INT</a:t>
                      </a:r>
                    </a:p>
                  </a:txBody>
                  <a:tcPr anchor="ctr"/>
                </a:tc>
                <a:tc>
                  <a:txBody>
                    <a:bodyPr/>
                    <a:lstStyle/>
                    <a:p>
                      <a:r>
                        <a:rPr lang="en-US" dirty="0">
                          <a:solidFill>
                            <a:srgbClr val="FF0000"/>
                          </a:solidFill>
                        </a:rPr>
                        <a:t>Keyboard interrupt</a:t>
                      </a:r>
                    </a:p>
                  </a:txBody>
                  <a:tcPr anchor="ctr"/>
                </a:tc>
                <a:tc>
                  <a:txBody>
                    <a:bodyPr/>
                    <a:lstStyle/>
                    <a:p>
                      <a:r>
                        <a:rPr lang="en-US" dirty="0">
                          <a:solidFill>
                            <a:srgbClr val="FF0000"/>
                          </a:solidFill>
                        </a:rPr>
                        <a:t>Causes program termination. Can be blocked or handled. Sent by pressing INTR key sequence (</a:t>
                      </a:r>
                      <a:r>
                        <a:rPr lang="en-US" dirty="0" err="1">
                          <a:solidFill>
                            <a:srgbClr val="FF0000"/>
                          </a:solidFill>
                        </a:rPr>
                        <a:t>Ctrl+c</a:t>
                      </a:r>
                      <a:r>
                        <a:rPr lang="en-US" dirty="0">
                          <a:solidFill>
                            <a:srgbClr val="FF0000"/>
                          </a:solidFill>
                        </a:rPr>
                        <a:t>).</a:t>
                      </a:r>
                    </a:p>
                  </a:txBody>
                  <a:tcPr anchor="ctr"/>
                </a:tc>
                <a:extLst>
                  <a:ext uri="{0D108BD9-81ED-4DB2-BD59-A6C34878D82A}">
                    <a16:rowId xmlns:a16="http://schemas.microsoft.com/office/drawing/2014/main" val="4261408289"/>
                  </a:ext>
                </a:extLst>
              </a:tr>
              <a:tr h="465189">
                <a:tc>
                  <a:txBody>
                    <a:bodyPr/>
                    <a:lstStyle/>
                    <a:p>
                      <a:r>
                        <a:rPr lang="en-US" dirty="0">
                          <a:solidFill>
                            <a:srgbClr val="FF0000"/>
                          </a:solidFill>
                        </a:rPr>
                        <a:t>3</a:t>
                      </a:r>
                    </a:p>
                  </a:txBody>
                  <a:tcPr anchor="ctr"/>
                </a:tc>
                <a:tc>
                  <a:txBody>
                    <a:bodyPr/>
                    <a:lstStyle/>
                    <a:p>
                      <a:r>
                        <a:rPr lang="en-US" dirty="0">
                          <a:solidFill>
                            <a:srgbClr val="FF0000"/>
                          </a:solidFill>
                        </a:rPr>
                        <a:t>QUIT</a:t>
                      </a:r>
                    </a:p>
                  </a:txBody>
                  <a:tcPr anchor="ctr"/>
                </a:tc>
                <a:tc>
                  <a:txBody>
                    <a:bodyPr/>
                    <a:lstStyle/>
                    <a:p>
                      <a:r>
                        <a:rPr lang="en-US" dirty="0">
                          <a:solidFill>
                            <a:srgbClr val="FF0000"/>
                          </a:solidFill>
                        </a:rPr>
                        <a:t>Keyboard quit </a:t>
                      </a:r>
                    </a:p>
                  </a:txBody>
                  <a:tcPr anchor="ctr"/>
                </a:tc>
                <a:tc>
                  <a:txBody>
                    <a:bodyPr/>
                    <a:lstStyle/>
                    <a:p>
                      <a:r>
                        <a:rPr lang="en-US" dirty="0">
                          <a:solidFill>
                            <a:srgbClr val="FF0000"/>
                          </a:solidFill>
                        </a:rPr>
                        <a:t>Similar to SIGINT; adds a process dump at termination. Sent by pressing QUIT key sequence (Ctrl+\). </a:t>
                      </a:r>
                    </a:p>
                  </a:txBody>
                  <a:tcPr anchor="ctr"/>
                </a:tc>
                <a:extLst>
                  <a:ext uri="{0D108BD9-81ED-4DB2-BD59-A6C34878D82A}">
                    <a16:rowId xmlns:a16="http://schemas.microsoft.com/office/drawing/2014/main" val="605352011"/>
                  </a:ext>
                </a:extLst>
              </a:tr>
            </a:tbl>
          </a:graphicData>
        </a:graphic>
      </p:graphicFrame>
    </p:spTree>
    <p:extLst>
      <p:ext uri="{BB962C8B-B14F-4D97-AF65-F5344CB8AC3E}">
        <p14:creationId xmlns:p14="http://schemas.microsoft.com/office/powerpoint/2010/main" val="391275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1A5E6-2BBF-BB68-A7EE-4AAA59A623F8}"/>
              </a:ext>
            </a:extLst>
          </p:cNvPr>
          <p:cNvSpPr>
            <a:spLocks noGrp="1"/>
          </p:cNvSpPr>
          <p:nvPr>
            <p:ph type="title"/>
          </p:nvPr>
        </p:nvSpPr>
        <p:spPr/>
        <p:txBody>
          <a:bodyPr/>
          <a:lstStyle/>
          <a:p>
            <a:r>
              <a:rPr lang="en-US" sz="3600" dirty="0"/>
              <a:t>Fundamental Process Management Signals</a:t>
            </a:r>
            <a:endParaRPr lang="en-US" dirty="0"/>
          </a:p>
        </p:txBody>
      </p:sp>
      <p:graphicFrame>
        <p:nvGraphicFramePr>
          <p:cNvPr id="4" name="Content Placeholder 3">
            <a:extLst>
              <a:ext uri="{FF2B5EF4-FFF2-40B4-BE49-F238E27FC236}">
                <a16:creationId xmlns:a16="http://schemas.microsoft.com/office/drawing/2014/main" id="{A15E7940-5545-23DD-9893-C23F299D09F2}"/>
              </a:ext>
            </a:extLst>
          </p:cNvPr>
          <p:cNvGraphicFramePr>
            <a:graphicFrameLocks noGrp="1"/>
          </p:cNvGraphicFramePr>
          <p:nvPr>
            <p:ph idx="1"/>
            <p:extLst>
              <p:ext uri="{D42A27DB-BD31-4B8C-83A1-F6EECF244321}">
                <p14:modId xmlns:p14="http://schemas.microsoft.com/office/powerpoint/2010/main" val="902178952"/>
              </p:ext>
            </p:extLst>
          </p:nvPr>
        </p:nvGraphicFramePr>
        <p:xfrm>
          <a:off x="1066800" y="1905000"/>
          <a:ext cx="10058400" cy="41148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1909082168"/>
                    </a:ext>
                  </a:extLst>
                </a:gridCol>
                <a:gridCol w="963561">
                  <a:extLst>
                    <a:ext uri="{9D8B030D-6E8A-4147-A177-3AD203B41FA5}">
                      <a16:colId xmlns:a16="http://schemas.microsoft.com/office/drawing/2014/main" val="1585559057"/>
                    </a:ext>
                  </a:extLst>
                </a:gridCol>
                <a:gridCol w="1396181">
                  <a:extLst>
                    <a:ext uri="{9D8B030D-6E8A-4147-A177-3AD203B41FA5}">
                      <a16:colId xmlns:a16="http://schemas.microsoft.com/office/drawing/2014/main" val="3810563454"/>
                    </a:ext>
                  </a:extLst>
                </a:gridCol>
                <a:gridCol w="6631858">
                  <a:extLst>
                    <a:ext uri="{9D8B030D-6E8A-4147-A177-3AD203B41FA5}">
                      <a16:colId xmlns:a16="http://schemas.microsoft.com/office/drawing/2014/main" val="3655124243"/>
                    </a:ext>
                  </a:extLst>
                </a:gridCol>
              </a:tblGrid>
              <a:tr h="370840">
                <a:tc>
                  <a:txBody>
                    <a:bodyPr/>
                    <a:lstStyle/>
                    <a:p>
                      <a:r>
                        <a:rPr lang="en-US" dirty="0"/>
                        <a:t>Signal number</a:t>
                      </a:r>
                    </a:p>
                  </a:txBody>
                  <a:tcPr anchor="ctr"/>
                </a:tc>
                <a:tc>
                  <a:txBody>
                    <a:bodyPr/>
                    <a:lstStyle/>
                    <a:p>
                      <a:r>
                        <a:rPr lang="en-US" dirty="0"/>
                        <a:t>Short name</a:t>
                      </a:r>
                    </a:p>
                  </a:txBody>
                  <a:tcPr anchor="ctr"/>
                </a:tc>
                <a:tc>
                  <a:txBody>
                    <a:bodyPr/>
                    <a:lstStyle/>
                    <a:p>
                      <a:r>
                        <a:rPr lang="en-US" dirty="0"/>
                        <a:t>Definition </a:t>
                      </a:r>
                    </a:p>
                  </a:txBody>
                  <a:tcPr anchor="ctr"/>
                </a:tc>
                <a:tc>
                  <a:txBody>
                    <a:bodyPr/>
                    <a:lstStyle/>
                    <a:p>
                      <a:r>
                        <a:rPr lang="en-US" dirty="0"/>
                        <a:t>Purpose </a:t>
                      </a:r>
                    </a:p>
                  </a:txBody>
                  <a:tcPr anchor="ctr"/>
                </a:tc>
                <a:extLst>
                  <a:ext uri="{0D108BD9-81ED-4DB2-BD59-A6C34878D82A}">
                    <a16:rowId xmlns:a16="http://schemas.microsoft.com/office/drawing/2014/main" val="1212783277"/>
                  </a:ext>
                </a:extLst>
              </a:tr>
              <a:tr h="370840">
                <a:tc>
                  <a:txBody>
                    <a:bodyPr/>
                    <a:lstStyle/>
                    <a:p>
                      <a:r>
                        <a:rPr lang="en-US" dirty="0">
                          <a:solidFill>
                            <a:srgbClr val="FF0000"/>
                          </a:solidFill>
                        </a:rPr>
                        <a:t>9</a:t>
                      </a:r>
                    </a:p>
                  </a:txBody>
                  <a:tcPr anchor="ctr"/>
                </a:tc>
                <a:tc>
                  <a:txBody>
                    <a:bodyPr/>
                    <a:lstStyle/>
                    <a:p>
                      <a:r>
                        <a:rPr lang="en-US" dirty="0">
                          <a:solidFill>
                            <a:srgbClr val="FF0000"/>
                          </a:solidFill>
                        </a:rPr>
                        <a:t>KILL</a:t>
                      </a:r>
                    </a:p>
                  </a:txBody>
                  <a:tcPr anchor="ctr"/>
                </a:tc>
                <a:tc>
                  <a:txBody>
                    <a:bodyPr/>
                    <a:lstStyle/>
                    <a:p>
                      <a:r>
                        <a:rPr lang="en-US" dirty="0">
                          <a:solidFill>
                            <a:srgbClr val="FF0000"/>
                          </a:solidFill>
                        </a:rPr>
                        <a:t>Kill, </a:t>
                      </a:r>
                      <a:r>
                        <a:rPr lang="en-US" dirty="0" err="1">
                          <a:solidFill>
                            <a:srgbClr val="FF0000"/>
                          </a:solidFill>
                        </a:rPr>
                        <a:t>unblockable</a:t>
                      </a:r>
                      <a:endParaRPr lang="en-US" dirty="0">
                        <a:solidFill>
                          <a:srgbClr val="FF0000"/>
                        </a:solidFill>
                      </a:endParaRPr>
                    </a:p>
                  </a:txBody>
                  <a:tcPr anchor="ctr"/>
                </a:tc>
                <a:tc>
                  <a:txBody>
                    <a:bodyPr/>
                    <a:lstStyle/>
                    <a:p>
                      <a:r>
                        <a:rPr lang="en-US" dirty="0">
                          <a:solidFill>
                            <a:srgbClr val="FF0000"/>
                          </a:solidFill>
                        </a:rPr>
                        <a:t>Causes abrupt program termination. Cannot be blocked, ignored, or handled; always fatal. </a:t>
                      </a:r>
                    </a:p>
                  </a:txBody>
                  <a:tcPr anchor="ctr"/>
                </a:tc>
                <a:extLst>
                  <a:ext uri="{0D108BD9-81ED-4DB2-BD59-A6C34878D82A}">
                    <a16:rowId xmlns:a16="http://schemas.microsoft.com/office/drawing/2014/main" val="2115796510"/>
                  </a:ext>
                </a:extLst>
              </a:tr>
              <a:tr h="370840">
                <a:tc>
                  <a:txBody>
                    <a:bodyPr/>
                    <a:lstStyle/>
                    <a:p>
                      <a:r>
                        <a:rPr lang="en-US" dirty="0">
                          <a:solidFill>
                            <a:srgbClr val="FF0000"/>
                          </a:solidFill>
                        </a:rPr>
                        <a:t>15 default</a:t>
                      </a:r>
                    </a:p>
                  </a:txBody>
                  <a:tcPr anchor="ctr"/>
                </a:tc>
                <a:tc>
                  <a:txBody>
                    <a:bodyPr/>
                    <a:lstStyle/>
                    <a:p>
                      <a:r>
                        <a:rPr lang="en-US" dirty="0">
                          <a:solidFill>
                            <a:srgbClr val="FF0000"/>
                          </a:solidFill>
                        </a:rPr>
                        <a:t>TERM </a:t>
                      </a:r>
                    </a:p>
                  </a:txBody>
                  <a:tcPr anchor="ctr"/>
                </a:tc>
                <a:tc>
                  <a:txBody>
                    <a:bodyPr/>
                    <a:lstStyle/>
                    <a:p>
                      <a:r>
                        <a:rPr lang="en-US" dirty="0">
                          <a:solidFill>
                            <a:srgbClr val="FF0000"/>
                          </a:solidFill>
                        </a:rPr>
                        <a:t>Terminate </a:t>
                      </a:r>
                    </a:p>
                  </a:txBody>
                  <a:tcPr anchor="ctr"/>
                </a:tc>
                <a:tc>
                  <a:txBody>
                    <a:bodyPr/>
                    <a:lstStyle/>
                    <a:p>
                      <a:r>
                        <a:rPr lang="en-US" dirty="0">
                          <a:solidFill>
                            <a:srgbClr val="FF0000"/>
                          </a:solidFill>
                        </a:rPr>
                        <a:t>Causes program termination. Unlike SIGKILL, can be blocked, ignored, or handled. The “polite” way to ask a program to terminate; allows self-cleanup.</a:t>
                      </a:r>
                    </a:p>
                  </a:txBody>
                  <a:tcPr anchor="ctr"/>
                </a:tc>
                <a:extLst>
                  <a:ext uri="{0D108BD9-81ED-4DB2-BD59-A6C34878D82A}">
                    <a16:rowId xmlns:a16="http://schemas.microsoft.com/office/drawing/2014/main" val="3512425451"/>
                  </a:ext>
                </a:extLst>
              </a:tr>
              <a:tr h="370840">
                <a:tc>
                  <a:txBody>
                    <a:bodyPr/>
                    <a:lstStyle/>
                    <a:p>
                      <a:r>
                        <a:rPr lang="en-US" dirty="0">
                          <a:solidFill>
                            <a:srgbClr val="FF0000"/>
                          </a:solidFill>
                        </a:rPr>
                        <a:t>18</a:t>
                      </a:r>
                    </a:p>
                  </a:txBody>
                  <a:tcPr anchor="ctr"/>
                </a:tc>
                <a:tc>
                  <a:txBody>
                    <a:bodyPr/>
                    <a:lstStyle/>
                    <a:p>
                      <a:r>
                        <a:rPr lang="en-US" dirty="0">
                          <a:solidFill>
                            <a:srgbClr val="FF0000"/>
                          </a:solidFill>
                        </a:rPr>
                        <a:t>CONT</a:t>
                      </a:r>
                    </a:p>
                  </a:txBody>
                  <a:tcPr anchor="ctr"/>
                </a:tc>
                <a:tc>
                  <a:txBody>
                    <a:bodyPr/>
                    <a:lstStyle/>
                    <a:p>
                      <a:r>
                        <a:rPr lang="en-US" dirty="0">
                          <a:solidFill>
                            <a:srgbClr val="FF0000"/>
                          </a:solidFill>
                        </a:rPr>
                        <a:t>Continue</a:t>
                      </a:r>
                    </a:p>
                  </a:txBody>
                  <a:tcPr anchor="ctr"/>
                </a:tc>
                <a:tc>
                  <a:txBody>
                    <a:bodyPr/>
                    <a:lstStyle/>
                    <a:p>
                      <a:r>
                        <a:rPr lang="en-US" dirty="0">
                          <a:solidFill>
                            <a:srgbClr val="FF0000"/>
                          </a:solidFill>
                        </a:rPr>
                        <a:t>Sent to a process to resume, if stopped. Cannot be blocked. Even if handled, always resumes the process.</a:t>
                      </a:r>
                    </a:p>
                  </a:txBody>
                  <a:tcPr anchor="ctr"/>
                </a:tc>
                <a:extLst>
                  <a:ext uri="{0D108BD9-81ED-4DB2-BD59-A6C34878D82A}">
                    <a16:rowId xmlns:a16="http://schemas.microsoft.com/office/drawing/2014/main" val="2880447839"/>
                  </a:ext>
                </a:extLst>
              </a:tr>
              <a:tr h="370840">
                <a:tc>
                  <a:txBody>
                    <a:bodyPr/>
                    <a:lstStyle/>
                    <a:p>
                      <a:r>
                        <a:rPr lang="en-US" dirty="0">
                          <a:solidFill>
                            <a:srgbClr val="FF0000"/>
                          </a:solidFill>
                        </a:rPr>
                        <a:t>19 </a:t>
                      </a:r>
                    </a:p>
                  </a:txBody>
                  <a:tcPr anchor="ctr"/>
                </a:tc>
                <a:tc>
                  <a:txBody>
                    <a:bodyPr/>
                    <a:lstStyle/>
                    <a:p>
                      <a:r>
                        <a:rPr lang="en-US" dirty="0">
                          <a:solidFill>
                            <a:srgbClr val="FF0000"/>
                          </a:solidFill>
                        </a:rPr>
                        <a:t>STOP</a:t>
                      </a:r>
                    </a:p>
                  </a:txBody>
                  <a:tcPr anchor="ctr"/>
                </a:tc>
                <a:tc>
                  <a:txBody>
                    <a:bodyPr/>
                    <a:lstStyle/>
                    <a:p>
                      <a:r>
                        <a:rPr lang="en-US" dirty="0">
                          <a:solidFill>
                            <a:srgbClr val="FF0000"/>
                          </a:solidFill>
                        </a:rPr>
                        <a:t>Stop, </a:t>
                      </a:r>
                      <a:r>
                        <a:rPr lang="en-US" dirty="0" err="1">
                          <a:solidFill>
                            <a:srgbClr val="FF0000"/>
                          </a:solidFill>
                        </a:rPr>
                        <a:t>unblockable</a:t>
                      </a:r>
                      <a:endParaRPr lang="en-US" dirty="0">
                        <a:solidFill>
                          <a:srgbClr val="FF0000"/>
                        </a:solidFill>
                      </a:endParaRPr>
                    </a:p>
                  </a:txBody>
                  <a:tcPr anchor="ctr"/>
                </a:tc>
                <a:tc>
                  <a:txBody>
                    <a:bodyPr/>
                    <a:lstStyle/>
                    <a:p>
                      <a:r>
                        <a:rPr lang="en-US" dirty="0">
                          <a:solidFill>
                            <a:srgbClr val="FF0000"/>
                          </a:solidFill>
                        </a:rPr>
                        <a:t>Suspends the process. Cannot be blocked or handled.</a:t>
                      </a:r>
                    </a:p>
                  </a:txBody>
                  <a:tcPr anchor="ctr"/>
                </a:tc>
                <a:extLst>
                  <a:ext uri="{0D108BD9-81ED-4DB2-BD59-A6C34878D82A}">
                    <a16:rowId xmlns:a16="http://schemas.microsoft.com/office/drawing/2014/main" val="3331081128"/>
                  </a:ext>
                </a:extLst>
              </a:tr>
              <a:tr h="370840">
                <a:tc>
                  <a:txBody>
                    <a:bodyPr/>
                    <a:lstStyle/>
                    <a:p>
                      <a:r>
                        <a:rPr lang="en-US" dirty="0">
                          <a:solidFill>
                            <a:srgbClr val="FF0000"/>
                          </a:solidFill>
                        </a:rPr>
                        <a:t>20</a:t>
                      </a:r>
                    </a:p>
                  </a:txBody>
                  <a:tcPr anchor="ctr"/>
                </a:tc>
                <a:tc>
                  <a:txBody>
                    <a:bodyPr/>
                    <a:lstStyle/>
                    <a:p>
                      <a:r>
                        <a:rPr lang="en-US" dirty="0">
                          <a:solidFill>
                            <a:srgbClr val="FF0000"/>
                          </a:solidFill>
                        </a:rPr>
                        <a:t>TSTP</a:t>
                      </a:r>
                    </a:p>
                  </a:txBody>
                  <a:tcPr anchor="ctr"/>
                </a:tc>
                <a:tc>
                  <a:txBody>
                    <a:bodyPr/>
                    <a:lstStyle/>
                    <a:p>
                      <a:r>
                        <a:rPr lang="en-US" dirty="0">
                          <a:solidFill>
                            <a:srgbClr val="FF0000"/>
                          </a:solidFill>
                        </a:rPr>
                        <a:t>Keyboard stop </a:t>
                      </a:r>
                    </a:p>
                  </a:txBody>
                  <a:tcPr anchor="ctr"/>
                </a:tc>
                <a:tc>
                  <a:txBody>
                    <a:bodyPr/>
                    <a:lstStyle/>
                    <a:p>
                      <a:r>
                        <a:rPr lang="en-US" dirty="0">
                          <a:solidFill>
                            <a:srgbClr val="FF0000"/>
                          </a:solidFill>
                        </a:rPr>
                        <a:t>Unlike SIGSTOP, can be blocked, ignored, or handled. Sent by pressing SUSP key sequence (</a:t>
                      </a:r>
                      <a:r>
                        <a:rPr lang="en-US" dirty="0" err="1">
                          <a:solidFill>
                            <a:srgbClr val="FF0000"/>
                          </a:solidFill>
                        </a:rPr>
                        <a:t>Ctrl+z</a:t>
                      </a:r>
                      <a:r>
                        <a:rPr lang="en-US" dirty="0">
                          <a:solidFill>
                            <a:srgbClr val="FF0000"/>
                          </a:solidFill>
                        </a:rPr>
                        <a:t>). </a:t>
                      </a:r>
                    </a:p>
                  </a:txBody>
                  <a:tcPr anchor="ctr"/>
                </a:tc>
                <a:extLst>
                  <a:ext uri="{0D108BD9-81ED-4DB2-BD59-A6C34878D82A}">
                    <a16:rowId xmlns:a16="http://schemas.microsoft.com/office/drawing/2014/main" val="1866105195"/>
                  </a:ext>
                </a:extLst>
              </a:tr>
            </a:tbl>
          </a:graphicData>
        </a:graphic>
      </p:graphicFrame>
    </p:spTree>
    <p:extLst>
      <p:ext uri="{BB962C8B-B14F-4D97-AF65-F5344CB8AC3E}">
        <p14:creationId xmlns:p14="http://schemas.microsoft.com/office/powerpoint/2010/main" val="99982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7268-4334-4ED6-509E-BE024C01AB25}"/>
              </a:ext>
            </a:extLst>
          </p:cNvPr>
          <p:cNvSpPr>
            <a:spLocks noGrp="1"/>
          </p:cNvSpPr>
          <p:nvPr>
            <p:ph type="title"/>
          </p:nvPr>
        </p:nvSpPr>
        <p:spPr/>
        <p:txBody>
          <a:bodyPr/>
          <a:lstStyle/>
          <a:p>
            <a:r>
              <a:rPr lang="en-US" sz="3600" dirty="0">
                <a:solidFill>
                  <a:srgbClr val="FF0000"/>
                </a:solidFill>
              </a:rPr>
              <a:t>Process Control Using Signals </a:t>
            </a:r>
            <a:endParaRPr lang="en-US" dirty="0"/>
          </a:p>
        </p:txBody>
      </p:sp>
      <p:sp>
        <p:nvSpPr>
          <p:cNvPr id="3" name="Content Placeholder 2">
            <a:extLst>
              <a:ext uri="{FF2B5EF4-FFF2-40B4-BE49-F238E27FC236}">
                <a16:creationId xmlns:a16="http://schemas.microsoft.com/office/drawing/2014/main" id="{7D1A0A71-1E24-C830-1205-F42C64CA831D}"/>
              </a:ext>
            </a:extLst>
          </p:cNvPr>
          <p:cNvSpPr>
            <a:spLocks noGrp="1"/>
          </p:cNvSpPr>
          <p:nvPr>
            <p:ph idx="1"/>
          </p:nvPr>
        </p:nvSpPr>
        <p:spPr/>
        <p:txBody>
          <a:bodyPr>
            <a:normAutofit/>
          </a:bodyPr>
          <a:lstStyle/>
          <a:p>
            <a:r>
              <a:rPr lang="en-US" sz="2000" dirty="0"/>
              <a:t>Each signal has a default action, usually one of the following: </a:t>
            </a:r>
          </a:p>
          <a:p>
            <a:r>
              <a:rPr lang="en-US" sz="2000" dirty="0"/>
              <a:t>Term - Cause a program to terminate (exit) at once. </a:t>
            </a:r>
          </a:p>
          <a:p>
            <a:r>
              <a:rPr lang="en-US" sz="2000" dirty="0"/>
              <a:t>Core - Cause a program to save a memory image (core dump), then terminate. </a:t>
            </a:r>
          </a:p>
          <a:p>
            <a:r>
              <a:rPr lang="en-US" sz="2000" dirty="0"/>
              <a:t>Stop - Cause a program to stop executing (suspend) and wait to continue (resume). </a:t>
            </a:r>
          </a:p>
          <a:p>
            <a:r>
              <a:rPr lang="en-US" sz="2000" dirty="0"/>
              <a:t>Programs can be prepared to react to expected event signals by implementing handler routines to ignore, replace, or extend a signal's default action.</a:t>
            </a:r>
          </a:p>
        </p:txBody>
      </p:sp>
    </p:spTree>
    <p:extLst>
      <p:ext uri="{BB962C8B-B14F-4D97-AF65-F5344CB8AC3E}">
        <p14:creationId xmlns:p14="http://schemas.microsoft.com/office/powerpoint/2010/main" val="258497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Tab Completion</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rgbClr val="C00000"/>
                </a:solidFill>
                <a:effectLst/>
                <a:latin typeface="Cambria (body)"/>
              </a:rPr>
              <a:t>Tab</a:t>
            </a:r>
            <a:r>
              <a:rPr lang="en-US" sz="2000" b="0" i="0" dirty="0">
                <a:solidFill>
                  <a:schemeClr val="bg1"/>
                </a:solidFill>
                <a:effectLst/>
                <a:latin typeface="Cambria (body)"/>
              </a:rPr>
              <a:t> completion allows a user to quickly complete commands or file names after they have typed enough at the prompt to make it unique. If the characters typed are not unique, pressing the </a:t>
            </a:r>
            <a:r>
              <a:rPr lang="en-US" sz="2000" b="0" i="0" dirty="0">
                <a:solidFill>
                  <a:srgbClr val="C00000"/>
                </a:solidFill>
                <a:effectLst/>
                <a:latin typeface="Cambria (body)"/>
              </a:rPr>
              <a:t>Tab</a:t>
            </a:r>
            <a:r>
              <a:rPr lang="en-US" sz="2000" b="0" i="0" dirty="0">
                <a:solidFill>
                  <a:schemeClr val="bg1"/>
                </a:solidFill>
                <a:effectLst/>
                <a:latin typeface="Cambria (body)"/>
              </a:rPr>
              <a:t> key twice displays all commands that begin with the characters already typed</a:t>
            </a:r>
          </a:p>
        </p:txBody>
      </p:sp>
      <p:pic>
        <p:nvPicPr>
          <p:cNvPr id="6" name="Picture 5">
            <a:extLst>
              <a:ext uri="{FF2B5EF4-FFF2-40B4-BE49-F238E27FC236}">
                <a16:creationId xmlns:a16="http://schemas.microsoft.com/office/drawing/2014/main" id="{F0300911-D09F-34ED-0492-AC7C50C29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203" y="3335115"/>
            <a:ext cx="9883997" cy="2911092"/>
          </a:xfrm>
          <a:prstGeom prst="rect">
            <a:avLst/>
          </a:prstGeom>
        </p:spPr>
      </p:pic>
    </p:spTree>
    <p:extLst>
      <p:ext uri="{BB962C8B-B14F-4D97-AF65-F5344CB8AC3E}">
        <p14:creationId xmlns:p14="http://schemas.microsoft.com/office/powerpoint/2010/main" val="229631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6878-B3A6-9C8C-3D7D-60CA20FCAA18}"/>
              </a:ext>
            </a:extLst>
          </p:cNvPr>
          <p:cNvSpPr>
            <a:spLocks noGrp="1"/>
          </p:cNvSpPr>
          <p:nvPr>
            <p:ph type="title"/>
          </p:nvPr>
        </p:nvSpPr>
        <p:spPr/>
        <p:txBody>
          <a:bodyPr/>
          <a:lstStyle/>
          <a:p>
            <a:r>
              <a:rPr lang="en-US" dirty="0"/>
              <a:t>Commands for Sending Signals by Explicit Request</a:t>
            </a:r>
          </a:p>
        </p:txBody>
      </p:sp>
      <p:sp>
        <p:nvSpPr>
          <p:cNvPr id="3" name="Content Placeholder 2">
            <a:extLst>
              <a:ext uri="{FF2B5EF4-FFF2-40B4-BE49-F238E27FC236}">
                <a16:creationId xmlns:a16="http://schemas.microsoft.com/office/drawing/2014/main" id="{51B91D71-CD84-F10F-A02D-5DA6CEC99D62}"/>
              </a:ext>
            </a:extLst>
          </p:cNvPr>
          <p:cNvSpPr>
            <a:spLocks noGrp="1"/>
          </p:cNvSpPr>
          <p:nvPr>
            <p:ph idx="1"/>
          </p:nvPr>
        </p:nvSpPr>
        <p:spPr/>
        <p:txBody>
          <a:bodyPr>
            <a:normAutofit/>
          </a:bodyPr>
          <a:lstStyle/>
          <a:p>
            <a:r>
              <a:rPr lang="en-US" sz="2000" dirty="0"/>
              <a:t>You signal the current foreground process by pressing a keyboard control sequence to suspend (</a:t>
            </a:r>
            <a:r>
              <a:rPr lang="en-US" sz="2000" dirty="0" err="1">
                <a:solidFill>
                  <a:srgbClr val="FF0000"/>
                </a:solidFill>
              </a:rPr>
              <a:t>Ctrl+z</a:t>
            </a:r>
            <a:r>
              <a:rPr lang="en-US" sz="2000" dirty="0"/>
              <a:t>), kill (</a:t>
            </a:r>
            <a:r>
              <a:rPr lang="en-US" sz="2000" dirty="0" err="1">
                <a:solidFill>
                  <a:srgbClr val="FF0000"/>
                </a:solidFill>
              </a:rPr>
              <a:t>Ctrl+c</a:t>
            </a:r>
            <a:r>
              <a:rPr lang="en-US" sz="2000" dirty="0"/>
              <a:t>), or core dump (</a:t>
            </a:r>
            <a:r>
              <a:rPr lang="en-US" sz="2000" dirty="0">
                <a:solidFill>
                  <a:srgbClr val="FF0000"/>
                </a:solidFill>
              </a:rPr>
              <a:t>Ctrl+\</a:t>
            </a:r>
            <a:r>
              <a:rPr lang="en-US" sz="2000" dirty="0"/>
              <a:t>) the process. However, you will use signal-sending commands to send signals to a background process or to processes in a different session. </a:t>
            </a:r>
          </a:p>
          <a:p>
            <a:r>
              <a:rPr lang="en-US" sz="2000" dirty="0"/>
              <a:t>Signals can be specified as options either by name (for example, </a:t>
            </a:r>
            <a:r>
              <a:rPr lang="en-US" sz="2000" dirty="0">
                <a:solidFill>
                  <a:srgbClr val="FF0000"/>
                </a:solidFill>
              </a:rPr>
              <a:t>-HUP </a:t>
            </a:r>
            <a:r>
              <a:rPr lang="en-US" sz="2000" dirty="0"/>
              <a:t>or </a:t>
            </a:r>
            <a:r>
              <a:rPr lang="en-US" sz="2000" dirty="0">
                <a:solidFill>
                  <a:srgbClr val="FF0000"/>
                </a:solidFill>
              </a:rPr>
              <a:t>-SIGHUP</a:t>
            </a:r>
            <a:r>
              <a:rPr lang="en-US" sz="2000" dirty="0"/>
              <a:t>) or by number (the related </a:t>
            </a:r>
            <a:r>
              <a:rPr lang="en-US" sz="2000" dirty="0">
                <a:solidFill>
                  <a:srgbClr val="FF0000"/>
                </a:solidFill>
              </a:rPr>
              <a:t>-1</a:t>
            </a:r>
            <a:r>
              <a:rPr lang="en-US" sz="2000" dirty="0"/>
              <a:t>). Users may kill their own processes, but root privilege is required to kill processes owned by others.</a:t>
            </a:r>
          </a:p>
          <a:p>
            <a:r>
              <a:rPr lang="en-US" sz="2000" dirty="0"/>
              <a:t> The </a:t>
            </a:r>
            <a:r>
              <a:rPr lang="en-US" sz="2000" dirty="0">
                <a:solidFill>
                  <a:srgbClr val="FF0000"/>
                </a:solidFill>
              </a:rPr>
              <a:t>kill</a:t>
            </a:r>
            <a:r>
              <a:rPr lang="en-US" sz="2000" dirty="0"/>
              <a:t> command sends a signal to a process by PID number. Despite its name, the kill command can be used to send any signal, not just those for terminating programs. You can use the </a:t>
            </a:r>
            <a:r>
              <a:rPr lang="en-US" sz="2000" dirty="0">
                <a:solidFill>
                  <a:srgbClr val="FF0000"/>
                </a:solidFill>
              </a:rPr>
              <a:t>kill -l</a:t>
            </a:r>
            <a:r>
              <a:rPr lang="en-US" sz="2000" dirty="0"/>
              <a:t> command to list the names and numbers of all available signals.</a:t>
            </a:r>
          </a:p>
        </p:txBody>
      </p:sp>
    </p:spTree>
    <p:extLst>
      <p:ext uri="{BB962C8B-B14F-4D97-AF65-F5344CB8AC3E}">
        <p14:creationId xmlns:p14="http://schemas.microsoft.com/office/powerpoint/2010/main" val="28914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19241-2F4C-3393-0E13-2DC4D81A659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7CE4BE8-5310-55A4-CAC2-CC06E5846B70}"/>
              </a:ext>
            </a:extLst>
          </p:cNvPr>
          <p:cNvSpPr>
            <a:spLocks noGrp="1"/>
          </p:cNvSpPr>
          <p:nvPr>
            <p:ph idx="1"/>
          </p:nvPr>
        </p:nvSpPr>
        <p:spPr/>
        <p:txBody>
          <a:bodyPr/>
          <a:lstStyle/>
          <a:p>
            <a:r>
              <a:rPr lang="en-US" dirty="0"/>
              <a:t>Resources for internet</a:t>
            </a:r>
          </a:p>
          <a:p>
            <a:r>
              <a:rPr lang="en-US" dirty="0"/>
              <a:t>Fundamentals of red hat enterprise </a:t>
            </a:r>
            <a:r>
              <a:rPr lang="en-US" dirty="0" err="1"/>
              <a:t>linux</a:t>
            </a:r>
            <a:r>
              <a:rPr lang="en-US" dirty="0"/>
              <a:t>: lab set-up instructions for exercises on amazon ec2 </a:t>
            </a:r>
          </a:p>
        </p:txBody>
      </p:sp>
    </p:spTree>
    <p:extLst>
      <p:ext uri="{BB962C8B-B14F-4D97-AF65-F5344CB8AC3E}">
        <p14:creationId xmlns:p14="http://schemas.microsoft.com/office/powerpoint/2010/main" val="426997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Tab Completion(</a:t>
            </a:r>
            <a:r>
              <a:rPr lang="en-US" dirty="0" err="1">
                <a:solidFill>
                  <a:srgbClr val="C00000"/>
                </a:solidFill>
              </a:rPr>
              <a:t>Con’d</a:t>
            </a:r>
            <a:r>
              <a:rPr lang="en-US" dirty="0">
                <a:solidFill>
                  <a:srgbClr val="C00000"/>
                </a:solidFill>
              </a:rPr>
              <a:t>)</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rgbClr val="C00000"/>
                </a:solidFill>
                <a:effectLst/>
                <a:latin typeface="Cambria (body)"/>
              </a:rPr>
              <a:t>Tab</a:t>
            </a:r>
            <a:r>
              <a:rPr lang="en-US" sz="2000" b="0" i="0" dirty="0">
                <a:solidFill>
                  <a:schemeClr val="bg1"/>
                </a:solidFill>
                <a:effectLst/>
                <a:latin typeface="Cambria (body)"/>
              </a:rPr>
              <a:t> completion can be used to complete file names when typing them as arguments to commands</a:t>
            </a:r>
          </a:p>
          <a:p>
            <a:pPr algn="just">
              <a:buClr>
                <a:srgbClr val="C00000"/>
              </a:buClr>
            </a:pPr>
            <a:r>
              <a:rPr lang="en-US" sz="2000" dirty="0">
                <a:solidFill>
                  <a:schemeClr val="bg1"/>
                </a:solidFill>
                <a:latin typeface="Cambria (body)"/>
              </a:rPr>
              <a:t>When </a:t>
            </a:r>
            <a:r>
              <a:rPr lang="en-US" sz="2000" dirty="0">
                <a:solidFill>
                  <a:srgbClr val="C00000"/>
                </a:solidFill>
                <a:latin typeface="Cambria (body)"/>
              </a:rPr>
              <a:t>Tab</a:t>
            </a:r>
            <a:r>
              <a:rPr lang="en-US" sz="2000" dirty="0">
                <a:solidFill>
                  <a:schemeClr val="bg1"/>
                </a:solidFill>
                <a:latin typeface="Cambria (body)"/>
              </a:rPr>
              <a:t> is pressed, it completes as much of the file name as possible</a:t>
            </a:r>
          </a:p>
          <a:p>
            <a:pPr algn="just">
              <a:buClr>
                <a:srgbClr val="C00000"/>
              </a:buClr>
            </a:pPr>
            <a:r>
              <a:rPr lang="en-US" sz="2000" b="0" i="0" dirty="0">
                <a:solidFill>
                  <a:schemeClr val="bg1"/>
                </a:solidFill>
                <a:effectLst/>
                <a:latin typeface="Cambria (body)"/>
              </a:rPr>
              <a:t>Pressing </a:t>
            </a:r>
            <a:r>
              <a:rPr lang="en-US" sz="2000" b="0" i="0" dirty="0">
                <a:solidFill>
                  <a:srgbClr val="C00000"/>
                </a:solidFill>
                <a:effectLst/>
                <a:latin typeface="Cambria (body)"/>
              </a:rPr>
              <a:t>Tab</a:t>
            </a:r>
            <a:r>
              <a:rPr lang="en-US" sz="2000" b="0" i="0" dirty="0">
                <a:solidFill>
                  <a:schemeClr val="bg1"/>
                </a:solidFill>
                <a:effectLst/>
                <a:latin typeface="Cambria (body)"/>
              </a:rPr>
              <a:t> a second time causes the shell to list all of the files that are matched by the current pattern</a:t>
            </a:r>
          </a:p>
          <a:p>
            <a:pPr algn="just">
              <a:buClr>
                <a:srgbClr val="C00000"/>
              </a:buClr>
            </a:pPr>
            <a:r>
              <a:rPr lang="en-US" sz="2000" dirty="0">
                <a:solidFill>
                  <a:schemeClr val="bg1"/>
                </a:solidFill>
                <a:latin typeface="Cambria (body)"/>
              </a:rPr>
              <a:t>Type additional characters until the name is unique, then use tab completion to complete the command</a:t>
            </a:r>
            <a:endParaRPr lang="en-US" sz="2000" b="0" i="0" dirty="0">
              <a:solidFill>
                <a:schemeClr val="bg1"/>
              </a:solidFill>
              <a:effectLst/>
              <a:latin typeface="Cambria (body)"/>
            </a:endParaRPr>
          </a:p>
        </p:txBody>
      </p:sp>
    </p:spTree>
    <p:extLst>
      <p:ext uri="{BB962C8B-B14F-4D97-AF65-F5344CB8AC3E}">
        <p14:creationId xmlns:p14="http://schemas.microsoft.com/office/powerpoint/2010/main" val="84001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Continuing a Long Command on Another Line</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chemeClr val="bg1"/>
                </a:solidFill>
                <a:effectLst/>
                <a:latin typeface="Cambria (body)"/>
              </a:rPr>
              <a:t>Commands with many options and arguments can quickly becom</a:t>
            </a:r>
            <a:r>
              <a:rPr lang="en-US" sz="2000" dirty="0">
                <a:solidFill>
                  <a:schemeClr val="bg1"/>
                </a:solidFill>
                <a:latin typeface="Cambria (body)"/>
              </a:rPr>
              <a:t>e long and are automatically wrapped by the command window when the cursor reaches the right margin. Instead, to match command readability easier, you can type a long command using more than one line</a:t>
            </a:r>
          </a:p>
          <a:p>
            <a:pPr algn="just">
              <a:buClr>
                <a:srgbClr val="C00000"/>
              </a:buClr>
            </a:pPr>
            <a:r>
              <a:rPr lang="en-US" sz="2000" dirty="0">
                <a:solidFill>
                  <a:schemeClr val="bg1"/>
                </a:solidFill>
                <a:latin typeface="Cambria (body)"/>
              </a:rPr>
              <a:t>To do this, you will use </a:t>
            </a:r>
            <a:r>
              <a:rPr lang="en-US" sz="2000" dirty="0">
                <a:solidFill>
                  <a:srgbClr val="C00000"/>
                </a:solidFill>
                <a:latin typeface="Cambria (body)"/>
              </a:rPr>
              <a:t>a backslash character(\), </a:t>
            </a:r>
            <a:r>
              <a:rPr lang="en-US" sz="2000" dirty="0">
                <a:solidFill>
                  <a:schemeClr val="bg1"/>
                </a:solidFill>
                <a:latin typeface="Cambria (body)"/>
              </a:rPr>
              <a:t>referred to as the escape character, to ignore meaning of the character immediately following the backslash. You have learned that entering newline character, by pressing the Enter key, tells the shell  that command entry is complete and to execute the command. By escaping the newline character, the shell is told to move to a new command line without performing command execution. The shell acknowledges the request by displaying a continuation prompt, referred to as the secondary prompt, using </a:t>
            </a:r>
            <a:r>
              <a:rPr lang="en-US" sz="2000" dirty="0">
                <a:solidFill>
                  <a:srgbClr val="C00000"/>
                </a:solidFill>
                <a:latin typeface="Cambria (body)"/>
              </a:rPr>
              <a:t>the greater-than character(&gt;) </a:t>
            </a:r>
            <a:r>
              <a:rPr lang="en-US" sz="2000" dirty="0">
                <a:solidFill>
                  <a:schemeClr val="bg1"/>
                </a:solidFill>
                <a:latin typeface="Cambria (body)"/>
              </a:rPr>
              <a:t>by default, on an empty new line</a:t>
            </a:r>
            <a:endParaRPr lang="en-US" sz="2000" b="0" i="0" dirty="0">
              <a:solidFill>
                <a:schemeClr val="bg1"/>
              </a:solidFill>
              <a:effectLst/>
              <a:latin typeface="Cambria (body)"/>
            </a:endParaRPr>
          </a:p>
        </p:txBody>
      </p:sp>
    </p:spTree>
    <p:extLst>
      <p:ext uri="{BB962C8B-B14F-4D97-AF65-F5344CB8AC3E}">
        <p14:creationId xmlns:p14="http://schemas.microsoft.com/office/powerpoint/2010/main" val="25841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Continuing a Long Command on Another Line</a:t>
            </a:r>
          </a:p>
        </p:txBody>
      </p:sp>
      <p:pic>
        <p:nvPicPr>
          <p:cNvPr id="5" name="Content Placeholder 4">
            <a:extLst>
              <a:ext uri="{FF2B5EF4-FFF2-40B4-BE49-F238E27FC236}">
                <a16:creationId xmlns:a16="http://schemas.microsoft.com/office/drawing/2014/main" id="{5FC7CC44-EA53-3196-3A66-6A7F4ECB76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127" y="2164207"/>
            <a:ext cx="7973692" cy="2529585"/>
          </a:xfrm>
        </p:spPr>
      </p:pic>
    </p:spTree>
    <p:extLst>
      <p:ext uri="{BB962C8B-B14F-4D97-AF65-F5344CB8AC3E}">
        <p14:creationId xmlns:p14="http://schemas.microsoft.com/office/powerpoint/2010/main" val="68511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The history of Red Hat</a:t>
            </a:r>
          </a:p>
        </p:txBody>
      </p:sp>
      <p:sp>
        <p:nvSpPr>
          <p:cNvPr id="3" name="Content Placeholder 2"/>
          <p:cNvSpPr>
            <a:spLocks noGrp="1"/>
          </p:cNvSpPr>
          <p:nvPr>
            <p:ph idx="1"/>
          </p:nvPr>
        </p:nvSpPr>
        <p:spPr/>
        <p:txBody>
          <a:bodyPr>
            <a:normAutofit/>
          </a:bodyPr>
          <a:lstStyle/>
          <a:p>
            <a:pPr algn="l">
              <a:buClr>
                <a:srgbClr val="C00000"/>
              </a:buClr>
            </a:pPr>
            <a:r>
              <a:rPr lang="en-US" sz="2000" b="0" i="0" dirty="0">
                <a:solidFill>
                  <a:schemeClr val="bg1"/>
                </a:solidFill>
                <a:effectLst/>
                <a:latin typeface="+mj-lt"/>
              </a:rPr>
              <a:t>Today, the </a:t>
            </a:r>
            <a:r>
              <a:rPr lang="en-US" sz="2000" b="0" i="0" dirty="0">
                <a:solidFill>
                  <a:srgbClr val="C00000"/>
                </a:solidFill>
                <a:effectLst/>
                <a:latin typeface="+mj-lt"/>
              </a:rPr>
              <a:t>"Red Hat Plan"</a:t>
            </a:r>
            <a:r>
              <a:rPr lang="en-US" sz="2000" b="0" i="0" dirty="0">
                <a:solidFill>
                  <a:schemeClr val="bg1"/>
                </a:solidFill>
                <a:effectLst/>
                <a:latin typeface="+mj-lt"/>
              </a:rPr>
              <a:t> is often discussed in business schools as a model for making customer support a company's primary product</a:t>
            </a:r>
          </a:p>
          <a:p>
            <a:pPr algn="l">
              <a:buClr>
                <a:srgbClr val="C00000"/>
              </a:buClr>
            </a:pPr>
            <a:r>
              <a:rPr lang="en-US" sz="2000" b="0" i="0" dirty="0">
                <a:solidFill>
                  <a:schemeClr val="bg1"/>
                </a:solidFill>
                <a:effectLst/>
                <a:latin typeface="+mj-lt"/>
              </a:rPr>
              <a:t>Red Hat became a business unit of IBM's Hybrid Cloud team, while continuing to preserve the independence and neutrality of Red Hat's open source development heritage</a:t>
            </a:r>
          </a:p>
          <a:p>
            <a:pPr algn="l">
              <a:buClr>
                <a:srgbClr val="C00000"/>
              </a:buClr>
            </a:pPr>
            <a:r>
              <a:rPr lang="en-US" sz="2000" b="0" i="0" dirty="0">
                <a:solidFill>
                  <a:schemeClr val="bg1"/>
                </a:solidFill>
                <a:effectLst/>
                <a:latin typeface="+mj-lt"/>
              </a:rPr>
              <a:t>Red Hat was one of the first companies to realize that free software could be sold as a product</a:t>
            </a:r>
          </a:p>
        </p:txBody>
      </p:sp>
    </p:spTree>
    <p:extLst>
      <p:ext uri="{BB962C8B-B14F-4D97-AF65-F5344CB8AC3E}">
        <p14:creationId xmlns:p14="http://schemas.microsoft.com/office/powerpoint/2010/main" val="2148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Command History</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chemeClr val="bg1"/>
                </a:solidFill>
                <a:effectLst/>
                <a:latin typeface="Cambria (body)"/>
              </a:rPr>
              <a:t>The history command displays a list of previously executed commands prefixed with a command number</a:t>
            </a:r>
          </a:p>
          <a:p>
            <a:pPr algn="just">
              <a:buClr>
                <a:srgbClr val="C00000"/>
              </a:buClr>
            </a:pPr>
            <a:r>
              <a:rPr lang="en-US" sz="2000" dirty="0">
                <a:solidFill>
                  <a:schemeClr val="bg1"/>
                </a:solidFill>
                <a:latin typeface="Cambria (body)"/>
              </a:rPr>
              <a:t>The exclamation point character(!) is a metacharacter that is used to expand previous commands without having to retype them. The !number command expands to the command matching the number specified. The !string command expands to the most recent command that begins with the string specified</a:t>
            </a:r>
            <a:endParaRPr lang="en-US" sz="2000" b="0" i="0" dirty="0">
              <a:solidFill>
                <a:schemeClr val="bg1"/>
              </a:solidFill>
              <a:effectLst/>
              <a:latin typeface="Cambria (body)"/>
            </a:endParaRPr>
          </a:p>
        </p:txBody>
      </p:sp>
      <p:pic>
        <p:nvPicPr>
          <p:cNvPr id="5" name="Picture 4">
            <a:extLst>
              <a:ext uri="{FF2B5EF4-FFF2-40B4-BE49-F238E27FC236}">
                <a16:creationId xmlns:a16="http://schemas.microsoft.com/office/drawing/2014/main" id="{2DA0BBBD-5154-F24E-0374-CA44733B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480" y="3990593"/>
            <a:ext cx="7547519" cy="2439706"/>
          </a:xfrm>
          <a:prstGeom prst="rect">
            <a:avLst/>
          </a:prstGeom>
        </p:spPr>
      </p:pic>
    </p:spTree>
    <p:extLst>
      <p:ext uri="{BB962C8B-B14F-4D97-AF65-F5344CB8AC3E}">
        <p14:creationId xmlns:p14="http://schemas.microsoft.com/office/powerpoint/2010/main" val="25484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Command History</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chemeClr val="bg1"/>
                </a:solidFill>
                <a:effectLst/>
                <a:latin typeface="Cambria (body)"/>
              </a:rPr>
              <a:t>If you wish to reuse recent command, use </a:t>
            </a:r>
            <a:r>
              <a:rPr lang="en-US" sz="2000" b="0" i="0" dirty="0">
                <a:solidFill>
                  <a:srgbClr val="C00000"/>
                </a:solidFill>
                <a:effectLst/>
                <a:latin typeface="Cambria (body)"/>
              </a:rPr>
              <a:t>!command or line no</a:t>
            </a:r>
          </a:p>
        </p:txBody>
      </p:sp>
      <p:pic>
        <p:nvPicPr>
          <p:cNvPr id="12" name="Picture 11">
            <a:extLst>
              <a:ext uri="{FF2B5EF4-FFF2-40B4-BE49-F238E27FC236}">
                <a16:creationId xmlns:a16="http://schemas.microsoft.com/office/drawing/2014/main" id="{743CBF50-0209-65B0-1374-AB56302BA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949" y="2456377"/>
            <a:ext cx="8177788" cy="2662275"/>
          </a:xfrm>
          <a:prstGeom prst="rect">
            <a:avLst/>
          </a:prstGeom>
        </p:spPr>
      </p:pic>
    </p:spTree>
    <p:extLst>
      <p:ext uri="{BB962C8B-B14F-4D97-AF65-F5344CB8AC3E}">
        <p14:creationId xmlns:p14="http://schemas.microsoft.com/office/powerpoint/2010/main" val="225880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Editing the Command Line</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dirty="0">
                <a:solidFill>
                  <a:schemeClr val="bg1"/>
                </a:solidFill>
                <a:latin typeface="Cambria (body)"/>
              </a:rPr>
              <a:t>The arrow keys can be used to navigate through previous commands in the shell’s history.</a:t>
            </a:r>
            <a:r>
              <a:rPr lang="en-US" sz="2000" dirty="0">
                <a:solidFill>
                  <a:srgbClr val="C00000"/>
                </a:solidFill>
                <a:latin typeface="Cambria (body)"/>
              </a:rPr>
              <a:t> </a:t>
            </a:r>
            <a:r>
              <a:rPr lang="en-US" sz="2000" dirty="0" err="1">
                <a:solidFill>
                  <a:srgbClr val="C00000"/>
                </a:solidFill>
                <a:latin typeface="Cambria (body)"/>
              </a:rPr>
              <a:t>UpArrow</a:t>
            </a:r>
            <a:r>
              <a:rPr lang="en-US" sz="2000" dirty="0">
                <a:solidFill>
                  <a:srgbClr val="C00000"/>
                </a:solidFill>
                <a:latin typeface="Cambria (body)"/>
              </a:rPr>
              <a:t> </a:t>
            </a:r>
            <a:r>
              <a:rPr lang="en-US" sz="2000" dirty="0">
                <a:solidFill>
                  <a:schemeClr val="bg1"/>
                </a:solidFill>
                <a:latin typeface="Cambria (body)"/>
              </a:rPr>
              <a:t>edits the previous command in the history list. </a:t>
            </a:r>
            <a:r>
              <a:rPr lang="en-US" sz="2000" dirty="0" err="1">
                <a:solidFill>
                  <a:srgbClr val="C00000"/>
                </a:solidFill>
                <a:latin typeface="Cambria (body)"/>
              </a:rPr>
              <a:t>DownArrow</a:t>
            </a:r>
            <a:r>
              <a:rPr lang="en-US" sz="2000" dirty="0">
                <a:solidFill>
                  <a:schemeClr val="bg1"/>
                </a:solidFill>
                <a:latin typeface="Cambria (body)"/>
              </a:rPr>
              <a:t> edits the next command in the history list. </a:t>
            </a:r>
            <a:r>
              <a:rPr lang="en-US" sz="2000" dirty="0" err="1">
                <a:solidFill>
                  <a:srgbClr val="C00000"/>
                </a:solidFill>
                <a:latin typeface="Cambria (body)"/>
              </a:rPr>
              <a:t>LeftArrow</a:t>
            </a:r>
            <a:r>
              <a:rPr lang="en-US" sz="2000" dirty="0">
                <a:solidFill>
                  <a:schemeClr val="bg1"/>
                </a:solidFill>
                <a:latin typeface="Cambria (body)"/>
              </a:rPr>
              <a:t> and </a:t>
            </a:r>
            <a:r>
              <a:rPr lang="en-US" sz="2000" dirty="0" err="1">
                <a:solidFill>
                  <a:srgbClr val="C00000"/>
                </a:solidFill>
                <a:latin typeface="Cambria (body)"/>
              </a:rPr>
              <a:t>RightArrow</a:t>
            </a:r>
            <a:r>
              <a:rPr lang="en-US" sz="2000" dirty="0">
                <a:solidFill>
                  <a:schemeClr val="bg1"/>
                </a:solidFill>
                <a:latin typeface="Cambria (body)"/>
              </a:rPr>
              <a:t> move the cursor left and right in the current command from the history list, so that you can edit it before running it</a:t>
            </a:r>
          </a:p>
          <a:p>
            <a:pPr algn="just">
              <a:buClr>
                <a:srgbClr val="C00000"/>
              </a:buClr>
            </a:pPr>
            <a:r>
              <a:rPr lang="en-US" sz="2000" b="0" i="0" dirty="0">
                <a:solidFill>
                  <a:schemeClr val="bg1"/>
                </a:solidFill>
                <a:effectLst/>
                <a:latin typeface="Cambria (body)"/>
              </a:rPr>
              <a:t>You can use either the </a:t>
            </a:r>
            <a:r>
              <a:rPr lang="en-US" sz="2000" b="0" i="0" dirty="0">
                <a:solidFill>
                  <a:srgbClr val="C00000"/>
                </a:solidFill>
                <a:effectLst/>
                <a:latin typeface="Cambria (body)"/>
              </a:rPr>
              <a:t>Esc+. </a:t>
            </a:r>
            <a:r>
              <a:rPr lang="en-US" sz="2000" b="0" i="0" dirty="0">
                <a:solidFill>
                  <a:schemeClr val="bg1"/>
                </a:solidFill>
                <a:effectLst/>
                <a:latin typeface="Cambria (body)"/>
              </a:rPr>
              <a:t>Or </a:t>
            </a:r>
            <a:r>
              <a:rPr lang="en-US" sz="2000" b="0" i="0" dirty="0">
                <a:solidFill>
                  <a:srgbClr val="C00000"/>
                </a:solidFill>
                <a:effectLst/>
                <a:latin typeface="Cambria (body)"/>
              </a:rPr>
              <a:t>Alt+</a:t>
            </a:r>
            <a:r>
              <a:rPr lang="en-US" sz="2000" dirty="0">
                <a:solidFill>
                  <a:srgbClr val="C00000"/>
                </a:solidFill>
                <a:latin typeface="Cambria (body)"/>
              </a:rPr>
              <a:t>. </a:t>
            </a:r>
            <a:r>
              <a:rPr lang="en-US" sz="2000" dirty="0">
                <a:solidFill>
                  <a:schemeClr val="bg1"/>
                </a:solidFill>
                <a:latin typeface="Cambria (body)"/>
              </a:rPr>
              <a:t>Key combination to the insert the last word of the previous command at the cursor’s current location. Repeated use of the key combination will replace that text with the last word of even earlier commands in the history. The </a:t>
            </a:r>
            <a:r>
              <a:rPr lang="en-US" sz="2000" dirty="0">
                <a:solidFill>
                  <a:srgbClr val="C00000"/>
                </a:solidFill>
                <a:latin typeface="Cambria (body)"/>
              </a:rPr>
              <a:t>Alt+. </a:t>
            </a:r>
            <a:r>
              <a:rPr lang="en-US" sz="2000" dirty="0">
                <a:solidFill>
                  <a:schemeClr val="bg1"/>
                </a:solidFill>
                <a:latin typeface="Cambria (body)"/>
              </a:rPr>
              <a:t>Key combination is particularly convenient because you can hold down </a:t>
            </a:r>
            <a:r>
              <a:rPr lang="en-US" sz="2000" dirty="0">
                <a:solidFill>
                  <a:srgbClr val="C00000"/>
                </a:solidFill>
                <a:latin typeface="Cambria (body)"/>
              </a:rPr>
              <a:t>Alt</a:t>
            </a:r>
            <a:r>
              <a:rPr lang="en-US" sz="2000" dirty="0">
                <a:solidFill>
                  <a:schemeClr val="bg1"/>
                </a:solidFill>
                <a:latin typeface="Cambria (body)"/>
              </a:rPr>
              <a:t> and press</a:t>
            </a:r>
            <a:r>
              <a:rPr lang="en-US" sz="2000" dirty="0">
                <a:solidFill>
                  <a:srgbClr val="C00000"/>
                </a:solidFill>
                <a:latin typeface="Cambria (body)"/>
              </a:rPr>
              <a:t>.</a:t>
            </a:r>
            <a:r>
              <a:rPr lang="en-US" sz="2000" dirty="0">
                <a:solidFill>
                  <a:schemeClr val="bg1"/>
                </a:solidFill>
                <a:latin typeface="Cambria (body)"/>
              </a:rPr>
              <a:t> Repeatedly to easily go through earlier and earlier commands</a:t>
            </a:r>
            <a:endParaRPr lang="en-US" sz="2000" b="0" i="0" dirty="0">
              <a:solidFill>
                <a:schemeClr val="bg1"/>
              </a:solidFill>
              <a:effectLst/>
              <a:latin typeface="Cambria (body)"/>
            </a:endParaRPr>
          </a:p>
        </p:txBody>
      </p:sp>
    </p:spTree>
    <p:extLst>
      <p:ext uri="{BB962C8B-B14F-4D97-AF65-F5344CB8AC3E}">
        <p14:creationId xmlns:p14="http://schemas.microsoft.com/office/powerpoint/2010/main" val="237093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Editing the Command Line</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chemeClr val="bg1"/>
                </a:solidFill>
                <a:effectLst/>
                <a:latin typeface="Cambria (body)"/>
              </a:rPr>
              <a:t>When used interactively, </a:t>
            </a:r>
            <a:r>
              <a:rPr lang="en-US" sz="2000" b="0" i="0" dirty="0">
                <a:solidFill>
                  <a:srgbClr val="C00000"/>
                </a:solidFill>
                <a:effectLst/>
                <a:latin typeface="Cambria (body)"/>
              </a:rPr>
              <a:t>bash</a:t>
            </a:r>
            <a:r>
              <a:rPr lang="en-US" sz="2000" b="0" i="0" dirty="0">
                <a:solidFill>
                  <a:schemeClr val="bg1"/>
                </a:solidFill>
                <a:effectLst/>
                <a:latin typeface="Cambria (body)"/>
              </a:rPr>
              <a:t> has a command-line editing feature. This allows the user to use text editor commands to move around within and modify the current command being typed. Using the arrow keys to move within the current command and to step through the command history was introduced earlier in this session. More powerful editing commands are introduced in the following table.</a:t>
            </a:r>
          </a:p>
          <a:p>
            <a:pPr algn="just">
              <a:buClr>
                <a:srgbClr val="C00000"/>
              </a:buClr>
            </a:pPr>
            <a:endParaRPr lang="en-US" sz="2000" b="0" i="0" dirty="0">
              <a:solidFill>
                <a:schemeClr val="bg1"/>
              </a:solidFill>
              <a:effectLst/>
              <a:latin typeface="Cambria (body)"/>
            </a:endParaRPr>
          </a:p>
        </p:txBody>
      </p:sp>
      <p:graphicFrame>
        <p:nvGraphicFramePr>
          <p:cNvPr id="4" name="Table 4">
            <a:extLst>
              <a:ext uri="{FF2B5EF4-FFF2-40B4-BE49-F238E27FC236}">
                <a16:creationId xmlns:a16="http://schemas.microsoft.com/office/drawing/2014/main" id="{8898CD3D-6386-BEDB-D2BA-EC2DB538241A}"/>
              </a:ext>
            </a:extLst>
          </p:cNvPr>
          <p:cNvGraphicFramePr>
            <a:graphicFrameLocks noGrp="1"/>
          </p:cNvGraphicFramePr>
          <p:nvPr>
            <p:extLst>
              <p:ext uri="{D42A27DB-BD31-4B8C-83A1-F6EECF244321}">
                <p14:modId xmlns:p14="http://schemas.microsoft.com/office/powerpoint/2010/main" val="1898867485"/>
              </p:ext>
            </p:extLst>
          </p:nvPr>
        </p:nvGraphicFramePr>
        <p:xfrm>
          <a:off x="1305615" y="3457371"/>
          <a:ext cx="9597612" cy="3091304"/>
        </p:xfrm>
        <a:graphic>
          <a:graphicData uri="http://schemas.openxmlformats.org/drawingml/2006/table">
            <a:tbl>
              <a:tblPr firstRow="1" bandRow="1">
                <a:tableStyleId>{5C22544A-7EE6-4342-B048-85BDC9FD1C3A}</a:tableStyleId>
              </a:tblPr>
              <a:tblGrid>
                <a:gridCol w="2259874">
                  <a:extLst>
                    <a:ext uri="{9D8B030D-6E8A-4147-A177-3AD203B41FA5}">
                      <a16:colId xmlns:a16="http://schemas.microsoft.com/office/drawing/2014/main" val="633847009"/>
                    </a:ext>
                  </a:extLst>
                </a:gridCol>
                <a:gridCol w="7337738">
                  <a:extLst>
                    <a:ext uri="{9D8B030D-6E8A-4147-A177-3AD203B41FA5}">
                      <a16:colId xmlns:a16="http://schemas.microsoft.com/office/drawing/2014/main" val="3736984072"/>
                    </a:ext>
                  </a:extLst>
                </a:gridCol>
              </a:tblGrid>
              <a:tr h="386413">
                <a:tc>
                  <a:txBody>
                    <a:bodyPr/>
                    <a:lstStyle/>
                    <a:p>
                      <a:r>
                        <a:rPr lang="en-US" dirty="0"/>
                        <a:t>Shortcut </a:t>
                      </a:r>
                    </a:p>
                  </a:txBody>
                  <a:tcPr/>
                </a:tc>
                <a:tc>
                  <a:txBody>
                    <a:bodyPr/>
                    <a:lstStyle/>
                    <a:p>
                      <a:r>
                        <a:rPr lang="en-US" dirty="0"/>
                        <a:t>Descriptions</a:t>
                      </a:r>
                    </a:p>
                  </a:txBody>
                  <a:tcPr/>
                </a:tc>
                <a:extLst>
                  <a:ext uri="{0D108BD9-81ED-4DB2-BD59-A6C34878D82A}">
                    <a16:rowId xmlns:a16="http://schemas.microsoft.com/office/drawing/2014/main" val="3121882633"/>
                  </a:ext>
                </a:extLst>
              </a:tr>
              <a:tr h="386413">
                <a:tc>
                  <a:txBody>
                    <a:bodyPr/>
                    <a:lstStyle/>
                    <a:p>
                      <a:r>
                        <a:rPr lang="en-US" dirty="0" err="1"/>
                        <a:t>Ctrl+A</a:t>
                      </a:r>
                      <a:endParaRPr lang="en-US" dirty="0"/>
                    </a:p>
                  </a:txBody>
                  <a:tcPr/>
                </a:tc>
                <a:tc>
                  <a:txBody>
                    <a:bodyPr/>
                    <a:lstStyle/>
                    <a:p>
                      <a:r>
                        <a:rPr lang="en-US" dirty="0"/>
                        <a:t>Jump to the beginning of the command line</a:t>
                      </a:r>
                    </a:p>
                  </a:txBody>
                  <a:tcPr/>
                </a:tc>
                <a:extLst>
                  <a:ext uri="{0D108BD9-81ED-4DB2-BD59-A6C34878D82A}">
                    <a16:rowId xmlns:a16="http://schemas.microsoft.com/office/drawing/2014/main" val="1810069785"/>
                  </a:ext>
                </a:extLst>
              </a:tr>
              <a:tr h="386413">
                <a:tc>
                  <a:txBody>
                    <a:bodyPr/>
                    <a:lstStyle/>
                    <a:p>
                      <a:r>
                        <a:rPr lang="en-US" dirty="0" err="1"/>
                        <a:t>Ctrl+E</a:t>
                      </a:r>
                      <a:endParaRPr lang="en-US" dirty="0"/>
                    </a:p>
                  </a:txBody>
                  <a:tcPr/>
                </a:tc>
                <a:tc>
                  <a:txBody>
                    <a:bodyPr/>
                    <a:lstStyle/>
                    <a:p>
                      <a:r>
                        <a:rPr lang="en-US" dirty="0"/>
                        <a:t>Jump to the end of the command line</a:t>
                      </a:r>
                    </a:p>
                  </a:txBody>
                  <a:tcPr/>
                </a:tc>
                <a:extLst>
                  <a:ext uri="{0D108BD9-81ED-4DB2-BD59-A6C34878D82A}">
                    <a16:rowId xmlns:a16="http://schemas.microsoft.com/office/drawing/2014/main" val="598806982"/>
                  </a:ext>
                </a:extLst>
              </a:tr>
              <a:tr h="386413">
                <a:tc>
                  <a:txBody>
                    <a:bodyPr/>
                    <a:lstStyle/>
                    <a:p>
                      <a:r>
                        <a:rPr lang="en-US" dirty="0" err="1"/>
                        <a:t>Ctrl+U</a:t>
                      </a:r>
                      <a:endParaRPr lang="en-US" dirty="0"/>
                    </a:p>
                  </a:txBody>
                  <a:tcPr/>
                </a:tc>
                <a:tc>
                  <a:txBody>
                    <a:bodyPr/>
                    <a:lstStyle/>
                    <a:p>
                      <a:r>
                        <a:rPr lang="en-US" dirty="0"/>
                        <a:t>Clear from the cursor to the beginning of the command line</a:t>
                      </a:r>
                    </a:p>
                  </a:txBody>
                  <a:tcPr/>
                </a:tc>
                <a:extLst>
                  <a:ext uri="{0D108BD9-81ED-4DB2-BD59-A6C34878D82A}">
                    <a16:rowId xmlns:a16="http://schemas.microsoft.com/office/drawing/2014/main" val="3573419251"/>
                  </a:ext>
                </a:extLst>
              </a:tr>
              <a:tr h="386413">
                <a:tc>
                  <a:txBody>
                    <a:bodyPr/>
                    <a:lstStyle/>
                    <a:p>
                      <a:r>
                        <a:rPr lang="en-US" dirty="0" err="1"/>
                        <a:t>Ctrl+K</a:t>
                      </a:r>
                      <a:endParaRPr lang="en-US" dirty="0"/>
                    </a:p>
                  </a:txBody>
                  <a:tcPr/>
                </a:tc>
                <a:tc>
                  <a:txBody>
                    <a:bodyPr/>
                    <a:lstStyle/>
                    <a:p>
                      <a:r>
                        <a:rPr lang="en-US" dirty="0"/>
                        <a:t>Clear from the cursor to the end of the command line</a:t>
                      </a:r>
                    </a:p>
                  </a:txBody>
                  <a:tcPr/>
                </a:tc>
                <a:extLst>
                  <a:ext uri="{0D108BD9-81ED-4DB2-BD59-A6C34878D82A}">
                    <a16:rowId xmlns:a16="http://schemas.microsoft.com/office/drawing/2014/main" val="3917361303"/>
                  </a:ext>
                </a:extLst>
              </a:tr>
              <a:tr h="386413">
                <a:tc>
                  <a:txBody>
                    <a:bodyPr/>
                    <a:lstStyle/>
                    <a:p>
                      <a:r>
                        <a:rPr lang="en-US" dirty="0" err="1"/>
                        <a:t>Ctrl+LeftArrow</a:t>
                      </a:r>
                      <a:endParaRPr lang="en-US" dirty="0"/>
                    </a:p>
                  </a:txBody>
                  <a:tcPr/>
                </a:tc>
                <a:tc>
                  <a:txBody>
                    <a:bodyPr/>
                    <a:lstStyle/>
                    <a:p>
                      <a:r>
                        <a:rPr lang="en-US" dirty="0"/>
                        <a:t>Jump to the beginning of the previous word on the command line</a:t>
                      </a:r>
                    </a:p>
                  </a:txBody>
                  <a:tcPr/>
                </a:tc>
                <a:extLst>
                  <a:ext uri="{0D108BD9-81ED-4DB2-BD59-A6C34878D82A}">
                    <a16:rowId xmlns:a16="http://schemas.microsoft.com/office/drawing/2014/main" val="1662950084"/>
                  </a:ext>
                </a:extLst>
              </a:tr>
              <a:tr h="386413">
                <a:tc>
                  <a:txBody>
                    <a:bodyPr/>
                    <a:lstStyle/>
                    <a:p>
                      <a:r>
                        <a:rPr lang="en-US" dirty="0" err="1"/>
                        <a:t>Ctrl</a:t>
                      </a:r>
                      <a:r>
                        <a:rPr lang="en-US" err="1"/>
                        <a:t>+</a:t>
                      </a:r>
                      <a:r>
                        <a:rPr lang="en-US"/>
                        <a:t>RightArrow</a:t>
                      </a:r>
                      <a:endParaRPr lang="en-US" dirty="0"/>
                    </a:p>
                  </a:txBody>
                  <a:tcPr/>
                </a:tc>
                <a:tc>
                  <a:txBody>
                    <a:bodyPr/>
                    <a:lstStyle/>
                    <a:p>
                      <a:r>
                        <a:rPr lang="en-US" dirty="0"/>
                        <a:t>Jump to the end of the next word on the command line</a:t>
                      </a:r>
                    </a:p>
                  </a:txBody>
                  <a:tcPr/>
                </a:tc>
                <a:extLst>
                  <a:ext uri="{0D108BD9-81ED-4DB2-BD59-A6C34878D82A}">
                    <a16:rowId xmlns:a16="http://schemas.microsoft.com/office/drawing/2014/main" val="1206476421"/>
                  </a:ext>
                </a:extLst>
              </a:tr>
              <a:tr h="386413">
                <a:tc>
                  <a:txBody>
                    <a:bodyPr/>
                    <a:lstStyle/>
                    <a:p>
                      <a:r>
                        <a:rPr lang="en-US" dirty="0" err="1"/>
                        <a:t>Ctrl+R</a:t>
                      </a:r>
                      <a:endParaRPr lang="en-US" dirty="0"/>
                    </a:p>
                  </a:txBody>
                  <a:tcPr/>
                </a:tc>
                <a:tc>
                  <a:txBody>
                    <a:bodyPr/>
                    <a:lstStyle/>
                    <a:p>
                      <a:r>
                        <a:rPr lang="en-US" dirty="0"/>
                        <a:t>Search the history list of commands for a pattern</a:t>
                      </a:r>
                    </a:p>
                  </a:txBody>
                  <a:tcPr/>
                </a:tc>
                <a:extLst>
                  <a:ext uri="{0D108BD9-81ED-4DB2-BD59-A6C34878D82A}">
                    <a16:rowId xmlns:a16="http://schemas.microsoft.com/office/drawing/2014/main" val="2934932871"/>
                  </a:ext>
                </a:extLst>
              </a:tr>
            </a:tbl>
          </a:graphicData>
        </a:graphic>
      </p:graphicFrame>
    </p:spTree>
    <p:extLst>
      <p:ext uri="{BB962C8B-B14F-4D97-AF65-F5344CB8AC3E}">
        <p14:creationId xmlns:p14="http://schemas.microsoft.com/office/powerpoint/2010/main" val="96760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Editing Command Line(Steps)</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chemeClr val="bg1"/>
                </a:solidFill>
                <a:effectLst/>
                <a:latin typeface="Cambria (body)"/>
              </a:rPr>
              <a:t>Use </a:t>
            </a:r>
            <a:r>
              <a:rPr lang="en-US" sz="2000" b="0" i="0" dirty="0">
                <a:solidFill>
                  <a:srgbClr val="C00000"/>
                </a:solidFill>
                <a:effectLst/>
                <a:latin typeface="Cambria (body)"/>
              </a:rPr>
              <a:t>date</a:t>
            </a:r>
            <a:r>
              <a:rPr lang="en-US" sz="2000" b="0" i="0" dirty="0">
                <a:solidFill>
                  <a:schemeClr val="bg1"/>
                </a:solidFill>
                <a:effectLst/>
                <a:latin typeface="Cambria (body)"/>
              </a:rPr>
              <a:t> command to display current date and time</a:t>
            </a:r>
          </a:p>
          <a:p>
            <a:pPr algn="just">
              <a:buClr>
                <a:srgbClr val="C00000"/>
              </a:buClr>
            </a:pPr>
            <a:endParaRPr lang="en-US" sz="2000" dirty="0">
              <a:solidFill>
                <a:schemeClr val="bg1"/>
              </a:solidFill>
              <a:latin typeface="Cambria (body)"/>
            </a:endParaRPr>
          </a:p>
          <a:p>
            <a:pPr marL="0" indent="0" algn="just">
              <a:buClr>
                <a:srgbClr val="C00000"/>
              </a:buClr>
              <a:buNone/>
            </a:pPr>
            <a:endParaRPr lang="en-US" sz="2000" dirty="0">
              <a:solidFill>
                <a:schemeClr val="bg1"/>
              </a:solidFill>
              <a:latin typeface="Cambria (body)"/>
            </a:endParaRPr>
          </a:p>
          <a:p>
            <a:pPr algn="just">
              <a:buClr>
                <a:srgbClr val="C00000"/>
              </a:buClr>
            </a:pPr>
            <a:r>
              <a:rPr lang="en-US" sz="2000" b="0" i="0" dirty="0">
                <a:solidFill>
                  <a:schemeClr val="bg1"/>
                </a:solidFill>
                <a:effectLst/>
                <a:latin typeface="Cambria (body)"/>
              </a:rPr>
              <a:t>Use </a:t>
            </a:r>
            <a:r>
              <a:rPr lang="en-US" sz="2000" b="0" i="0" dirty="0">
                <a:solidFill>
                  <a:srgbClr val="C00000"/>
                </a:solidFill>
                <a:effectLst/>
                <a:latin typeface="Cambria (body)"/>
              </a:rPr>
              <a:t>+%r </a:t>
            </a:r>
            <a:r>
              <a:rPr lang="en-US" sz="2000" b="0" i="0" dirty="0">
                <a:solidFill>
                  <a:schemeClr val="bg1"/>
                </a:solidFill>
                <a:effectLst/>
                <a:latin typeface="Cambria (body)"/>
              </a:rPr>
              <a:t>command with the date command to display the current time in 12-hour clock time(example, 12:00:00 PM)</a:t>
            </a:r>
          </a:p>
          <a:p>
            <a:pPr algn="just">
              <a:buClr>
                <a:srgbClr val="C00000"/>
              </a:buClr>
            </a:pPr>
            <a:endParaRPr lang="en-US" sz="2000" b="0" i="0" dirty="0">
              <a:solidFill>
                <a:srgbClr val="C00000"/>
              </a:solidFill>
              <a:effectLst/>
              <a:latin typeface="Cambria (body)"/>
            </a:endParaRPr>
          </a:p>
        </p:txBody>
      </p:sp>
      <p:pic>
        <p:nvPicPr>
          <p:cNvPr id="5" name="Picture 4">
            <a:extLst>
              <a:ext uri="{FF2B5EF4-FFF2-40B4-BE49-F238E27FC236}">
                <a16:creationId xmlns:a16="http://schemas.microsoft.com/office/drawing/2014/main" id="{FFA0AD3F-A266-E7EE-0A29-546E87F0C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105" y="2317186"/>
            <a:ext cx="8578205" cy="1017299"/>
          </a:xfrm>
          <a:prstGeom prst="rect">
            <a:avLst/>
          </a:prstGeom>
        </p:spPr>
      </p:pic>
      <p:pic>
        <p:nvPicPr>
          <p:cNvPr id="7" name="Picture 6">
            <a:extLst>
              <a:ext uri="{FF2B5EF4-FFF2-40B4-BE49-F238E27FC236}">
                <a16:creationId xmlns:a16="http://schemas.microsoft.com/office/drawing/2014/main" id="{7E347F61-3F4F-28BE-EA19-E35F82EEA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104" y="4257073"/>
            <a:ext cx="8578205" cy="797142"/>
          </a:xfrm>
          <a:prstGeom prst="rect">
            <a:avLst/>
          </a:prstGeom>
        </p:spPr>
      </p:pic>
    </p:spTree>
    <p:extLst>
      <p:ext uri="{BB962C8B-B14F-4D97-AF65-F5344CB8AC3E}">
        <p14:creationId xmlns:p14="http://schemas.microsoft.com/office/powerpoint/2010/main" val="52875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Editing Command Line(Steps)</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dirty="0">
                <a:solidFill>
                  <a:schemeClr val="bg1"/>
                </a:solidFill>
                <a:latin typeface="Cambria (body)"/>
              </a:rPr>
              <a:t>What kind of file is </a:t>
            </a:r>
            <a:r>
              <a:rPr lang="en-US" sz="2000" dirty="0">
                <a:solidFill>
                  <a:srgbClr val="C00000"/>
                </a:solidFill>
                <a:latin typeface="Cambria (body)"/>
              </a:rPr>
              <a:t>/</a:t>
            </a:r>
            <a:r>
              <a:rPr lang="en-US" sz="2000" dirty="0" err="1">
                <a:solidFill>
                  <a:srgbClr val="C00000"/>
                </a:solidFill>
                <a:latin typeface="Cambria (body)"/>
              </a:rPr>
              <a:t>usr</a:t>
            </a:r>
            <a:r>
              <a:rPr lang="en-US" sz="2000" dirty="0">
                <a:solidFill>
                  <a:srgbClr val="C00000"/>
                </a:solidFill>
                <a:latin typeface="Cambria (body)"/>
              </a:rPr>
              <a:t>/bin/</a:t>
            </a:r>
            <a:r>
              <a:rPr lang="en-US" sz="2000" dirty="0" err="1">
                <a:solidFill>
                  <a:srgbClr val="C00000"/>
                </a:solidFill>
                <a:latin typeface="Cambria (body)"/>
              </a:rPr>
              <a:t>zcat</a:t>
            </a:r>
            <a:r>
              <a:rPr lang="en-US" sz="2000" dirty="0">
                <a:solidFill>
                  <a:schemeClr val="bg1"/>
                </a:solidFill>
                <a:latin typeface="Cambria (body)"/>
              </a:rPr>
              <a:t>? It is readable by human? Use the command line </a:t>
            </a:r>
            <a:r>
              <a:rPr lang="en-US" sz="2000" dirty="0">
                <a:solidFill>
                  <a:srgbClr val="C00000"/>
                </a:solidFill>
                <a:latin typeface="Cambria (body)"/>
              </a:rPr>
              <a:t>file</a:t>
            </a:r>
            <a:r>
              <a:rPr lang="en-US" sz="2000" dirty="0">
                <a:solidFill>
                  <a:schemeClr val="bg1"/>
                </a:solidFill>
                <a:latin typeface="Cambria (body)"/>
              </a:rPr>
              <a:t> to determine its file type</a:t>
            </a:r>
          </a:p>
          <a:p>
            <a:pPr algn="just">
              <a:buClr>
                <a:srgbClr val="C00000"/>
              </a:buClr>
            </a:pPr>
            <a:endParaRPr lang="en-US" sz="2000" dirty="0">
              <a:solidFill>
                <a:schemeClr val="bg1"/>
              </a:solidFill>
              <a:latin typeface="Cambria (body)"/>
            </a:endParaRPr>
          </a:p>
          <a:p>
            <a:pPr algn="just">
              <a:buClr>
                <a:srgbClr val="C00000"/>
              </a:buClr>
            </a:pPr>
            <a:endParaRPr lang="en-US" sz="2000" dirty="0">
              <a:solidFill>
                <a:schemeClr val="bg1"/>
              </a:solidFill>
              <a:latin typeface="Cambria (body)"/>
            </a:endParaRPr>
          </a:p>
          <a:p>
            <a:pPr algn="just">
              <a:buClr>
                <a:srgbClr val="C00000"/>
              </a:buClr>
            </a:pPr>
            <a:r>
              <a:rPr lang="en-US" sz="2000" dirty="0">
                <a:solidFill>
                  <a:schemeClr val="bg1"/>
                </a:solidFill>
                <a:latin typeface="Cambria (body)"/>
              </a:rPr>
              <a:t>The </a:t>
            </a:r>
            <a:r>
              <a:rPr lang="en-US" sz="2000" dirty="0" err="1">
                <a:solidFill>
                  <a:srgbClr val="C00000"/>
                </a:solidFill>
                <a:latin typeface="Cambria (body)"/>
              </a:rPr>
              <a:t>wc</a:t>
            </a:r>
            <a:r>
              <a:rPr lang="en-US" sz="2000" dirty="0">
                <a:solidFill>
                  <a:schemeClr val="bg1"/>
                </a:solidFill>
                <a:latin typeface="Cambria (body)"/>
              </a:rPr>
              <a:t> command can be used to display the number of lines, words, and bytes in the script </a:t>
            </a:r>
            <a:r>
              <a:rPr lang="en-US" sz="2000" dirty="0">
                <a:solidFill>
                  <a:srgbClr val="C00000"/>
                </a:solidFill>
                <a:latin typeface="Cambria (body)"/>
              </a:rPr>
              <a:t>/</a:t>
            </a:r>
            <a:r>
              <a:rPr lang="en-US" sz="2000" dirty="0" err="1">
                <a:solidFill>
                  <a:srgbClr val="C00000"/>
                </a:solidFill>
                <a:latin typeface="Cambria (body)"/>
              </a:rPr>
              <a:t>usr</a:t>
            </a:r>
            <a:r>
              <a:rPr lang="en-US" sz="2000" dirty="0">
                <a:solidFill>
                  <a:srgbClr val="C00000"/>
                </a:solidFill>
                <a:latin typeface="Cambria (body)"/>
              </a:rPr>
              <a:t>/bin/</a:t>
            </a:r>
            <a:r>
              <a:rPr lang="en-US" sz="2000" dirty="0" err="1">
                <a:solidFill>
                  <a:srgbClr val="C00000"/>
                </a:solidFill>
                <a:latin typeface="Cambria (body)"/>
              </a:rPr>
              <a:t>zcat</a:t>
            </a:r>
            <a:r>
              <a:rPr lang="en-US" sz="2000" dirty="0">
                <a:solidFill>
                  <a:schemeClr val="bg1"/>
                </a:solidFill>
                <a:latin typeface="Cambria (body)"/>
              </a:rPr>
              <a:t>. Instead of retyping the file name, use the Bash history shortcut Esc+.(the keys Esc and . Pressed at the same time) to reuse the argument from the previous command.</a:t>
            </a:r>
          </a:p>
          <a:p>
            <a:pPr algn="just">
              <a:buClr>
                <a:srgbClr val="C00000"/>
              </a:buClr>
            </a:pPr>
            <a:endParaRPr lang="en-US" sz="2000" b="0" i="0" dirty="0">
              <a:solidFill>
                <a:schemeClr val="bg1"/>
              </a:solidFill>
              <a:effectLst/>
              <a:latin typeface="Cambria (body)"/>
            </a:endParaRPr>
          </a:p>
        </p:txBody>
      </p:sp>
      <p:pic>
        <p:nvPicPr>
          <p:cNvPr id="6" name="Picture 5">
            <a:extLst>
              <a:ext uri="{FF2B5EF4-FFF2-40B4-BE49-F238E27FC236}">
                <a16:creationId xmlns:a16="http://schemas.microsoft.com/office/drawing/2014/main" id="{ED7792B5-C6AA-6FBA-3CD4-0A8593A09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967" y="2726446"/>
            <a:ext cx="9098850" cy="844353"/>
          </a:xfrm>
          <a:prstGeom prst="rect">
            <a:avLst/>
          </a:prstGeom>
        </p:spPr>
      </p:pic>
      <p:pic>
        <p:nvPicPr>
          <p:cNvPr id="5" name="Picture 4">
            <a:extLst>
              <a:ext uri="{FF2B5EF4-FFF2-40B4-BE49-F238E27FC236}">
                <a16:creationId xmlns:a16="http://schemas.microsoft.com/office/drawing/2014/main" id="{0E794836-5F44-5FDB-9BC0-9E83934CB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781" y="4959122"/>
            <a:ext cx="4344157" cy="316762"/>
          </a:xfrm>
          <a:prstGeom prst="rect">
            <a:avLst/>
          </a:prstGeom>
        </p:spPr>
      </p:pic>
      <p:pic>
        <p:nvPicPr>
          <p:cNvPr id="8" name="Picture 7">
            <a:extLst>
              <a:ext uri="{FF2B5EF4-FFF2-40B4-BE49-F238E27FC236}">
                <a16:creationId xmlns:a16="http://schemas.microsoft.com/office/drawing/2014/main" id="{60C32BB6-6886-E5F5-A410-D9CD26BDD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8919" y="4959122"/>
            <a:ext cx="4612513" cy="538784"/>
          </a:xfrm>
          <a:prstGeom prst="rect">
            <a:avLst/>
          </a:prstGeom>
        </p:spPr>
      </p:pic>
    </p:spTree>
    <p:extLst>
      <p:ext uri="{BB962C8B-B14F-4D97-AF65-F5344CB8AC3E}">
        <p14:creationId xmlns:p14="http://schemas.microsoft.com/office/powerpoint/2010/main" val="13129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08B1-FE2C-08C3-80B9-1E8F444E35E6}"/>
              </a:ext>
            </a:extLst>
          </p:cNvPr>
          <p:cNvSpPr>
            <a:spLocks noGrp="1"/>
          </p:cNvSpPr>
          <p:nvPr>
            <p:ph type="title"/>
          </p:nvPr>
        </p:nvSpPr>
        <p:spPr/>
        <p:txBody>
          <a:bodyPr/>
          <a:lstStyle/>
          <a:p>
            <a:r>
              <a:rPr lang="en-US" dirty="0">
                <a:solidFill>
                  <a:srgbClr val="C00000"/>
                </a:solidFill>
              </a:rPr>
              <a:t>Editing Command Line(Steps)</a:t>
            </a:r>
          </a:p>
        </p:txBody>
      </p:sp>
      <p:sp>
        <p:nvSpPr>
          <p:cNvPr id="3" name="Content Placeholder 2">
            <a:extLst>
              <a:ext uri="{FF2B5EF4-FFF2-40B4-BE49-F238E27FC236}">
                <a16:creationId xmlns:a16="http://schemas.microsoft.com/office/drawing/2014/main" id="{88FE95B0-95A4-65CE-4E0F-24545B878404}"/>
              </a:ext>
            </a:extLst>
          </p:cNvPr>
          <p:cNvSpPr>
            <a:spLocks noGrp="1"/>
          </p:cNvSpPr>
          <p:nvPr>
            <p:ph idx="1"/>
          </p:nvPr>
        </p:nvSpPr>
        <p:spPr/>
        <p:txBody>
          <a:bodyPr>
            <a:normAutofit/>
          </a:bodyPr>
          <a:lstStyle/>
          <a:p>
            <a:pPr algn="just">
              <a:buClr>
                <a:srgbClr val="C00000"/>
              </a:buClr>
            </a:pPr>
            <a:r>
              <a:rPr lang="en-US" sz="2000" dirty="0">
                <a:solidFill>
                  <a:schemeClr val="bg1"/>
                </a:solidFill>
              </a:rPr>
              <a:t>Use the </a:t>
            </a:r>
            <a:r>
              <a:rPr lang="en-US" sz="2000" dirty="0">
                <a:solidFill>
                  <a:srgbClr val="C00000"/>
                </a:solidFill>
              </a:rPr>
              <a:t>head</a:t>
            </a:r>
            <a:r>
              <a:rPr lang="en-US" sz="2000" dirty="0">
                <a:solidFill>
                  <a:schemeClr val="bg1"/>
                </a:solidFill>
              </a:rPr>
              <a:t> command to display the first 10 lines of </a:t>
            </a:r>
            <a:r>
              <a:rPr lang="en-US" sz="2000" dirty="0">
                <a:solidFill>
                  <a:srgbClr val="C00000"/>
                </a:solidFill>
              </a:rPr>
              <a:t>/</a:t>
            </a:r>
            <a:r>
              <a:rPr lang="en-US" sz="2000" dirty="0" err="1">
                <a:solidFill>
                  <a:srgbClr val="C00000"/>
                </a:solidFill>
              </a:rPr>
              <a:t>usr</a:t>
            </a:r>
            <a:r>
              <a:rPr lang="en-US" sz="2000" dirty="0">
                <a:solidFill>
                  <a:srgbClr val="C00000"/>
                </a:solidFill>
              </a:rPr>
              <a:t>/bin/</a:t>
            </a:r>
            <a:r>
              <a:rPr lang="en-US" sz="2000" dirty="0" err="1">
                <a:solidFill>
                  <a:srgbClr val="C00000"/>
                </a:solidFill>
              </a:rPr>
              <a:t>zcat</a:t>
            </a:r>
            <a:r>
              <a:rPr lang="en-US" sz="2000" dirty="0">
                <a:solidFill>
                  <a:schemeClr val="bg1"/>
                </a:solidFill>
              </a:rPr>
              <a:t>. Try using the </a:t>
            </a:r>
            <a:r>
              <a:rPr lang="en-US" sz="2000" dirty="0">
                <a:solidFill>
                  <a:srgbClr val="C00000"/>
                </a:solidFill>
              </a:rPr>
              <a:t>Esc+. </a:t>
            </a:r>
            <a:r>
              <a:rPr lang="en-US" sz="2000" dirty="0">
                <a:solidFill>
                  <a:schemeClr val="bg1"/>
                </a:solidFill>
              </a:rPr>
              <a:t>Shortcut again.</a:t>
            </a:r>
          </a:p>
          <a:p>
            <a:pPr marL="0" indent="0" algn="just">
              <a:buClr>
                <a:srgbClr val="C00000"/>
              </a:buClr>
              <a:buNone/>
            </a:pPr>
            <a:r>
              <a:rPr lang="en-US" sz="2000" dirty="0">
                <a:solidFill>
                  <a:schemeClr val="bg1"/>
                </a:solidFill>
              </a:rPr>
              <a:t>The </a:t>
            </a:r>
            <a:r>
              <a:rPr lang="en-US" sz="2000" dirty="0">
                <a:solidFill>
                  <a:srgbClr val="C00000"/>
                </a:solidFill>
              </a:rPr>
              <a:t>head</a:t>
            </a:r>
            <a:r>
              <a:rPr lang="en-US" sz="2000" dirty="0">
                <a:solidFill>
                  <a:schemeClr val="bg1"/>
                </a:solidFill>
              </a:rPr>
              <a:t> command to displays the beginning of the file. Did you use the </a:t>
            </a:r>
            <a:r>
              <a:rPr lang="en-US" sz="2000" dirty="0">
                <a:solidFill>
                  <a:srgbClr val="C00000"/>
                </a:solidFill>
              </a:rPr>
              <a:t>bash</a:t>
            </a:r>
            <a:r>
              <a:rPr lang="en-US" sz="2000" dirty="0">
                <a:solidFill>
                  <a:schemeClr val="bg1"/>
                </a:solidFill>
              </a:rPr>
              <a:t> shortcut again?</a:t>
            </a:r>
          </a:p>
        </p:txBody>
      </p:sp>
      <p:pic>
        <p:nvPicPr>
          <p:cNvPr id="7" name="Picture 6">
            <a:extLst>
              <a:ext uri="{FF2B5EF4-FFF2-40B4-BE49-F238E27FC236}">
                <a16:creationId xmlns:a16="http://schemas.microsoft.com/office/drawing/2014/main" id="{8E65E261-2D04-80A0-357E-2F5BEE6EF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375" y="3605243"/>
            <a:ext cx="6079436" cy="1821521"/>
          </a:xfrm>
          <a:prstGeom prst="rect">
            <a:avLst/>
          </a:prstGeom>
        </p:spPr>
      </p:pic>
    </p:spTree>
    <p:extLst>
      <p:ext uri="{BB962C8B-B14F-4D97-AF65-F5344CB8AC3E}">
        <p14:creationId xmlns:p14="http://schemas.microsoft.com/office/powerpoint/2010/main" val="15617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08B1-FE2C-08C3-80B9-1E8F444E35E6}"/>
              </a:ext>
            </a:extLst>
          </p:cNvPr>
          <p:cNvSpPr>
            <a:spLocks noGrp="1"/>
          </p:cNvSpPr>
          <p:nvPr>
            <p:ph type="title"/>
          </p:nvPr>
        </p:nvSpPr>
        <p:spPr/>
        <p:txBody>
          <a:bodyPr/>
          <a:lstStyle/>
          <a:p>
            <a:r>
              <a:rPr lang="en-US" dirty="0">
                <a:solidFill>
                  <a:srgbClr val="C00000"/>
                </a:solidFill>
              </a:rPr>
              <a:t>Editing Command Line(Steps)</a:t>
            </a:r>
          </a:p>
        </p:txBody>
      </p:sp>
      <p:sp>
        <p:nvSpPr>
          <p:cNvPr id="3" name="Content Placeholder 2">
            <a:extLst>
              <a:ext uri="{FF2B5EF4-FFF2-40B4-BE49-F238E27FC236}">
                <a16:creationId xmlns:a16="http://schemas.microsoft.com/office/drawing/2014/main" id="{88FE95B0-95A4-65CE-4E0F-24545B878404}"/>
              </a:ext>
            </a:extLst>
          </p:cNvPr>
          <p:cNvSpPr>
            <a:spLocks noGrp="1"/>
          </p:cNvSpPr>
          <p:nvPr>
            <p:ph idx="1"/>
          </p:nvPr>
        </p:nvSpPr>
        <p:spPr/>
        <p:txBody>
          <a:bodyPr>
            <a:normAutofit/>
          </a:bodyPr>
          <a:lstStyle/>
          <a:p>
            <a:pPr>
              <a:buClr>
                <a:srgbClr val="C00000"/>
              </a:buClr>
            </a:pPr>
            <a:r>
              <a:rPr lang="en-US" sz="2000" dirty="0">
                <a:solidFill>
                  <a:schemeClr val="bg1"/>
                </a:solidFill>
              </a:rPr>
              <a:t>Display the last 10 lines at the bottom of the </a:t>
            </a:r>
            <a:r>
              <a:rPr lang="en-US" sz="2000" dirty="0">
                <a:solidFill>
                  <a:srgbClr val="C00000"/>
                </a:solidFill>
              </a:rPr>
              <a:t>/</a:t>
            </a:r>
            <a:r>
              <a:rPr lang="en-US" sz="2000" dirty="0" err="1">
                <a:solidFill>
                  <a:srgbClr val="C00000"/>
                </a:solidFill>
              </a:rPr>
              <a:t>usr</a:t>
            </a:r>
            <a:r>
              <a:rPr lang="en-US" sz="2000" dirty="0">
                <a:solidFill>
                  <a:srgbClr val="C00000"/>
                </a:solidFill>
              </a:rPr>
              <a:t>/bin/</a:t>
            </a:r>
            <a:r>
              <a:rPr lang="en-US" sz="2000" dirty="0" err="1">
                <a:solidFill>
                  <a:srgbClr val="C00000"/>
                </a:solidFill>
              </a:rPr>
              <a:t>zcat</a:t>
            </a:r>
            <a:r>
              <a:rPr lang="en-US" sz="2000" dirty="0">
                <a:solidFill>
                  <a:srgbClr val="C00000"/>
                </a:solidFill>
              </a:rPr>
              <a:t> </a:t>
            </a:r>
            <a:r>
              <a:rPr lang="en-US" sz="2000" dirty="0">
                <a:solidFill>
                  <a:schemeClr val="bg1"/>
                </a:solidFill>
              </a:rPr>
              <a:t>file. Use the</a:t>
            </a:r>
            <a:r>
              <a:rPr lang="en-US" sz="2000" dirty="0">
                <a:solidFill>
                  <a:srgbClr val="C00000"/>
                </a:solidFill>
              </a:rPr>
              <a:t> tail </a:t>
            </a:r>
            <a:r>
              <a:rPr lang="en-US" sz="2000" dirty="0">
                <a:solidFill>
                  <a:schemeClr val="bg1"/>
                </a:solidFill>
              </a:rPr>
              <a:t>command.</a:t>
            </a:r>
          </a:p>
        </p:txBody>
      </p:sp>
      <p:pic>
        <p:nvPicPr>
          <p:cNvPr id="6" name="Picture 5">
            <a:extLst>
              <a:ext uri="{FF2B5EF4-FFF2-40B4-BE49-F238E27FC236}">
                <a16:creationId xmlns:a16="http://schemas.microsoft.com/office/drawing/2014/main" id="{85A906FC-7218-1673-CBF3-CB190DCB2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00504"/>
            <a:ext cx="6798718" cy="2482072"/>
          </a:xfrm>
          <a:prstGeom prst="rect">
            <a:avLst/>
          </a:prstGeom>
        </p:spPr>
      </p:pic>
    </p:spTree>
    <p:extLst>
      <p:ext uri="{BB962C8B-B14F-4D97-AF65-F5344CB8AC3E}">
        <p14:creationId xmlns:p14="http://schemas.microsoft.com/office/powerpoint/2010/main" val="258003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Viewing the Contents of Files</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l">
              <a:buClr>
                <a:srgbClr val="C00000"/>
              </a:buClr>
            </a:pPr>
            <a:r>
              <a:rPr lang="en-US" sz="2000" b="0" i="0" dirty="0">
                <a:solidFill>
                  <a:schemeClr val="bg1"/>
                </a:solidFill>
                <a:effectLst/>
                <a:latin typeface="Cambria (body)"/>
              </a:rPr>
              <a:t>One of the most </a:t>
            </a:r>
            <a:r>
              <a:rPr lang="en-US" sz="2000" dirty="0">
                <a:solidFill>
                  <a:schemeClr val="bg1"/>
                </a:solidFill>
                <a:latin typeface="Cambria (body)"/>
              </a:rPr>
              <a:t>simple and frequently used commands in Linux is cat. The cat command allows you to create single or multiple files, view the contents of files, concatenate the contents from multiple files, and redirect contents of the file to a terminal or files</a:t>
            </a:r>
          </a:p>
          <a:p>
            <a:pPr marL="0" indent="0" algn="l">
              <a:buClr>
                <a:srgbClr val="C00000"/>
              </a:buClr>
              <a:buNone/>
            </a:pPr>
            <a:r>
              <a:rPr lang="en-US" sz="2000" b="0" i="0" dirty="0">
                <a:solidFill>
                  <a:schemeClr val="bg1"/>
                </a:solidFill>
                <a:effectLst/>
                <a:latin typeface="Cambria (body)"/>
              </a:rPr>
              <a:t>The example shows how to view the contents of the </a:t>
            </a:r>
            <a:r>
              <a:rPr lang="en-US" sz="2000" b="0" i="0" dirty="0">
                <a:solidFill>
                  <a:srgbClr val="C00000"/>
                </a:solidFill>
                <a:effectLst/>
                <a:latin typeface="Cambria (body)"/>
              </a:rPr>
              <a:t>/</a:t>
            </a:r>
            <a:r>
              <a:rPr lang="en-US" sz="2000" b="0" i="0" dirty="0" err="1">
                <a:solidFill>
                  <a:srgbClr val="C00000"/>
                </a:solidFill>
                <a:effectLst/>
                <a:latin typeface="Cambria (body)"/>
              </a:rPr>
              <a:t>etc</a:t>
            </a:r>
            <a:r>
              <a:rPr lang="en-US" sz="2000" b="0" i="0" dirty="0">
                <a:solidFill>
                  <a:srgbClr val="C00000"/>
                </a:solidFill>
                <a:effectLst/>
                <a:latin typeface="Cambria (body)"/>
              </a:rPr>
              <a:t>/passw</a:t>
            </a:r>
            <a:r>
              <a:rPr lang="en-US" sz="2000" dirty="0">
                <a:solidFill>
                  <a:srgbClr val="C00000"/>
                </a:solidFill>
                <a:latin typeface="Cambria (body)"/>
              </a:rPr>
              <a:t>d </a:t>
            </a:r>
            <a:r>
              <a:rPr lang="en-US" sz="2000" dirty="0">
                <a:solidFill>
                  <a:schemeClr val="bg1"/>
                </a:solidFill>
                <a:latin typeface="Cambria (body)"/>
              </a:rPr>
              <a:t>file</a:t>
            </a:r>
            <a:endParaRPr lang="en-US" sz="2000" b="0" i="0" dirty="0">
              <a:solidFill>
                <a:schemeClr val="bg1"/>
              </a:solidFill>
              <a:effectLst/>
              <a:latin typeface="Cambria (body)"/>
            </a:endParaRPr>
          </a:p>
        </p:txBody>
      </p:sp>
      <p:pic>
        <p:nvPicPr>
          <p:cNvPr id="5" name="Picture 4">
            <a:extLst>
              <a:ext uri="{FF2B5EF4-FFF2-40B4-BE49-F238E27FC236}">
                <a16:creationId xmlns:a16="http://schemas.microsoft.com/office/drawing/2014/main" id="{64664B05-9139-DC78-2076-888273975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952" y="3438939"/>
            <a:ext cx="10074513" cy="1905165"/>
          </a:xfrm>
          <a:prstGeom prst="rect">
            <a:avLst/>
          </a:prstGeom>
        </p:spPr>
      </p:pic>
    </p:spTree>
    <p:extLst>
      <p:ext uri="{BB962C8B-B14F-4D97-AF65-F5344CB8AC3E}">
        <p14:creationId xmlns:p14="http://schemas.microsoft.com/office/powerpoint/2010/main" val="275166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Viewing the Contents of Files</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chemeClr val="bg1"/>
                </a:solidFill>
                <a:effectLst/>
                <a:latin typeface="Cambria (body)"/>
              </a:rPr>
              <a:t>Some files are very long and can take up more room to display than that provided by the terminal. The </a:t>
            </a:r>
            <a:r>
              <a:rPr lang="en-US" sz="2000" b="0" i="0" dirty="0">
                <a:solidFill>
                  <a:srgbClr val="C00000"/>
                </a:solidFill>
                <a:effectLst/>
                <a:latin typeface="Cambria (body)"/>
              </a:rPr>
              <a:t>cat</a:t>
            </a:r>
            <a:r>
              <a:rPr lang="en-US" sz="2000" b="0" i="0" dirty="0">
                <a:solidFill>
                  <a:schemeClr val="bg1"/>
                </a:solidFill>
                <a:effectLst/>
                <a:latin typeface="Cambria (body)"/>
              </a:rPr>
              <a:t> command does not display the contents of a file as pages. The </a:t>
            </a:r>
            <a:r>
              <a:rPr lang="en-US" sz="2000" b="0" i="0" dirty="0">
                <a:solidFill>
                  <a:srgbClr val="C00000"/>
                </a:solidFill>
                <a:effectLst/>
                <a:latin typeface="Cambria (body)"/>
              </a:rPr>
              <a:t>less </a:t>
            </a:r>
            <a:r>
              <a:rPr lang="en-US" sz="2000" b="0" i="0" dirty="0">
                <a:solidFill>
                  <a:schemeClr val="bg1"/>
                </a:solidFill>
                <a:effectLst/>
                <a:latin typeface="Cambria (body)"/>
              </a:rPr>
              <a:t>command displays one page of a file at a time and lets you scroll at your leisure</a:t>
            </a:r>
          </a:p>
          <a:p>
            <a:pPr algn="just">
              <a:buClr>
                <a:srgbClr val="C00000"/>
              </a:buClr>
            </a:pPr>
            <a:r>
              <a:rPr lang="en-US" sz="2000" dirty="0">
                <a:solidFill>
                  <a:schemeClr val="bg1"/>
                </a:solidFill>
                <a:latin typeface="Cambria (body)"/>
              </a:rPr>
              <a:t>The less command allows you to page forward and backward through files that are longer than can fit on one terminal window. Use the </a:t>
            </a:r>
            <a:r>
              <a:rPr lang="en-US" sz="2000" dirty="0" err="1">
                <a:solidFill>
                  <a:srgbClr val="C00000"/>
                </a:solidFill>
                <a:latin typeface="Cambria (body)"/>
              </a:rPr>
              <a:t>UpArrow</a:t>
            </a:r>
            <a:r>
              <a:rPr lang="en-US" sz="2000" dirty="0">
                <a:solidFill>
                  <a:schemeClr val="bg1"/>
                </a:solidFill>
                <a:latin typeface="Cambria (body)"/>
              </a:rPr>
              <a:t> key and the </a:t>
            </a:r>
            <a:r>
              <a:rPr lang="en-US" sz="2000" dirty="0" err="1">
                <a:solidFill>
                  <a:srgbClr val="C00000"/>
                </a:solidFill>
                <a:latin typeface="Cambria (body)"/>
              </a:rPr>
              <a:t>DownArrow</a:t>
            </a:r>
            <a:r>
              <a:rPr lang="en-US" sz="2000" dirty="0">
                <a:solidFill>
                  <a:schemeClr val="bg1"/>
                </a:solidFill>
                <a:latin typeface="Cambria (body)"/>
              </a:rPr>
              <a:t> key to scroll up and down. Press q to exit the command</a:t>
            </a:r>
          </a:p>
          <a:p>
            <a:pPr algn="just">
              <a:buClr>
                <a:srgbClr val="C00000"/>
              </a:buClr>
            </a:pPr>
            <a:r>
              <a:rPr lang="en-US" sz="2000" b="0" i="0" dirty="0">
                <a:solidFill>
                  <a:schemeClr val="bg1"/>
                </a:solidFill>
                <a:effectLst/>
                <a:latin typeface="Cambria (body)"/>
              </a:rPr>
              <a:t>The </a:t>
            </a:r>
            <a:r>
              <a:rPr lang="en-US" sz="2000" b="0" i="0" dirty="0">
                <a:solidFill>
                  <a:srgbClr val="C00000"/>
                </a:solidFill>
                <a:effectLst/>
                <a:latin typeface="Cambria (body)"/>
              </a:rPr>
              <a:t>head</a:t>
            </a:r>
            <a:r>
              <a:rPr lang="en-US" sz="2000" b="0" i="0" dirty="0">
                <a:solidFill>
                  <a:schemeClr val="bg1"/>
                </a:solidFill>
                <a:effectLst/>
                <a:latin typeface="Cambria (body)"/>
              </a:rPr>
              <a:t> and </a:t>
            </a:r>
            <a:r>
              <a:rPr lang="en-US" sz="2000" b="0" i="0" dirty="0">
                <a:solidFill>
                  <a:srgbClr val="C00000"/>
                </a:solidFill>
                <a:effectLst/>
                <a:latin typeface="Cambria (body)"/>
              </a:rPr>
              <a:t>tail</a:t>
            </a:r>
            <a:r>
              <a:rPr lang="en-US" sz="2000" b="0" i="0" dirty="0">
                <a:solidFill>
                  <a:schemeClr val="bg1"/>
                </a:solidFill>
                <a:effectLst/>
                <a:latin typeface="Cambria (body)"/>
              </a:rPr>
              <a:t> commands display the beginning and end of a file, respectively. By default these commands display 10 lines of the file, but they both have a –n option that allows a different number of lines to be specified. The file to display is passed as an argument to these commands</a:t>
            </a:r>
          </a:p>
        </p:txBody>
      </p:sp>
    </p:spTree>
    <p:extLst>
      <p:ext uri="{BB962C8B-B14F-4D97-AF65-F5344CB8AC3E}">
        <p14:creationId xmlns:p14="http://schemas.microsoft.com/office/powerpoint/2010/main" val="19192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Red Hat Products</a:t>
            </a:r>
          </a:p>
        </p:txBody>
      </p:sp>
      <p:sp>
        <p:nvSpPr>
          <p:cNvPr id="3" name="Content Placeholder 2"/>
          <p:cNvSpPr>
            <a:spLocks noGrp="1"/>
          </p:cNvSpPr>
          <p:nvPr>
            <p:ph idx="1"/>
          </p:nvPr>
        </p:nvSpPr>
        <p:spPr/>
        <p:txBody>
          <a:bodyPr>
            <a:noAutofit/>
          </a:bodyPr>
          <a:lstStyle/>
          <a:p>
            <a:pPr>
              <a:buClr>
                <a:srgbClr val="C00000"/>
              </a:buClr>
            </a:pPr>
            <a:r>
              <a:rPr lang="en-US" sz="2000" b="1" i="0" u="sng" dirty="0">
                <a:solidFill>
                  <a:srgbClr val="C00000"/>
                </a:solidFill>
                <a:effectLst/>
                <a:latin typeface="+mj-lt"/>
                <a:hlinkClick r:id="rId2">
                  <a:extLst>
                    <a:ext uri="{A12FA001-AC4F-418D-AE19-62706E023703}">
                      <ahyp:hlinkClr xmlns:ahyp="http://schemas.microsoft.com/office/drawing/2018/hyperlinkcolor" val="tx"/>
                    </a:ext>
                  </a:extLst>
                </a:hlinkClick>
              </a:rPr>
              <a:t>Red Hat Ansible</a:t>
            </a:r>
            <a:r>
              <a:rPr lang="en-US" sz="2000" b="1" i="0" dirty="0">
                <a:solidFill>
                  <a:srgbClr val="C00000"/>
                </a:solidFill>
                <a:effectLst/>
                <a:latin typeface="+mj-lt"/>
              </a:rPr>
              <a:t>:</a:t>
            </a:r>
            <a:r>
              <a:rPr lang="en-US" sz="2000" b="0" i="0" dirty="0">
                <a:solidFill>
                  <a:srgbClr val="C00000"/>
                </a:solidFill>
                <a:effectLst/>
                <a:latin typeface="+mj-lt"/>
              </a:rPr>
              <a:t> </a:t>
            </a:r>
            <a:r>
              <a:rPr lang="en-US" sz="2000" b="0" i="0" dirty="0">
                <a:solidFill>
                  <a:schemeClr val="bg1"/>
                </a:solidFill>
                <a:effectLst/>
                <a:latin typeface="+mj-lt"/>
              </a:rPr>
              <a:t>An open source IT configuration management (CM) developer tool and </a:t>
            </a:r>
            <a:r>
              <a:rPr lang="en-US" sz="2000" b="0" i="0" u="sng" dirty="0">
                <a:solidFill>
                  <a:schemeClr val="bg1"/>
                </a:solidFill>
                <a:effectLst/>
                <a:latin typeface="+mj-lt"/>
                <a:hlinkClick r:id="rId3">
                  <a:extLst>
                    <a:ext uri="{A12FA001-AC4F-418D-AE19-62706E023703}">
                      <ahyp:hlinkClr xmlns:ahyp="http://schemas.microsoft.com/office/drawing/2018/hyperlinkcolor" val="tx"/>
                    </a:ext>
                  </a:extLst>
                </a:hlinkClick>
              </a:rPr>
              <a:t>IT automation platform</a:t>
            </a:r>
            <a:endParaRPr lang="en-US" sz="2000" b="0" i="0" dirty="0">
              <a:solidFill>
                <a:schemeClr val="bg1"/>
              </a:solidFill>
              <a:effectLst/>
              <a:latin typeface="+mj-lt"/>
            </a:endParaRPr>
          </a:p>
          <a:p>
            <a:pPr algn="l">
              <a:buClr>
                <a:srgbClr val="C00000"/>
              </a:buClr>
              <a:buFont typeface="Arial" panose="020B0604020202020204" pitchFamily="34" charset="0"/>
              <a:buChar char="•"/>
            </a:pPr>
            <a:r>
              <a:rPr lang="en-US" sz="2000" b="1" i="0" u="sng" dirty="0">
                <a:solidFill>
                  <a:srgbClr val="C00000"/>
                </a:solidFill>
                <a:effectLst/>
                <a:latin typeface="+mj-lt"/>
                <a:hlinkClick r:id="rId4">
                  <a:extLst>
                    <a:ext uri="{A12FA001-AC4F-418D-AE19-62706E023703}">
                      <ahyp:hlinkClr xmlns:ahyp="http://schemas.microsoft.com/office/drawing/2018/hyperlinkcolor" val="tx"/>
                    </a:ext>
                  </a:extLst>
                </a:hlinkClick>
              </a:rPr>
              <a:t>Red Hat Atomic Host</a:t>
            </a:r>
            <a:r>
              <a:rPr lang="en-US" sz="2000" b="0" i="0" dirty="0">
                <a:solidFill>
                  <a:srgbClr val="C00000"/>
                </a:solidFill>
                <a:effectLst/>
                <a:latin typeface="+mj-lt"/>
              </a:rPr>
              <a:t>: </a:t>
            </a:r>
            <a:r>
              <a:rPr lang="en-US" sz="2000" b="0" i="0" dirty="0">
                <a:solidFill>
                  <a:schemeClr val="bg1"/>
                </a:solidFill>
                <a:effectLst/>
                <a:latin typeface="+mj-lt"/>
              </a:rPr>
              <a:t>A variant of Red Hat Enterprise Linux with optimizations for container application platform hosting</a:t>
            </a:r>
          </a:p>
          <a:p>
            <a:pPr algn="l">
              <a:buClr>
                <a:srgbClr val="C00000"/>
              </a:buClr>
              <a:buFont typeface="Arial" panose="020B0604020202020204" pitchFamily="34" charset="0"/>
              <a:buChar char="•"/>
            </a:pPr>
            <a:r>
              <a:rPr lang="en-US" sz="2000" b="1" i="0" dirty="0">
                <a:solidFill>
                  <a:srgbClr val="C00000"/>
                </a:solidFill>
                <a:effectLst/>
                <a:latin typeface="+mj-lt"/>
              </a:rPr>
              <a:t>Red Hat </a:t>
            </a:r>
            <a:r>
              <a:rPr lang="en-US" sz="2000" b="1" i="0" dirty="0" err="1">
                <a:solidFill>
                  <a:srgbClr val="C00000"/>
                </a:solidFill>
                <a:effectLst/>
                <a:latin typeface="+mj-lt"/>
              </a:rPr>
              <a:t>CloudForms</a:t>
            </a:r>
            <a:r>
              <a:rPr lang="en-US" sz="2000" b="1" i="0" dirty="0">
                <a:solidFill>
                  <a:srgbClr val="C00000"/>
                </a:solidFill>
                <a:effectLst/>
                <a:latin typeface="+mj-lt"/>
              </a:rPr>
              <a:t>:</a:t>
            </a:r>
            <a:r>
              <a:rPr lang="en-US" sz="2000" b="0" i="0" dirty="0">
                <a:solidFill>
                  <a:srgbClr val="C00000"/>
                </a:solidFill>
                <a:effectLst/>
                <a:latin typeface="+mj-lt"/>
              </a:rPr>
              <a:t> </a:t>
            </a:r>
            <a:r>
              <a:rPr lang="en-US" sz="2000" b="0" i="0" dirty="0">
                <a:solidFill>
                  <a:schemeClr val="bg1"/>
                </a:solidFill>
                <a:effectLst/>
                <a:latin typeface="+mj-lt"/>
              </a:rPr>
              <a:t>A </a:t>
            </a:r>
            <a:r>
              <a:rPr lang="en-US" sz="2000" b="0" i="0" u="sng" dirty="0">
                <a:solidFill>
                  <a:schemeClr val="bg1"/>
                </a:solidFill>
                <a:effectLst/>
                <a:latin typeface="+mj-lt"/>
                <a:hlinkClick r:id="rId5">
                  <a:extLst>
                    <a:ext uri="{A12FA001-AC4F-418D-AE19-62706E023703}">
                      <ahyp:hlinkClr xmlns:ahyp="http://schemas.microsoft.com/office/drawing/2018/hyperlinkcolor" val="tx"/>
                    </a:ext>
                  </a:extLst>
                </a:hlinkClick>
              </a:rPr>
              <a:t>virtual machine</a:t>
            </a:r>
            <a:r>
              <a:rPr lang="en-US" sz="2000" b="0" i="0" dirty="0">
                <a:solidFill>
                  <a:schemeClr val="bg1"/>
                </a:solidFill>
                <a:effectLst/>
                <a:latin typeface="+mj-lt"/>
              </a:rPr>
              <a:t> and container management product based on VMware, Red Hat Virtualization, Microsoft Azure, OpenStack, AWS EC2, Google Cloud and </a:t>
            </a:r>
            <a:r>
              <a:rPr lang="en-US" sz="2000" b="0" i="0" u="sng" dirty="0">
                <a:solidFill>
                  <a:schemeClr val="bg1"/>
                </a:solidFill>
                <a:effectLst/>
                <a:latin typeface="+mj-lt"/>
                <a:hlinkClick r:id="rId6">
                  <a:extLst>
                    <a:ext uri="{A12FA001-AC4F-418D-AE19-62706E023703}">
                      <ahyp:hlinkClr xmlns:ahyp="http://schemas.microsoft.com/office/drawing/2018/hyperlinkcolor" val="tx"/>
                    </a:ext>
                  </a:extLst>
                </a:hlinkClick>
              </a:rPr>
              <a:t>Red Hat OpenShift</a:t>
            </a:r>
            <a:endParaRPr lang="en-US" sz="2000" b="0" i="0" dirty="0">
              <a:solidFill>
                <a:schemeClr val="bg1"/>
              </a:solidFill>
              <a:effectLst/>
              <a:latin typeface="+mj-lt"/>
            </a:endParaRPr>
          </a:p>
          <a:p>
            <a:pPr algn="l">
              <a:buClr>
                <a:srgbClr val="C00000"/>
              </a:buClr>
              <a:buFont typeface="Arial" panose="020B0604020202020204" pitchFamily="34" charset="0"/>
              <a:buChar char="•"/>
            </a:pPr>
            <a:r>
              <a:rPr lang="en-US" sz="2000" b="1" i="0" dirty="0">
                <a:solidFill>
                  <a:srgbClr val="C00000"/>
                </a:solidFill>
                <a:effectLst/>
                <a:latin typeface="+mj-lt"/>
              </a:rPr>
              <a:t>Red Hat Enterprise Linux (</a:t>
            </a:r>
            <a:r>
              <a:rPr lang="en-US" sz="2000" b="1" i="0" u="sng" dirty="0">
                <a:solidFill>
                  <a:srgbClr val="C00000"/>
                </a:solidFill>
                <a:effectLst/>
                <a:latin typeface="+mj-lt"/>
                <a:hlinkClick r:id="rId7">
                  <a:extLst>
                    <a:ext uri="{A12FA001-AC4F-418D-AE19-62706E023703}">
                      <ahyp:hlinkClr xmlns:ahyp="http://schemas.microsoft.com/office/drawing/2018/hyperlinkcolor" val="tx"/>
                    </a:ext>
                  </a:extLst>
                </a:hlinkClick>
              </a:rPr>
              <a:t>RHEL</a:t>
            </a:r>
            <a:r>
              <a:rPr lang="en-US" sz="2000" b="1" i="0" dirty="0">
                <a:solidFill>
                  <a:srgbClr val="C00000"/>
                </a:solidFill>
                <a:effectLst/>
                <a:latin typeface="+mj-lt"/>
              </a:rPr>
              <a:t>):</a:t>
            </a:r>
            <a:r>
              <a:rPr lang="en-US" sz="2000" b="0" i="0" dirty="0">
                <a:solidFill>
                  <a:srgbClr val="C00000"/>
                </a:solidFill>
                <a:effectLst/>
                <a:latin typeface="+mj-lt"/>
              </a:rPr>
              <a:t> </a:t>
            </a:r>
            <a:r>
              <a:rPr lang="en-US" sz="2000" b="0" i="0" dirty="0">
                <a:solidFill>
                  <a:schemeClr val="bg1"/>
                </a:solidFill>
                <a:effectLst/>
                <a:latin typeface="+mj-lt"/>
              </a:rPr>
              <a:t>A distribution of the Linux operating system developed for the business market that provides centralized certificate administration and cloud security updates</a:t>
            </a:r>
          </a:p>
          <a:p>
            <a:pPr algn="l">
              <a:buClr>
                <a:srgbClr val="C00000"/>
              </a:buClr>
            </a:pPr>
            <a:endParaRPr lang="en-US" sz="2000" b="0" i="0" dirty="0">
              <a:solidFill>
                <a:schemeClr val="bg1"/>
              </a:solidFill>
              <a:effectLst/>
              <a:latin typeface="+mj-lt"/>
            </a:endParaRPr>
          </a:p>
        </p:txBody>
      </p:sp>
    </p:spTree>
    <p:extLst>
      <p:ext uri="{BB962C8B-B14F-4D97-AF65-F5344CB8AC3E}">
        <p14:creationId xmlns:p14="http://schemas.microsoft.com/office/powerpoint/2010/main" val="366584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5ED4-AD97-FAFA-8FE7-9DDA068A3FDF}"/>
              </a:ext>
            </a:extLst>
          </p:cNvPr>
          <p:cNvSpPr>
            <a:spLocks noGrp="1"/>
          </p:cNvSpPr>
          <p:nvPr>
            <p:ph type="title"/>
          </p:nvPr>
        </p:nvSpPr>
        <p:spPr>
          <a:xfrm>
            <a:off x="1066800" y="427701"/>
            <a:ext cx="10058400" cy="1188720"/>
          </a:xfrm>
        </p:spPr>
        <p:txBody>
          <a:bodyPr/>
          <a:lstStyle/>
          <a:p>
            <a:r>
              <a:rPr lang="en-US" dirty="0">
                <a:solidFill>
                  <a:srgbClr val="C00000"/>
                </a:solidFill>
              </a:rPr>
              <a:t>Viewing the Contents of Files</a:t>
            </a:r>
          </a:p>
        </p:txBody>
      </p:sp>
      <p:sp>
        <p:nvSpPr>
          <p:cNvPr id="3" name="Content Placeholder 2">
            <a:extLst>
              <a:ext uri="{FF2B5EF4-FFF2-40B4-BE49-F238E27FC236}">
                <a16:creationId xmlns:a16="http://schemas.microsoft.com/office/drawing/2014/main" id="{4F2A9516-0994-77FB-F50B-E441B8C26EF3}"/>
              </a:ext>
            </a:extLst>
          </p:cNvPr>
          <p:cNvSpPr>
            <a:spLocks noGrp="1"/>
          </p:cNvSpPr>
          <p:nvPr>
            <p:ph idx="1"/>
          </p:nvPr>
        </p:nvSpPr>
        <p:spPr/>
        <p:txBody>
          <a:bodyPr>
            <a:noAutofit/>
          </a:bodyPr>
          <a:lstStyle/>
          <a:p>
            <a:pPr algn="just">
              <a:buClr>
                <a:srgbClr val="C00000"/>
              </a:buClr>
            </a:pPr>
            <a:r>
              <a:rPr lang="en-US" sz="2000" b="0" i="0" dirty="0">
                <a:solidFill>
                  <a:schemeClr val="bg1"/>
                </a:solidFill>
                <a:effectLst/>
                <a:latin typeface="Cambria (body)"/>
              </a:rPr>
              <a:t>The </a:t>
            </a:r>
            <a:r>
              <a:rPr lang="en-US" sz="2000" b="0" i="0" dirty="0" err="1">
                <a:solidFill>
                  <a:srgbClr val="C00000"/>
                </a:solidFill>
                <a:effectLst/>
                <a:latin typeface="Cambria (body)"/>
              </a:rPr>
              <a:t>wc</a:t>
            </a:r>
            <a:r>
              <a:rPr lang="en-US" sz="2000" b="0" i="0" dirty="0">
                <a:solidFill>
                  <a:schemeClr val="bg1"/>
                </a:solidFill>
                <a:effectLst/>
                <a:latin typeface="Cambria (body)"/>
              </a:rPr>
              <a:t> command counts lines, words, and characters in a file. It takes a –l, -w, or –c option to display only the number of lines, words,</a:t>
            </a:r>
            <a:r>
              <a:rPr lang="en-US" sz="2000" dirty="0">
                <a:solidFill>
                  <a:schemeClr val="bg1"/>
                </a:solidFill>
                <a:latin typeface="Cambria (body)"/>
              </a:rPr>
              <a:t> or characters, respectively</a:t>
            </a:r>
            <a:endParaRPr lang="en-US" sz="2000" b="0" i="0" dirty="0">
              <a:solidFill>
                <a:schemeClr val="bg1"/>
              </a:solidFill>
              <a:effectLst/>
              <a:latin typeface="Cambria (body)"/>
            </a:endParaRPr>
          </a:p>
        </p:txBody>
      </p:sp>
      <p:pic>
        <p:nvPicPr>
          <p:cNvPr id="5" name="Picture 4">
            <a:extLst>
              <a:ext uri="{FF2B5EF4-FFF2-40B4-BE49-F238E27FC236}">
                <a16:creationId xmlns:a16="http://schemas.microsoft.com/office/drawing/2014/main" id="{74A954EB-79C5-F077-0B19-097D90C55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267" y="2646067"/>
            <a:ext cx="7407465" cy="2740159"/>
          </a:xfrm>
          <a:prstGeom prst="rect">
            <a:avLst/>
          </a:prstGeom>
        </p:spPr>
      </p:pic>
    </p:spTree>
    <p:extLst>
      <p:ext uri="{BB962C8B-B14F-4D97-AF65-F5344CB8AC3E}">
        <p14:creationId xmlns:p14="http://schemas.microsoft.com/office/powerpoint/2010/main" val="261067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08B1-FE2C-08C3-80B9-1E8F444E35E6}"/>
              </a:ext>
            </a:extLst>
          </p:cNvPr>
          <p:cNvSpPr>
            <a:spLocks noGrp="1"/>
          </p:cNvSpPr>
          <p:nvPr>
            <p:ph type="title"/>
          </p:nvPr>
        </p:nvSpPr>
        <p:spPr/>
        <p:txBody>
          <a:bodyPr/>
          <a:lstStyle/>
          <a:p>
            <a:r>
              <a:rPr lang="en-US" dirty="0">
                <a:solidFill>
                  <a:srgbClr val="C00000"/>
                </a:solidFill>
              </a:rPr>
              <a:t>Managing File from command line</a:t>
            </a:r>
          </a:p>
        </p:txBody>
      </p:sp>
      <p:sp>
        <p:nvSpPr>
          <p:cNvPr id="3" name="Content Placeholder 2">
            <a:extLst>
              <a:ext uri="{FF2B5EF4-FFF2-40B4-BE49-F238E27FC236}">
                <a16:creationId xmlns:a16="http://schemas.microsoft.com/office/drawing/2014/main" id="{88FE95B0-95A4-65CE-4E0F-24545B878404}"/>
              </a:ext>
            </a:extLst>
          </p:cNvPr>
          <p:cNvSpPr>
            <a:spLocks noGrp="1"/>
          </p:cNvSpPr>
          <p:nvPr>
            <p:ph idx="1"/>
          </p:nvPr>
        </p:nvSpPr>
        <p:spPr/>
        <p:txBody>
          <a:bodyPr>
            <a:normAutofit/>
          </a:bodyPr>
          <a:lstStyle/>
          <a:p>
            <a:pPr algn="just">
              <a:buClr>
                <a:srgbClr val="C00000"/>
              </a:buClr>
            </a:pPr>
            <a:r>
              <a:rPr lang="en-US" sz="2000" dirty="0">
                <a:solidFill>
                  <a:schemeClr val="bg1"/>
                </a:solidFill>
              </a:rPr>
              <a:t>All files on a </a:t>
            </a:r>
            <a:r>
              <a:rPr lang="en-US" sz="2000" dirty="0">
                <a:solidFill>
                  <a:srgbClr val="C00000"/>
                </a:solidFill>
              </a:rPr>
              <a:t>Linux</a:t>
            </a:r>
            <a:r>
              <a:rPr lang="en-US" sz="2000" dirty="0">
                <a:solidFill>
                  <a:schemeClr val="bg1"/>
                </a:solidFill>
              </a:rPr>
              <a:t> system are stored on file systems, which are organized into a single </a:t>
            </a:r>
            <a:r>
              <a:rPr lang="en-US" sz="2000" dirty="0">
                <a:solidFill>
                  <a:srgbClr val="C00000"/>
                </a:solidFill>
              </a:rPr>
              <a:t>inverted</a:t>
            </a:r>
            <a:r>
              <a:rPr lang="en-US" sz="2000" dirty="0">
                <a:solidFill>
                  <a:schemeClr val="bg1"/>
                </a:solidFill>
              </a:rPr>
              <a:t> tree of directories, known as a </a:t>
            </a:r>
            <a:r>
              <a:rPr lang="en-US" sz="2000" dirty="0">
                <a:solidFill>
                  <a:srgbClr val="C00000"/>
                </a:solidFill>
              </a:rPr>
              <a:t>file-system hierarchy</a:t>
            </a:r>
            <a:r>
              <a:rPr lang="en-US" sz="2000" dirty="0">
                <a:solidFill>
                  <a:schemeClr val="bg1"/>
                </a:solidFill>
              </a:rPr>
              <a:t>. This tree is inverted because the root of the tree is said to be the top of the hierarchy, and the branches of directories and subdirectories stretch </a:t>
            </a:r>
            <a:r>
              <a:rPr lang="en-US" sz="2000" dirty="0">
                <a:solidFill>
                  <a:srgbClr val="C00000"/>
                </a:solidFill>
              </a:rPr>
              <a:t>below</a:t>
            </a:r>
            <a:r>
              <a:rPr lang="en-US" sz="2000" dirty="0">
                <a:solidFill>
                  <a:schemeClr val="bg1"/>
                </a:solidFill>
              </a:rPr>
              <a:t> the root</a:t>
            </a:r>
          </a:p>
        </p:txBody>
      </p:sp>
      <p:pic>
        <p:nvPicPr>
          <p:cNvPr id="5" name="Picture 4">
            <a:extLst>
              <a:ext uri="{FF2B5EF4-FFF2-40B4-BE49-F238E27FC236}">
                <a16:creationId xmlns:a16="http://schemas.microsoft.com/office/drawing/2014/main" id="{034165D0-7515-60C7-EFA1-28B69F38B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172151"/>
            <a:ext cx="9708961" cy="3596397"/>
          </a:xfrm>
          <a:prstGeom prst="rect">
            <a:avLst/>
          </a:prstGeom>
        </p:spPr>
      </p:pic>
    </p:spTree>
    <p:extLst>
      <p:ext uri="{BB962C8B-B14F-4D97-AF65-F5344CB8AC3E}">
        <p14:creationId xmlns:p14="http://schemas.microsoft.com/office/powerpoint/2010/main" val="49348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08B1-FE2C-08C3-80B9-1E8F444E35E6}"/>
              </a:ext>
            </a:extLst>
          </p:cNvPr>
          <p:cNvSpPr>
            <a:spLocks noGrp="1"/>
          </p:cNvSpPr>
          <p:nvPr>
            <p:ph type="title"/>
          </p:nvPr>
        </p:nvSpPr>
        <p:spPr/>
        <p:txBody>
          <a:bodyPr/>
          <a:lstStyle/>
          <a:p>
            <a:r>
              <a:rPr lang="en-US" dirty="0">
                <a:solidFill>
                  <a:srgbClr val="C00000"/>
                </a:solidFill>
              </a:rPr>
              <a:t>Managing File from command line</a:t>
            </a:r>
          </a:p>
        </p:txBody>
      </p:sp>
      <p:sp>
        <p:nvSpPr>
          <p:cNvPr id="3" name="Content Placeholder 2">
            <a:extLst>
              <a:ext uri="{FF2B5EF4-FFF2-40B4-BE49-F238E27FC236}">
                <a16:creationId xmlns:a16="http://schemas.microsoft.com/office/drawing/2014/main" id="{88FE95B0-95A4-65CE-4E0F-24545B878404}"/>
              </a:ext>
            </a:extLst>
          </p:cNvPr>
          <p:cNvSpPr>
            <a:spLocks noGrp="1"/>
          </p:cNvSpPr>
          <p:nvPr>
            <p:ph idx="1"/>
          </p:nvPr>
        </p:nvSpPr>
        <p:spPr/>
        <p:txBody>
          <a:bodyPr>
            <a:normAutofit/>
          </a:bodyPr>
          <a:lstStyle/>
          <a:p>
            <a:pPr algn="just">
              <a:buClr>
                <a:srgbClr val="C00000"/>
              </a:buClr>
            </a:pPr>
            <a:r>
              <a:rPr lang="en-US" sz="2000" dirty="0">
                <a:solidFill>
                  <a:schemeClr val="bg1"/>
                </a:solidFill>
              </a:rPr>
              <a:t>The </a:t>
            </a:r>
            <a:r>
              <a:rPr lang="en-US" sz="2000" dirty="0">
                <a:solidFill>
                  <a:srgbClr val="C00000"/>
                </a:solidFill>
              </a:rPr>
              <a:t>/</a:t>
            </a:r>
            <a:r>
              <a:rPr lang="en-US" sz="2000" dirty="0">
                <a:solidFill>
                  <a:schemeClr val="bg1"/>
                </a:solidFill>
              </a:rPr>
              <a:t> directory is the root directory at the top of the file-system hierarchy. The </a:t>
            </a:r>
            <a:r>
              <a:rPr lang="en-US" sz="2000" dirty="0">
                <a:solidFill>
                  <a:srgbClr val="C00000"/>
                </a:solidFill>
              </a:rPr>
              <a:t>/</a:t>
            </a:r>
            <a:r>
              <a:rPr lang="en-US" sz="2000" dirty="0">
                <a:solidFill>
                  <a:schemeClr val="bg1"/>
                </a:solidFill>
              </a:rPr>
              <a:t> character is also used as a directory separator in file names. For example, if </a:t>
            </a:r>
            <a:r>
              <a:rPr lang="en-US" sz="2000" dirty="0" err="1">
                <a:solidFill>
                  <a:srgbClr val="C00000"/>
                </a:solidFill>
              </a:rPr>
              <a:t>etc</a:t>
            </a:r>
            <a:r>
              <a:rPr lang="en-US" sz="2000" dirty="0">
                <a:solidFill>
                  <a:schemeClr val="bg1"/>
                </a:solidFill>
              </a:rPr>
              <a:t> is a subdirectory of the </a:t>
            </a:r>
            <a:r>
              <a:rPr lang="en-US" sz="2000" dirty="0">
                <a:solidFill>
                  <a:srgbClr val="C00000"/>
                </a:solidFill>
              </a:rPr>
              <a:t>/ </a:t>
            </a:r>
            <a:r>
              <a:rPr lang="en-US" sz="2000" dirty="0">
                <a:solidFill>
                  <a:schemeClr val="bg1"/>
                </a:solidFill>
              </a:rPr>
              <a:t>directory, you could refer to that directory as </a:t>
            </a:r>
            <a:r>
              <a:rPr lang="en-US" sz="2000" dirty="0">
                <a:solidFill>
                  <a:srgbClr val="C00000"/>
                </a:solidFill>
              </a:rPr>
              <a:t>/etc</a:t>
            </a:r>
            <a:r>
              <a:rPr lang="en-US" sz="2000" dirty="0">
                <a:solidFill>
                  <a:schemeClr val="bg1"/>
                </a:solidFill>
              </a:rPr>
              <a:t>. Likewise, if the </a:t>
            </a:r>
            <a:r>
              <a:rPr lang="en-US" sz="2000" dirty="0">
                <a:solidFill>
                  <a:srgbClr val="C00000"/>
                </a:solidFill>
              </a:rPr>
              <a:t>/</a:t>
            </a:r>
            <a:r>
              <a:rPr lang="en-US" sz="2000" dirty="0" err="1">
                <a:solidFill>
                  <a:srgbClr val="C00000"/>
                </a:solidFill>
              </a:rPr>
              <a:t>etc</a:t>
            </a:r>
            <a:r>
              <a:rPr lang="en-US" sz="2000" dirty="0">
                <a:solidFill>
                  <a:srgbClr val="C00000"/>
                </a:solidFill>
              </a:rPr>
              <a:t> </a:t>
            </a:r>
            <a:r>
              <a:rPr lang="en-US" sz="2000" dirty="0">
                <a:solidFill>
                  <a:schemeClr val="bg1"/>
                </a:solidFill>
              </a:rPr>
              <a:t>directory contained a file named </a:t>
            </a:r>
            <a:r>
              <a:rPr lang="en-US" sz="2000" dirty="0">
                <a:solidFill>
                  <a:srgbClr val="C00000"/>
                </a:solidFill>
              </a:rPr>
              <a:t>issue</a:t>
            </a:r>
            <a:r>
              <a:rPr lang="en-US" sz="2000" dirty="0">
                <a:solidFill>
                  <a:schemeClr val="bg1"/>
                </a:solidFill>
              </a:rPr>
              <a:t>, you could refer to that file as </a:t>
            </a:r>
            <a:r>
              <a:rPr lang="en-US" sz="2000" dirty="0">
                <a:solidFill>
                  <a:srgbClr val="C00000"/>
                </a:solidFill>
              </a:rPr>
              <a:t>/</a:t>
            </a:r>
            <a:r>
              <a:rPr lang="en-US" sz="2000" dirty="0" err="1">
                <a:solidFill>
                  <a:srgbClr val="C00000"/>
                </a:solidFill>
              </a:rPr>
              <a:t>etc</a:t>
            </a:r>
            <a:r>
              <a:rPr lang="en-US" sz="2000" dirty="0">
                <a:solidFill>
                  <a:srgbClr val="C00000"/>
                </a:solidFill>
              </a:rPr>
              <a:t>/issue</a:t>
            </a:r>
          </a:p>
          <a:p>
            <a:pPr algn="just">
              <a:buClr>
                <a:srgbClr val="C00000"/>
              </a:buClr>
            </a:pPr>
            <a:r>
              <a:rPr lang="en-US" sz="2000" dirty="0">
                <a:solidFill>
                  <a:schemeClr val="bg1"/>
                </a:solidFill>
              </a:rPr>
              <a:t>Subdirectories of </a:t>
            </a:r>
            <a:r>
              <a:rPr lang="en-US" sz="2000" dirty="0">
                <a:solidFill>
                  <a:srgbClr val="C00000"/>
                </a:solidFill>
              </a:rPr>
              <a:t>/</a:t>
            </a:r>
            <a:r>
              <a:rPr lang="en-US" sz="2000" dirty="0">
                <a:solidFill>
                  <a:schemeClr val="bg1"/>
                </a:solidFill>
              </a:rPr>
              <a:t> are used for standardized purposes to organize files by type and purpose. This makes it easier to find files. For example, in the root directory, the subdirectory </a:t>
            </a:r>
            <a:r>
              <a:rPr lang="en-US" sz="2000" dirty="0">
                <a:solidFill>
                  <a:srgbClr val="C00000"/>
                </a:solidFill>
              </a:rPr>
              <a:t>/boot </a:t>
            </a:r>
            <a:r>
              <a:rPr lang="en-US" sz="2000" dirty="0">
                <a:solidFill>
                  <a:schemeClr val="bg1"/>
                </a:solidFill>
              </a:rPr>
              <a:t>is used for storing files needed to boot the system</a:t>
            </a:r>
          </a:p>
        </p:txBody>
      </p:sp>
    </p:spTree>
    <p:extLst>
      <p:ext uri="{BB962C8B-B14F-4D97-AF65-F5344CB8AC3E}">
        <p14:creationId xmlns:p14="http://schemas.microsoft.com/office/powerpoint/2010/main" val="175366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08B1-FE2C-08C3-80B9-1E8F444E35E6}"/>
              </a:ext>
            </a:extLst>
          </p:cNvPr>
          <p:cNvSpPr>
            <a:spLocks noGrp="1"/>
          </p:cNvSpPr>
          <p:nvPr>
            <p:ph type="title"/>
          </p:nvPr>
        </p:nvSpPr>
        <p:spPr/>
        <p:txBody>
          <a:bodyPr/>
          <a:lstStyle/>
          <a:p>
            <a:r>
              <a:rPr lang="en-US" dirty="0">
                <a:solidFill>
                  <a:srgbClr val="C00000"/>
                </a:solidFill>
              </a:rPr>
              <a:t>Important Red Hat Enterprise Linux Directories</a:t>
            </a:r>
          </a:p>
        </p:txBody>
      </p:sp>
      <p:graphicFrame>
        <p:nvGraphicFramePr>
          <p:cNvPr id="4" name="Table 5">
            <a:extLst>
              <a:ext uri="{FF2B5EF4-FFF2-40B4-BE49-F238E27FC236}">
                <a16:creationId xmlns:a16="http://schemas.microsoft.com/office/drawing/2014/main" id="{2F1D1C4C-C869-AA04-7897-C77B0637FFE5}"/>
              </a:ext>
            </a:extLst>
          </p:cNvPr>
          <p:cNvGraphicFramePr>
            <a:graphicFrameLocks noGrp="1"/>
          </p:cNvGraphicFramePr>
          <p:nvPr>
            <p:ph idx="1"/>
            <p:extLst>
              <p:ext uri="{D42A27DB-BD31-4B8C-83A1-F6EECF244321}">
                <p14:modId xmlns:p14="http://schemas.microsoft.com/office/powerpoint/2010/main" val="2629520093"/>
              </p:ext>
            </p:extLst>
          </p:nvPr>
        </p:nvGraphicFramePr>
        <p:xfrm>
          <a:off x="1066800" y="1905000"/>
          <a:ext cx="10058400" cy="4307840"/>
        </p:xfrm>
        <a:graphic>
          <a:graphicData uri="http://schemas.openxmlformats.org/drawingml/2006/table">
            <a:tbl>
              <a:tblPr firstRow="1" bandRow="1">
                <a:tableStyleId>{5C22544A-7EE6-4342-B048-85BDC9FD1C3A}</a:tableStyleId>
              </a:tblPr>
              <a:tblGrid>
                <a:gridCol w="1755913">
                  <a:extLst>
                    <a:ext uri="{9D8B030D-6E8A-4147-A177-3AD203B41FA5}">
                      <a16:colId xmlns:a16="http://schemas.microsoft.com/office/drawing/2014/main" val="1824289607"/>
                    </a:ext>
                  </a:extLst>
                </a:gridCol>
                <a:gridCol w="8302487">
                  <a:extLst>
                    <a:ext uri="{9D8B030D-6E8A-4147-A177-3AD203B41FA5}">
                      <a16:colId xmlns:a16="http://schemas.microsoft.com/office/drawing/2014/main" val="1016904501"/>
                    </a:ext>
                  </a:extLst>
                </a:gridCol>
              </a:tblGrid>
              <a:tr h="370840">
                <a:tc>
                  <a:txBody>
                    <a:bodyPr/>
                    <a:lstStyle/>
                    <a:p>
                      <a:pPr algn="just"/>
                      <a:r>
                        <a:rPr lang="en-US" dirty="0"/>
                        <a:t>Location</a:t>
                      </a:r>
                    </a:p>
                  </a:txBody>
                  <a:tcPr/>
                </a:tc>
                <a:tc>
                  <a:txBody>
                    <a:bodyPr/>
                    <a:lstStyle/>
                    <a:p>
                      <a:pPr algn="just"/>
                      <a:r>
                        <a:rPr lang="en-US" dirty="0"/>
                        <a:t>Purpose</a:t>
                      </a:r>
                    </a:p>
                  </a:txBody>
                  <a:tcPr/>
                </a:tc>
                <a:extLst>
                  <a:ext uri="{0D108BD9-81ED-4DB2-BD59-A6C34878D82A}">
                    <a16:rowId xmlns:a16="http://schemas.microsoft.com/office/drawing/2014/main" val="1143977786"/>
                  </a:ext>
                </a:extLst>
              </a:tr>
              <a:tr h="370840">
                <a:tc>
                  <a:txBody>
                    <a:bodyPr/>
                    <a:lstStyle/>
                    <a:p>
                      <a:pPr algn="just"/>
                      <a:r>
                        <a:rPr lang="en-US" dirty="0"/>
                        <a:t>/</a:t>
                      </a:r>
                      <a:r>
                        <a:rPr lang="en-US" dirty="0" err="1"/>
                        <a:t>usr</a:t>
                      </a:r>
                      <a:endParaRPr lang="en-US" dirty="0"/>
                    </a:p>
                  </a:txBody>
                  <a:tcPr/>
                </a:tc>
                <a:tc>
                  <a:txBody>
                    <a:bodyPr/>
                    <a:lstStyle/>
                    <a:p>
                      <a:pPr algn="just"/>
                      <a:r>
                        <a:rPr lang="en-US" dirty="0"/>
                        <a:t>Installed software, shared libraries, include files, and read-only program data.</a:t>
                      </a:r>
                    </a:p>
                    <a:p>
                      <a:pPr algn="just"/>
                      <a:r>
                        <a:rPr lang="en-US" dirty="0"/>
                        <a:t>Important subdirectories include:</a:t>
                      </a:r>
                    </a:p>
                    <a:p>
                      <a:pPr marL="285750" indent="-285750" algn="just">
                        <a:buFont typeface="Arial" panose="020B0604020202020204" pitchFamily="34" charset="0"/>
                        <a:buChar char="•"/>
                      </a:pPr>
                      <a:r>
                        <a:rPr lang="en-US" dirty="0">
                          <a:solidFill>
                            <a:srgbClr val="C00000"/>
                          </a:solidFill>
                        </a:rPr>
                        <a:t>/</a:t>
                      </a:r>
                      <a:r>
                        <a:rPr lang="en-US" dirty="0" err="1">
                          <a:solidFill>
                            <a:srgbClr val="C00000"/>
                          </a:solidFill>
                        </a:rPr>
                        <a:t>usr</a:t>
                      </a:r>
                      <a:r>
                        <a:rPr lang="en-US" dirty="0">
                          <a:solidFill>
                            <a:srgbClr val="C00000"/>
                          </a:solidFill>
                        </a:rPr>
                        <a:t>/</a:t>
                      </a:r>
                      <a:r>
                        <a:rPr lang="en-US" dirty="0" err="1">
                          <a:solidFill>
                            <a:srgbClr val="C00000"/>
                          </a:solidFill>
                        </a:rPr>
                        <a:t>bin</a:t>
                      </a:r>
                      <a:r>
                        <a:rPr lang="en-US" dirty="0" err="1"/>
                        <a:t>:User</a:t>
                      </a:r>
                      <a:r>
                        <a:rPr lang="en-US" dirty="0"/>
                        <a:t> commands</a:t>
                      </a:r>
                    </a:p>
                    <a:p>
                      <a:pPr marL="285750" indent="-285750" algn="just">
                        <a:buFont typeface="Arial" panose="020B0604020202020204" pitchFamily="34" charset="0"/>
                        <a:buChar char="•"/>
                      </a:pPr>
                      <a:r>
                        <a:rPr lang="en-US" dirty="0">
                          <a:solidFill>
                            <a:srgbClr val="C00000"/>
                          </a:solidFill>
                        </a:rPr>
                        <a:t>/</a:t>
                      </a:r>
                      <a:r>
                        <a:rPr lang="en-US" dirty="0" err="1">
                          <a:solidFill>
                            <a:srgbClr val="C00000"/>
                          </a:solidFill>
                        </a:rPr>
                        <a:t>usr</a:t>
                      </a:r>
                      <a:r>
                        <a:rPr lang="en-US" dirty="0">
                          <a:solidFill>
                            <a:srgbClr val="C00000"/>
                          </a:solidFill>
                        </a:rPr>
                        <a:t>/</a:t>
                      </a:r>
                      <a:r>
                        <a:rPr lang="en-US" dirty="0" err="1">
                          <a:solidFill>
                            <a:srgbClr val="C00000"/>
                          </a:solidFill>
                        </a:rPr>
                        <a:t>sbin</a:t>
                      </a:r>
                      <a:r>
                        <a:rPr lang="en-US" dirty="0" err="1"/>
                        <a:t>:System</a:t>
                      </a:r>
                      <a:r>
                        <a:rPr lang="en-US" dirty="0"/>
                        <a:t> administration commands</a:t>
                      </a:r>
                    </a:p>
                    <a:p>
                      <a:pPr marL="285750" indent="-285750" algn="just">
                        <a:buFont typeface="Arial" panose="020B0604020202020204" pitchFamily="34" charset="0"/>
                        <a:buChar char="•"/>
                      </a:pPr>
                      <a:r>
                        <a:rPr lang="en-US" dirty="0">
                          <a:solidFill>
                            <a:srgbClr val="C00000"/>
                          </a:solidFill>
                        </a:rPr>
                        <a:t>/</a:t>
                      </a:r>
                      <a:r>
                        <a:rPr lang="en-US" dirty="0" err="1">
                          <a:solidFill>
                            <a:srgbClr val="C00000"/>
                          </a:solidFill>
                        </a:rPr>
                        <a:t>usr</a:t>
                      </a:r>
                      <a:r>
                        <a:rPr lang="en-US" dirty="0">
                          <a:solidFill>
                            <a:srgbClr val="C00000"/>
                          </a:solidFill>
                        </a:rPr>
                        <a:t>/</a:t>
                      </a:r>
                      <a:r>
                        <a:rPr lang="en-US" dirty="0" err="1">
                          <a:solidFill>
                            <a:srgbClr val="C00000"/>
                          </a:solidFill>
                        </a:rPr>
                        <a:t>local</a:t>
                      </a:r>
                      <a:r>
                        <a:rPr lang="en-US" dirty="0" err="1"/>
                        <a:t>:Locally</a:t>
                      </a:r>
                      <a:r>
                        <a:rPr lang="en-US" dirty="0"/>
                        <a:t> customized software</a:t>
                      </a:r>
                    </a:p>
                  </a:txBody>
                  <a:tcPr/>
                </a:tc>
                <a:extLst>
                  <a:ext uri="{0D108BD9-81ED-4DB2-BD59-A6C34878D82A}">
                    <a16:rowId xmlns:a16="http://schemas.microsoft.com/office/drawing/2014/main" val="2412352820"/>
                  </a:ext>
                </a:extLst>
              </a:tr>
              <a:tr h="370840">
                <a:tc>
                  <a:txBody>
                    <a:bodyPr/>
                    <a:lstStyle/>
                    <a:p>
                      <a:pPr algn="just"/>
                      <a:r>
                        <a:rPr lang="en-US" dirty="0"/>
                        <a:t>/</a:t>
                      </a:r>
                      <a:r>
                        <a:rPr lang="en-US" dirty="0" err="1"/>
                        <a:t>etc</a:t>
                      </a:r>
                      <a:endParaRPr lang="en-US" dirty="0"/>
                    </a:p>
                  </a:txBody>
                  <a:tcPr/>
                </a:tc>
                <a:tc>
                  <a:txBody>
                    <a:bodyPr/>
                    <a:lstStyle/>
                    <a:p>
                      <a:pPr algn="just"/>
                      <a:r>
                        <a:rPr lang="en-US" dirty="0"/>
                        <a:t>Configuration files specific to this system</a:t>
                      </a:r>
                    </a:p>
                  </a:txBody>
                  <a:tcPr/>
                </a:tc>
                <a:extLst>
                  <a:ext uri="{0D108BD9-81ED-4DB2-BD59-A6C34878D82A}">
                    <a16:rowId xmlns:a16="http://schemas.microsoft.com/office/drawing/2014/main" val="2068186235"/>
                  </a:ext>
                </a:extLst>
              </a:tr>
              <a:tr h="370840">
                <a:tc>
                  <a:txBody>
                    <a:bodyPr/>
                    <a:lstStyle/>
                    <a:p>
                      <a:pPr algn="just"/>
                      <a:r>
                        <a:rPr lang="en-US" dirty="0"/>
                        <a:t>/var</a:t>
                      </a:r>
                    </a:p>
                  </a:txBody>
                  <a:tcPr/>
                </a:tc>
                <a:tc>
                  <a:txBody>
                    <a:bodyPr/>
                    <a:lstStyle/>
                    <a:p>
                      <a:pPr algn="just"/>
                      <a:r>
                        <a:rPr lang="en-US" dirty="0"/>
                        <a:t>Variable data specific to this system that should persist between boots. Files that dynamically change, such as databases, cache directories, log files, printer-spooled documents, and website content may be found under </a:t>
                      </a:r>
                      <a:r>
                        <a:rPr lang="en-US" dirty="0">
                          <a:solidFill>
                            <a:srgbClr val="C00000"/>
                          </a:solidFill>
                        </a:rPr>
                        <a:t>/var</a:t>
                      </a:r>
                      <a:r>
                        <a:rPr lang="en-US" dirty="0"/>
                        <a:t>.</a:t>
                      </a:r>
                    </a:p>
                  </a:txBody>
                  <a:tcPr/>
                </a:tc>
                <a:extLst>
                  <a:ext uri="{0D108BD9-81ED-4DB2-BD59-A6C34878D82A}">
                    <a16:rowId xmlns:a16="http://schemas.microsoft.com/office/drawing/2014/main" val="2228564633"/>
                  </a:ext>
                </a:extLst>
              </a:tr>
              <a:tr h="370840">
                <a:tc>
                  <a:txBody>
                    <a:bodyPr/>
                    <a:lstStyle/>
                    <a:p>
                      <a:pPr algn="just"/>
                      <a:r>
                        <a:rPr lang="en-US" dirty="0"/>
                        <a:t>/run </a:t>
                      </a:r>
                    </a:p>
                  </a:txBody>
                  <a:tcPr/>
                </a:tc>
                <a:tc>
                  <a:txBody>
                    <a:bodyPr/>
                    <a:lstStyle/>
                    <a:p>
                      <a:pPr algn="just"/>
                      <a:r>
                        <a:rPr lang="en-US" dirty="0"/>
                        <a:t>Runtime data for processes started since the last boot. This includes process ID files and lock files, among other things. The contents of this directory are recreated on reboot. This directory consolidates </a:t>
                      </a:r>
                      <a:r>
                        <a:rPr lang="en-US" dirty="0">
                          <a:solidFill>
                            <a:srgbClr val="C00000"/>
                          </a:solidFill>
                        </a:rPr>
                        <a:t>/var/run </a:t>
                      </a:r>
                      <a:r>
                        <a:rPr lang="en-US" dirty="0"/>
                        <a:t>and </a:t>
                      </a:r>
                      <a:r>
                        <a:rPr lang="en-US" dirty="0">
                          <a:solidFill>
                            <a:srgbClr val="C00000"/>
                          </a:solidFill>
                        </a:rPr>
                        <a:t>/var/lock </a:t>
                      </a:r>
                      <a:r>
                        <a:rPr lang="en-US" dirty="0"/>
                        <a:t>from earlier versions of Red Hat Enterprise Linux.</a:t>
                      </a:r>
                    </a:p>
                  </a:txBody>
                  <a:tcPr/>
                </a:tc>
                <a:extLst>
                  <a:ext uri="{0D108BD9-81ED-4DB2-BD59-A6C34878D82A}">
                    <a16:rowId xmlns:a16="http://schemas.microsoft.com/office/drawing/2014/main" val="815226914"/>
                  </a:ext>
                </a:extLst>
              </a:tr>
            </a:tbl>
          </a:graphicData>
        </a:graphic>
      </p:graphicFrame>
    </p:spTree>
    <p:extLst>
      <p:ext uri="{BB962C8B-B14F-4D97-AF65-F5344CB8AC3E}">
        <p14:creationId xmlns:p14="http://schemas.microsoft.com/office/powerpoint/2010/main" val="269496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08B1-FE2C-08C3-80B9-1E8F444E35E6}"/>
              </a:ext>
            </a:extLst>
          </p:cNvPr>
          <p:cNvSpPr>
            <a:spLocks noGrp="1"/>
          </p:cNvSpPr>
          <p:nvPr>
            <p:ph type="title"/>
          </p:nvPr>
        </p:nvSpPr>
        <p:spPr/>
        <p:txBody>
          <a:bodyPr/>
          <a:lstStyle/>
          <a:p>
            <a:r>
              <a:rPr lang="en-US" dirty="0">
                <a:solidFill>
                  <a:srgbClr val="C00000"/>
                </a:solidFill>
              </a:rPr>
              <a:t>Important Red Hat Enterprise Linux Directories</a:t>
            </a:r>
          </a:p>
        </p:txBody>
      </p:sp>
      <p:graphicFrame>
        <p:nvGraphicFramePr>
          <p:cNvPr id="4" name="Table 4">
            <a:extLst>
              <a:ext uri="{FF2B5EF4-FFF2-40B4-BE49-F238E27FC236}">
                <a16:creationId xmlns:a16="http://schemas.microsoft.com/office/drawing/2014/main" id="{48A2E4E4-4659-E4F1-B4BA-17AE4CAC33C0}"/>
              </a:ext>
            </a:extLst>
          </p:cNvPr>
          <p:cNvGraphicFramePr>
            <a:graphicFrameLocks noGrp="1"/>
          </p:cNvGraphicFramePr>
          <p:nvPr>
            <p:ph idx="1"/>
            <p:extLst>
              <p:ext uri="{D42A27DB-BD31-4B8C-83A1-F6EECF244321}">
                <p14:modId xmlns:p14="http://schemas.microsoft.com/office/powerpoint/2010/main" val="3841455621"/>
              </p:ext>
            </p:extLst>
          </p:nvPr>
        </p:nvGraphicFramePr>
        <p:xfrm>
          <a:off x="1066800" y="1905000"/>
          <a:ext cx="10058400" cy="3484880"/>
        </p:xfrm>
        <a:graphic>
          <a:graphicData uri="http://schemas.openxmlformats.org/drawingml/2006/table">
            <a:tbl>
              <a:tblPr firstRow="1" bandRow="1">
                <a:tableStyleId>{5C22544A-7EE6-4342-B048-85BDC9FD1C3A}</a:tableStyleId>
              </a:tblPr>
              <a:tblGrid>
                <a:gridCol w="1845365">
                  <a:extLst>
                    <a:ext uri="{9D8B030D-6E8A-4147-A177-3AD203B41FA5}">
                      <a16:colId xmlns:a16="http://schemas.microsoft.com/office/drawing/2014/main" val="127040355"/>
                    </a:ext>
                  </a:extLst>
                </a:gridCol>
                <a:gridCol w="8213035">
                  <a:extLst>
                    <a:ext uri="{9D8B030D-6E8A-4147-A177-3AD203B41FA5}">
                      <a16:colId xmlns:a16="http://schemas.microsoft.com/office/drawing/2014/main" val="2819556035"/>
                    </a:ext>
                  </a:extLst>
                </a:gridCol>
              </a:tblGrid>
              <a:tr h="370840">
                <a:tc>
                  <a:txBody>
                    <a:bodyPr/>
                    <a:lstStyle/>
                    <a:p>
                      <a:pPr algn="just"/>
                      <a:r>
                        <a:rPr lang="en-US" dirty="0"/>
                        <a:t>Location</a:t>
                      </a:r>
                    </a:p>
                  </a:txBody>
                  <a:tcPr/>
                </a:tc>
                <a:tc>
                  <a:txBody>
                    <a:bodyPr/>
                    <a:lstStyle/>
                    <a:p>
                      <a:pPr algn="just"/>
                      <a:r>
                        <a:rPr lang="en-US" dirty="0"/>
                        <a:t>Purpose</a:t>
                      </a:r>
                    </a:p>
                  </a:txBody>
                  <a:tcPr/>
                </a:tc>
                <a:extLst>
                  <a:ext uri="{0D108BD9-81ED-4DB2-BD59-A6C34878D82A}">
                    <a16:rowId xmlns:a16="http://schemas.microsoft.com/office/drawing/2014/main" val="2452605974"/>
                  </a:ext>
                </a:extLst>
              </a:tr>
              <a:tr h="370840">
                <a:tc>
                  <a:txBody>
                    <a:bodyPr/>
                    <a:lstStyle/>
                    <a:p>
                      <a:pPr algn="just"/>
                      <a:r>
                        <a:rPr lang="en-US" dirty="0"/>
                        <a:t>/var</a:t>
                      </a:r>
                    </a:p>
                  </a:txBody>
                  <a:tcPr/>
                </a:tc>
                <a:tc>
                  <a:txBody>
                    <a:bodyPr/>
                    <a:lstStyle/>
                    <a:p>
                      <a:pPr algn="just"/>
                      <a:r>
                        <a:rPr lang="en-US" dirty="0"/>
                        <a:t>Variable data specific to this system that should persist between boots. Files that dynamically change, such as database, cache directories, log files, printer-spooled documents, and website content may be found under </a:t>
                      </a:r>
                      <a:r>
                        <a:rPr lang="en-US" dirty="0">
                          <a:solidFill>
                            <a:srgbClr val="C00000"/>
                          </a:solidFill>
                        </a:rPr>
                        <a:t>/var.</a:t>
                      </a:r>
                    </a:p>
                  </a:txBody>
                  <a:tcPr/>
                </a:tc>
                <a:extLst>
                  <a:ext uri="{0D108BD9-81ED-4DB2-BD59-A6C34878D82A}">
                    <a16:rowId xmlns:a16="http://schemas.microsoft.com/office/drawing/2014/main" val="3134601474"/>
                  </a:ext>
                </a:extLst>
              </a:tr>
              <a:tr h="370840">
                <a:tc>
                  <a:txBody>
                    <a:bodyPr/>
                    <a:lstStyle/>
                    <a:p>
                      <a:pPr algn="just"/>
                      <a:r>
                        <a:rPr lang="en-US" dirty="0"/>
                        <a:t>/run</a:t>
                      </a:r>
                    </a:p>
                  </a:txBody>
                  <a:tcPr/>
                </a:tc>
                <a:tc>
                  <a:txBody>
                    <a:bodyPr/>
                    <a:lstStyle/>
                    <a:p>
                      <a:pPr algn="just"/>
                      <a:r>
                        <a:rPr lang="en-US" dirty="0"/>
                        <a:t>Runtime data for processes started since the last boot. This includes process ID files and lock files, among other things. The contents of this directory are recreated on reboot. This directory consolidates </a:t>
                      </a:r>
                      <a:r>
                        <a:rPr lang="en-US" dirty="0">
                          <a:solidFill>
                            <a:srgbClr val="C00000"/>
                          </a:solidFill>
                        </a:rPr>
                        <a:t>/var/run </a:t>
                      </a:r>
                      <a:r>
                        <a:rPr lang="en-US" dirty="0"/>
                        <a:t>and </a:t>
                      </a:r>
                      <a:r>
                        <a:rPr lang="en-US" dirty="0">
                          <a:solidFill>
                            <a:srgbClr val="C00000"/>
                          </a:solidFill>
                        </a:rPr>
                        <a:t>/var/lock </a:t>
                      </a:r>
                      <a:r>
                        <a:rPr lang="en-US" dirty="0"/>
                        <a:t>from earlier versions of Red Hat Enterprise Linux.</a:t>
                      </a:r>
                    </a:p>
                  </a:txBody>
                  <a:tcPr/>
                </a:tc>
                <a:extLst>
                  <a:ext uri="{0D108BD9-81ED-4DB2-BD59-A6C34878D82A}">
                    <a16:rowId xmlns:a16="http://schemas.microsoft.com/office/drawing/2014/main" val="2049165253"/>
                  </a:ext>
                </a:extLst>
              </a:tr>
              <a:tr h="370840">
                <a:tc>
                  <a:txBody>
                    <a:bodyPr/>
                    <a:lstStyle/>
                    <a:p>
                      <a:pPr algn="just"/>
                      <a:r>
                        <a:rPr lang="en-US" dirty="0"/>
                        <a:t>/home</a:t>
                      </a:r>
                    </a:p>
                  </a:txBody>
                  <a:tcPr/>
                </a:tc>
                <a:tc>
                  <a:txBody>
                    <a:bodyPr/>
                    <a:lstStyle/>
                    <a:p>
                      <a:pPr algn="just"/>
                      <a:r>
                        <a:rPr lang="en-US" dirty="0"/>
                        <a:t>Home directories are where regular users store their personal data and configuration files.</a:t>
                      </a:r>
                    </a:p>
                  </a:txBody>
                  <a:tcPr/>
                </a:tc>
                <a:extLst>
                  <a:ext uri="{0D108BD9-81ED-4DB2-BD59-A6C34878D82A}">
                    <a16:rowId xmlns:a16="http://schemas.microsoft.com/office/drawing/2014/main" val="1029356613"/>
                  </a:ext>
                </a:extLst>
              </a:tr>
              <a:tr h="370840">
                <a:tc>
                  <a:txBody>
                    <a:bodyPr/>
                    <a:lstStyle/>
                    <a:p>
                      <a:pPr algn="just"/>
                      <a:r>
                        <a:rPr lang="en-US" dirty="0"/>
                        <a:t>/root</a:t>
                      </a:r>
                    </a:p>
                  </a:txBody>
                  <a:tcPr/>
                </a:tc>
                <a:tc>
                  <a:txBody>
                    <a:bodyPr/>
                    <a:lstStyle/>
                    <a:p>
                      <a:pPr algn="just"/>
                      <a:r>
                        <a:rPr lang="en-US" dirty="0"/>
                        <a:t>Home directory for the administrative superuser, root.</a:t>
                      </a:r>
                    </a:p>
                  </a:txBody>
                  <a:tcPr/>
                </a:tc>
                <a:extLst>
                  <a:ext uri="{0D108BD9-81ED-4DB2-BD59-A6C34878D82A}">
                    <a16:rowId xmlns:a16="http://schemas.microsoft.com/office/drawing/2014/main" val="1850166506"/>
                  </a:ext>
                </a:extLst>
              </a:tr>
            </a:tbl>
          </a:graphicData>
        </a:graphic>
      </p:graphicFrame>
    </p:spTree>
    <p:extLst>
      <p:ext uri="{BB962C8B-B14F-4D97-AF65-F5344CB8AC3E}">
        <p14:creationId xmlns:p14="http://schemas.microsoft.com/office/powerpoint/2010/main" val="211695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08B1-FE2C-08C3-80B9-1E8F444E35E6}"/>
              </a:ext>
            </a:extLst>
          </p:cNvPr>
          <p:cNvSpPr>
            <a:spLocks noGrp="1"/>
          </p:cNvSpPr>
          <p:nvPr>
            <p:ph type="title"/>
          </p:nvPr>
        </p:nvSpPr>
        <p:spPr/>
        <p:txBody>
          <a:bodyPr/>
          <a:lstStyle/>
          <a:p>
            <a:r>
              <a:rPr lang="en-US" dirty="0">
                <a:solidFill>
                  <a:srgbClr val="C00000"/>
                </a:solidFill>
              </a:rPr>
              <a:t>Important Red Hat Enterprise Linux Directories</a:t>
            </a:r>
          </a:p>
        </p:txBody>
      </p:sp>
      <p:graphicFrame>
        <p:nvGraphicFramePr>
          <p:cNvPr id="4" name="Table 4">
            <a:extLst>
              <a:ext uri="{FF2B5EF4-FFF2-40B4-BE49-F238E27FC236}">
                <a16:creationId xmlns:a16="http://schemas.microsoft.com/office/drawing/2014/main" id="{527FF7CC-6A07-0A44-CDB3-6DCB40BBD5B4}"/>
              </a:ext>
            </a:extLst>
          </p:cNvPr>
          <p:cNvGraphicFramePr>
            <a:graphicFrameLocks noGrp="1"/>
          </p:cNvGraphicFramePr>
          <p:nvPr>
            <p:ph idx="1"/>
            <p:extLst>
              <p:ext uri="{D42A27DB-BD31-4B8C-83A1-F6EECF244321}">
                <p14:modId xmlns:p14="http://schemas.microsoft.com/office/powerpoint/2010/main" val="3942460084"/>
              </p:ext>
            </p:extLst>
          </p:nvPr>
        </p:nvGraphicFramePr>
        <p:xfrm>
          <a:off x="1066800" y="1905000"/>
          <a:ext cx="10058400" cy="2301240"/>
        </p:xfrm>
        <a:graphic>
          <a:graphicData uri="http://schemas.openxmlformats.org/drawingml/2006/table">
            <a:tbl>
              <a:tblPr firstRow="1" bandRow="1">
                <a:tableStyleId>{5C22544A-7EE6-4342-B048-85BDC9FD1C3A}</a:tableStyleId>
              </a:tblPr>
              <a:tblGrid>
                <a:gridCol w="1537252">
                  <a:extLst>
                    <a:ext uri="{9D8B030D-6E8A-4147-A177-3AD203B41FA5}">
                      <a16:colId xmlns:a16="http://schemas.microsoft.com/office/drawing/2014/main" val="2010817096"/>
                    </a:ext>
                  </a:extLst>
                </a:gridCol>
                <a:gridCol w="8521148">
                  <a:extLst>
                    <a:ext uri="{9D8B030D-6E8A-4147-A177-3AD203B41FA5}">
                      <a16:colId xmlns:a16="http://schemas.microsoft.com/office/drawing/2014/main" val="1284843790"/>
                    </a:ext>
                  </a:extLst>
                </a:gridCol>
              </a:tblGrid>
              <a:tr h="370840">
                <a:tc>
                  <a:txBody>
                    <a:bodyPr/>
                    <a:lstStyle/>
                    <a:p>
                      <a:pPr algn="just"/>
                      <a:r>
                        <a:rPr lang="en-US" dirty="0"/>
                        <a:t>Location </a:t>
                      </a:r>
                    </a:p>
                  </a:txBody>
                  <a:tcPr/>
                </a:tc>
                <a:tc>
                  <a:txBody>
                    <a:bodyPr/>
                    <a:lstStyle/>
                    <a:p>
                      <a:pPr algn="just"/>
                      <a:r>
                        <a:rPr lang="en-US" dirty="0"/>
                        <a:t>Purpose</a:t>
                      </a:r>
                    </a:p>
                  </a:txBody>
                  <a:tcPr/>
                </a:tc>
                <a:extLst>
                  <a:ext uri="{0D108BD9-81ED-4DB2-BD59-A6C34878D82A}">
                    <a16:rowId xmlns:a16="http://schemas.microsoft.com/office/drawing/2014/main" val="1918277835"/>
                  </a:ext>
                </a:extLst>
              </a:tr>
              <a:tr h="370840">
                <a:tc>
                  <a:txBody>
                    <a:bodyPr/>
                    <a:lstStyle/>
                    <a:p>
                      <a:pPr algn="just"/>
                      <a:r>
                        <a:rPr lang="en-US" dirty="0"/>
                        <a:t>/</a:t>
                      </a:r>
                      <a:r>
                        <a:rPr lang="en-US" dirty="0" err="1"/>
                        <a:t>tmp</a:t>
                      </a:r>
                      <a:endParaRPr lang="en-US" dirty="0"/>
                    </a:p>
                  </a:txBody>
                  <a:tcPr/>
                </a:tc>
                <a:tc>
                  <a:txBody>
                    <a:bodyPr/>
                    <a:lstStyle/>
                    <a:p>
                      <a:pPr algn="just"/>
                      <a:r>
                        <a:rPr lang="en-US" dirty="0"/>
                        <a:t>A world-writable space for temporary files. Files which have not been accessed, changed, or modified for 10 days are deleted from this directory automatically. Another temporary directory exists, /var/</a:t>
                      </a:r>
                      <a:r>
                        <a:rPr lang="en-US" dirty="0" err="1"/>
                        <a:t>tmp</a:t>
                      </a:r>
                      <a:r>
                        <a:rPr lang="en-US" dirty="0"/>
                        <a:t>, in which files that have not been accessed, changed, or modified in more than 30 days are deleted automatically.</a:t>
                      </a:r>
                    </a:p>
                  </a:txBody>
                  <a:tcPr/>
                </a:tc>
                <a:extLst>
                  <a:ext uri="{0D108BD9-81ED-4DB2-BD59-A6C34878D82A}">
                    <a16:rowId xmlns:a16="http://schemas.microsoft.com/office/drawing/2014/main" val="3441597694"/>
                  </a:ext>
                </a:extLst>
              </a:tr>
              <a:tr h="370840">
                <a:tc>
                  <a:txBody>
                    <a:bodyPr/>
                    <a:lstStyle/>
                    <a:p>
                      <a:pPr algn="just"/>
                      <a:r>
                        <a:rPr lang="en-US" dirty="0"/>
                        <a:t>/boot</a:t>
                      </a:r>
                    </a:p>
                  </a:txBody>
                  <a:tcPr/>
                </a:tc>
                <a:tc>
                  <a:txBody>
                    <a:bodyPr/>
                    <a:lstStyle/>
                    <a:p>
                      <a:pPr algn="just"/>
                      <a:r>
                        <a:rPr lang="en-US" dirty="0"/>
                        <a:t>Files needed in order to start the boot process.</a:t>
                      </a:r>
                    </a:p>
                  </a:txBody>
                  <a:tcPr/>
                </a:tc>
                <a:extLst>
                  <a:ext uri="{0D108BD9-81ED-4DB2-BD59-A6C34878D82A}">
                    <a16:rowId xmlns:a16="http://schemas.microsoft.com/office/drawing/2014/main" val="4050322065"/>
                  </a:ext>
                </a:extLst>
              </a:tr>
              <a:tr h="370840">
                <a:tc>
                  <a:txBody>
                    <a:bodyPr/>
                    <a:lstStyle/>
                    <a:p>
                      <a:pPr algn="just"/>
                      <a:r>
                        <a:rPr lang="en-US" dirty="0"/>
                        <a:t>/dev</a:t>
                      </a:r>
                    </a:p>
                  </a:txBody>
                  <a:tcPr/>
                </a:tc>
                <a:tc>
                  <a:txBody>
                    <a:bodyPr/>
                    <a:lstStyle/>
                    <a:p>
                      <a:pPr algn="just"/>
                      <a:r>
                        <a:rPr lang="en-US" dirty="0"/>
                        <a:t>Contains special device files that are used by the system to access hardware.</a:t>
                      </a:r>
                    </a:p>
                  </a:txBody>
                  <a:tcPr/>
                </a:tc>
                <a:extLst>
                  <a:ext uri="{0D108BD9-81ED-4DB2-BD59-A6C34878D82A}">
                    <a16:rowId xmlns:a16="http://schemas.microsoft.com/office/drawing/2014/main" val="2371495416"/>
                  </a:ext>
                </a:extLst>
              </a:tr>
            </a:tbl>
          </a:graphicData>
        </a:graphic>
      </p:graphicFrame>
    </p:spTree>
    <p:extLst>
      <p:ext uri="{BB962C8B-B14F-4D97-AF65-F5344CB8AC3E}">
        <p14:creationId xmlns:p14="http://schemas.microsoft.com/office/powerpoint/2010/main" val="24950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p:txBody>
          <a:bodyPr/>
          <a:lstStyle/>
          <a:p>
            <a:r>
              <a:rPr lang="en-US" dirty="0">
                <a:solidFill>
                  <a:srgbClr val="FF0000"/>
                </a:solidFill>
              </a:rPr>
              <a:t>Locating file by name</a:t>
            </a:r>
          </a:p>
        </p:txBody>
      </p:sp>
      <p:sp>
        <p:nvSpPr>
          <p:cNvPr id="3" name="Text Placeholder 2">
            <a:extLst>
              <a:ext uri="{FF2B5EF4-FFF2-40B4-BE49-F238E27FC236}">
                <a16:creationId xmlns:a16="http://schemas.microsoft.com/office/drawing/2014/main" id="{4CD4A05B-68F8-9455-8586-73B958D1DE81}"/>
              </a:ext>
            </a:extLst>
          </p:cNvPr>
          <p:cNvSpPr>
            <a:spLocks noGrp="1"/>
          </p:cNvSpPr>
          <p:nvPr>
            <p:ph type="body" idx="1"/>
          </p:nvPr>
        </p:nvSpPr>
        <p:spPr/>
        <p:txBody>
          <a:bodyPr/>
          <a:lstStyle/>
          <a:p>
            <a:endParaRPr lang="en-US"/>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328" y="4349239"/>
            <a:ext cx="2143125" cy="2143125"/>
          </a:xfrm>
          <a:prstGeom prst="rect">
            <a:avLst/>
          </a:prstGeom>
        </p:spPr>
      </p:pic>
    </p:spTree>
    <p:extLst>
      <p:ext uri="{BB962C8B-B14F-4D97-AF65-F5344CB8AC3E}">
        <p14:creationId xmlns:p14="http://schemas.microsoft.com/office/powerpoint/2010/main" val="31885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Objective</a:t>
            </a:r>
          </a:p>
        </p:txBody>
      </p:sp>
      <p:sp>
        <p:nvSpPr>
          <p:cNvPr id="3" name="Content Placeholder 2">
            <a:extLst>
              <a:ext uri="{FF2B5EF4-FFF2-40B4-BE49-F238E27FC236}">
                <a16:creationId xmlns:a16="http://schemas.microsoft.com/office/drawing/2014/main" id="{664454AC-28AF-F2F1-5049-1C9731215A14}"/>
              </a:ext>
            </a:extLst>
          </p:cNvPr>
          <p:cNvSpPr>
            <a:spLocks noGrp="1"/>
          </p:cNvSpPr>
          <p:nvPr>
            <p:ph idx="1"/>
          </p:nvPr>
        </p:nvSpPr>
        <p:spPr/>
        <p:txBody>
          <a:bodyPr>
            <a:normAutofit/>
          </a:bodyPr>
          <a:lstStyle/>
          <a:p>
            <a:pPr algn="just">
              <a:buClr>
                <a:srgbClr val="C00000"/>
              </a:buClr>
            </a:pPr>
            <a:r>
              <a:rPr lang="en-US" sz="2000" dirty="0">
                <a:solidFill>
                  <a:schemeClr val="bg1"/>
                </a:solidFill>
              </a:rPr>
              <a:t>After completing this section, you should be able to specify the location of files relative to the current working directory and by absolute location, determine and change the working directory, and list the contents of directories.</a:t>
            </a:r>
          </a:p>
        </p:txBody>
      </p:sp>
      <p:pic>
        <p:nvPicPr>
          <p:cNvPr id="5" name="Picture 4">
            <a:extLst>
              <a:ext uri="{FF2B5EF4-FFF2-40B4-BE49-F238E27FC236}">
                <a16:creationId xmlns:a16="http://schemas.microsoft.com/office/drawing/2014/main" id="{70BB20BC-217E-DC1F-D2ED-5ED1A6C23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206" y="2880983"/>
            <a:ext cx="8248377" cy="3931469"/>
          </a:xfrm>
          <a:prstGeom prst="rect">
            <a:avLst/>
          </a:prstGeom>
        </p:spPr>
      </p:pic>
    </p:spTree>
    <p:extLst>
      <p:ext uri="{BB962C8B-B14F-4D97-AF65-F5344CB8AC3E}">
        <p14:creationId xmlns:p14="http://schemas.microsoft.com/office/powerpoint/2010/main" val="173451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Absolute Paths and Relative Paths</a:t>
            </a:r>
          </a:p>
        </p:txBody>
      </p:sp>
      <p:sp>
        <p:nvSpPr>
          <p:cNvPr id="3" name="Content Placeholder 2">
            <a:extLst>
              <a:ext uri="{FF2B5EF4-FFF2-40B4-BE49-F238E27FC236}">
                <a16:creationId xmlns:a16="http://schemas.microsoft.com/office/drawing/2014/main" id="{664454AC-28AF-F2F1-5049-1C9731215A14}"/>
              </a:ext>
            </a:extLst>
          </p:cNvPr>
          <p:cNvSpPr>
            <a:spLocks noGrp="1"/>
          </p:cNvSpPr>
          <p:nvPr>
            <p:ph idx="1"/>
          </p:nvPr>
        </p:nvSpPr>
        <p:spPr/>
        <p:txBody>
          <a:bodyPr>
            <a:normAutofit/>
          </a:bodyPr>
          <a:lstStyle/>
          <a:p>
            <a:pPr algn="just">
              <a:buClr>
                <a:srgbClr val="C00000"/>
              </a:buClr>
            </a:pPr>
            <a:r>
              <a:rPr lang="en-US" sz="2000" dirty="0">
                <a:solidFill>
                  <a:schemeClr val="bg1"/>
                </a:solidFill>
              </a:rPr>
              <a:t>The path of a file or directory specifies its unique file system location. Following a file path traverses one or more named subdirectories, delimited by a forward slash</a:t>
            </a:r>
            <a:r>
              <a:rPr lang="en-US" sz="2000" dirty="0">
                <a:solidFill>
                  <a:srgbClr val="C00000"/>
                </a:solidFill>
              </a:rPr>
              <a:t>(/)</a:t>
            </a:r>
            <a:r>
              <a:rPr lang="en-US" sz="2000" dirty="0">
                <a:solidFill>
                  <a:schemeClr val="bg1"/>
                </a:solidFill>
              </a:rPr>
              <a:t>, until the destination is reached. Directories, also called folders, contain other files and other subdirectories. They can be referenced in the same manner as files.</a:t>
            </a:r>
          </a:p>
        </p:txBody>
      </p:sp>
    </p:spTree>
    <p:extLst>
      <p:ext uri="{BB962C8B-B14F-4D97-AF65-F5344CB8AC3E}">
        <p14:creationId xmlns:p14="http://schemas.microsoft.com/office/powerpoint/2010/main" val="214368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Absolute Paths</a:t>
            </a:r>
          </a:p>
        </p:txBody>
      </p:sp>
      <p:sp>
        <p:nvSpPr>
          <p:cNvPr id="3" name="Content Placeholder 2">
            <a:extLst>
              <a:ext uri="{FF2B5EF4-FFF2-40B4-BE49-F238E27FC236}">
                <a16:creationId xmlns:a16="http://schemas.microsoft.com/office/drawing/2014/main" id="{664454AC-28AF-F2F1-5049-1C9731215A14}"/>
              </a:ext>
            </a:extLst>
          </p:cNvPr>
          <p:cNvSpPr>
            <a:spLocks noGrp="1"/>
          </p:cNvSpPr>
          <p:nvPr>
            <p:ph idx="1"/>
          </p:nvPr>
        </p:nvSpPr>
        <p:spPr/>
        <p:txBody>
          <a:bodyPr>
            <a:normAutofit/>
          </a:bodyPr>
          <a:lstStyle/>
          <a:p>
            <a:pPr algn="just">
              <a:buClr>
                <a:srgbClr val="C00000"/>
              </a:buClr>
            </a:pPr>
            <a:r>
              <a:rPr lang="en-US" sz="2000" dirty="0">
                <a:solidFill>
                  <a:schemeClr val="bg1"/>
                </a:solidFill>
              </a:rPr>
              <a:t>A absolute path is a fully qualified name, specifying the files exact location in the file system hierarchy. It begins at the root </a:t>
            </a:r>
            <a:r>
              <a:rPr lang="en-US" sz="2000" dirty="0">
                <a:solidFill>
                  <a:srgbClr val="C00000"/>
                </a:solidFill>
              </a:rPr>
              <a:t>(/)</a:t>
            </a:r>
            <a:r>
              <a:rPr lang="en-US" sz="2000" dirty="0">
                <a:solidFill>
                  <a:schemeClr val="bg1"/>
                </a:solidFill>
              </a:rPr>
              <a:t> directory and specifies each subdirectory that must be traversed to reach the specific file. Every file in a file system has a unique absolute path name, recognized with a simple rule: A path name with a forward slash </a:t>
            </a:r>
            <a:r>
              <a:rPr lang="en-US" sz="2000" dirty="0">
                <a:solidFill>
                  <a:srgbClr val="C00000"/>
                </a:solidFill>
              </a:rPr>
              <a:t>(/)</a:t>
            </a:r>
            <a:r>
              <a:rPr lang="en-US" sz="2000" dirty="0">
                <a:solidFill>
                  <a:schemeClr val="bg1"/>
                </a:solidFill>
              </a:rPr>
              <a:t> as the first character is an absolute path name. For example, the absolute path name for the system message log file is </a:t>
            </a:r>
            <a:r>
              <a:rPr lang="en-US" sz="2000" dirty="0">
                <a:solidFill>
                  <a:srgbClr val="C00000"/>
                </a:solidFill>
              </a:rPr>
              <a:t>/var/log/messages</a:t>
            </a:r>
            <a:r>
              <a:rPr lang="en-US" sz="2000" dirty="0">
                <a:solidFill>
                  <a:schemeClr val="bg1"/>
                </a:solidFill>
              </a:rPr>
              <a:t>. Absolute path names can be long to type, so files may also be located</a:t>
            </a:r>
          </a:p>
        </p:txBody>
      </p:sp>
    </p:spTree>
    <p:extLst>
      <p:ext uri="{BB962C8B-B14F-4D97-AF65-F5344CB8AC3E}">
        <p14:creationId xmlns:p14="http://schemas.microsoft.com/office/powerpoint/2010/main" val="28730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Red Hat Products</a:t>
            </a:r>
          </a:p>
        </p:txBody>
      </p:sp>
      <p:sp>
        <p:nvSpPr>
          <p:cNvPr id="3" name="Content Placeholder 2"/>
          <p:cNvSpPr>
            <a:spLocks noGrp="1"/>
          </p:cNvSpPr>
          <p:nvPr>
            <p:ph idx="1"/>
          </p:nvPr>
        </p:nvSpPr>
        <p:spPr/>
        <p:txBody>
          <a:bodyPr>
            <a:noAutofit/>
          </a:bodyPr>
          <a:lstStyle/>
          <a:p>
            <a:pPr algn="l">
              <a:buClr>
                <a:srgbClr val="C00000"/>
              </a:buClr>
              <a:buFont typeface="Arial" panose="020B0604020202020204" pitchFamily="34" charset="0"/>
              <a:buChar char="•"/>
            </a:pPr>
            <a:r>
              <a:rPr lang="en-US" sz="2000" b="1" i="0" dirty="0">
                <a:solidFill>
                  <a:srgbClr val="C00000"/>
                </a:solidFill>
                <a:effectLst/>
                <a:latin typeface="+mj-lt"/>
              </a:rPr>
              <a:t>Red Hat OpenShift Container Platform:</a:t>
            </a:r>
            <a:r>
              <a:rPr lang="en-US" sz="2000" b="0" i="0" dirty="0">
                <a:solidFill>
                  <a:srgbClr val="C00000"/>
                </a:solidFill>
                <a:effectLst/>
                <a:latin typeface="+mj-lt"/>
              </a:rPr>
              <a:t> </a:t>
            </a:r>
            <a:r>
              <a:rPr lang="en-US" sz="2000" b="0" i="0" dirty="0">
                <a:solidFill>
                  <a:schemeClr val="bg1"/>
                </a:solidFill>
                <a:effectLst/>
                <a:latin typeface="+mj-lt"/>
              </a:rPr>
              <a:t>A cloud computing, microservices container platform used in conjunction with the Kubernetes to deliver traffic and identity management, telemetry and policy enforcement</a:t>
            </a:r>
          </a:p>
          <a:p>
            <a:pPr algn="l">
              <a:buClr>
                <a:srgbClr val="C00000"/>
              </a:buClr>
              <a:buFont typeface="Arial" panose="020B0604020202020204" pitchFamily="34" charset="0"/>
              <a:buChar char="•"/>
            </a:pPr>
            <a:r>
              <a:rPr lang="en-US" sz="2000" b="1" i="0" u="sng" dirty="0">
                <a:solidFill>
                  <a:srgbClr val="C00000"/>
                </a:solidFill>
                <a:effectLst/>
                <a:latin typeface="+mj-lt"/>
                <a:hlinkClick r:id="rId2">
                  <a:extLst>
                    <a:ext uri="{A12FA001-AC4F-418D-AE19-62706E023703}">
                      <ahyp:hlinkClr xmlns:ahyp="http://schemas.microsoft.com/office/drawing/2018/hyperlinkcolor" val="tx"/>
                    </a:ext>
                  </a:extLst>
                </a:hlinkClick>
              </a:rPr>
              <a:t>Red Hat OpenStack Platform</a:t>
            </a:r>
            <a:r>
              <a:rPr lang="en-US" sz="2000" b="1" i="0" dirty="0">
                <a:solidFill>
                  <a:srgbClr val="C00000"/>
                </a:solidFill>
                <a:effectLst/>
                <a:latin typeface="+mj-lt"/>
              </a:rPr>
              <a:t>:</a:t>
            </a:r>
            <a:r>
              <a:rPr lang="en-US" sz="2000" b="0" i="0" dirty="0">
                <a:solidFill>
                  <a:srgbClr val="C00000"/>
                </a:solidFill>
                <a:effectLst/>
                <a:latin typeface="+mj-lt"/>
              </a:rPr>
              <a:t> </a:t>
            </a:r>
            <a:r>
              <a:rPr lang="en-US" sz="2000" b="0" i="0" dirty="0">
                <a:solidFill>
                  <a:schemeClr val="bg1"/>
                </a:solidFill>
                <a:effectLst/>
                <a:latin typeface="+mj-lt"/>
              </a:rPr>
              <a:t>A commercially supported distribution of open source software designed to build and manage large pools of computing, storage and networking resources in a multi-cloud infrastructure</a:t>
            </a:r>
          </a:p>
          <a:p>
            <a:pPr algn="l">
              <a:buClr>
                <a:srgbClr val="C00000"/>
              </a:buClr>
              <a:buFont typeface="Arial" panose="020B0604020202020204" pitchFamily="34" charset="0"/>
              <a:buChar char="•"/>
            </a:pPr>
            <a:r>
              <a:rPr lang="en-US" sz="2000" b="1" i="0" dirty="0">
                <a:solidFill>
                  <a:srgbClr val="C00000"/>
                </a:solidFill>
                <a:effectLst/>
                <a:latin typeface="+mj-lt"/>
              </a:rPr>
              <a:t>Red Hat Package Manager (</a:t>
            </a:r>
            <a:r>
              <a:rPr lang="en-US" sz="2000" b="1" i="0" u="sng" dirty="0">
                <a:solidFill>
                  <a:srgbClr val="C00000"/>
                </a:solidFill>
                <a:effectLst/>
                <a:latin typeface="+mj-lt"/>
                <a:hlinkClick r:id="rId3">
                  <a:extLst>
                    <a:ext uri="{A12FA001-AC4F-418D-AE19-62706E023703}">
                      <ahyp:hlinkClr xmlns:ahyp="http://schemas.microsoft.com/office/drawing/2018/hyperlinkcolor" val="tx"/>
                    </a:ext>
                  </a:extLst>
                </a:hlinkClick>
              </a:rPr>
              <a:t>RPM</a:t>
            </a:r>
            <a:r>
              <a:rPr lang="en-US" sz="2000" b="1" i="0" dirty="0">
                <a:solidFill>
                  <a:srgbClr val="C00000"/>
                </a:solidFill>
                <a:effectLst/>
                <a:latin typeface="+mj-lt"/>
              </a:rPr>
              <a:t>):</a:t>
            </a:r>
            <a:r>
              <a:rPr lang="en-US" sz="2000" b="0" i="0" dirty="0">
                <a:solidFill>
                  <a:srgbClr val="C00000"/>
                </a:solidFill>
                <a:effectLst/>
                <a:latin typeface="+mj-lt"/>
              </a:rPr>
              <a:t> </a:t>
            </a:r>
            <a:r>
              <a:rPr lang="en-US" sz="2000" b="0" i="0" dirty="0">
                <a:solidFill>
                  <a:schemeClr val="bg1"/>
                </a:solidFill>
                <a:effectLst/>
                <a:latin typeface="+mj-lt"/>
              </a:rPr>
              <a:t>A program for installing, uninstalling and managing software packages in Linux</a:t>
            </a:r>
          </a:p>
          <a:p>
            <a:pPr algn="l">
              <a:buClr>
                <a:srgbClr val="C00000"/>
              </a:buClr>
            </a:pPr>
            <a:endParaRPr lang="en-US" sz="2000" b="0" i="0" dirty="0">
              <a:solidFill>
                <a:schemeClr val="bg1"/>
              </a:solidFill>
              <a:effectLst/>
              <a:latin typeface="+mj-lt"/>
            </a:endParaRPr>
          </a:p>
        </p:txBody>
      </p:sp>
    </p:spTree>
    <p:extLst>
      <p:ext uri="{BB962C8B-B14F-4D97-AF65-F5344CB8AC3E}">
        <p14:creationId xmlns:p14="http://schemas.microsoft.com/office/powerpoint/2010/main" val="295959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The Current Working Directory and Relative Paths</a:t>
            </a:r>
          </a:p>
        </p:txBody>
      </p:sp>
      <p:sp>
        <p:nvSpPr>
          <p:cNvPr id="3" name="Content Placeholder 2">
            <a:extLst>
              <a:ext uri="{FF2B5EF4-FFF2-40B4-BE49-F238E27FC236}">
                <a16:creationId xmlns:a16="http://schemas.microsoft.com/office/drawing/2014/main" id="{664454AC-28AF-F2F1-5049-1C9731215A14}"/>
              </a:ext>
            </a:extLst>
          </p:cNvPr>
          <p:cNvSpPr>
            <a:spLocks noGrp="1"/>
          </p:cNvSpPr>
          <p:nvPr>
            <p:ph idx="1"/>
          </p:nvPr>
        </p:nvSpPr>
        <p:spPr/>
        <p:txBody>
          <a:bodyPr>
            <a:normAutofit/>
          </a:bodyPr>
          <a:lstStyle/>
          <a:p>
            <a:pPr algn="just">
              <a:buClr>
                <a:srgbClr val="C00000"/>
              </a:buClr>
            </a:pPr>
            <a:r>
              <a:rPr lang="en-US" sz="2000" dirty="0">
                <a:solidFill>
                  <a:schemeClr val="bg1"/>
                </a:solidFill>
              </a:rPr>
              <a:t>When a user logs in and opens a command window, the initial location is normally the user’s home directory. System processes also have an initial directory. Users and processes navigate to other directories as needed; the terms </a:t>
            </a:r>
            <a:r>
              <a:rPr lang="en-US" sz="2000" dirty="0">
                <a:solidFill>
                  <a:srgbClr val="C00000"/>
                </a:solidFill>
              </a:rPr>
              <a:t>working directory or current working directory </a:t>
            </a:r>
            <a:r>
              <a:rPr lang="en-US" sz="2000" dirty="0">
                <a:solidFill>
                  <a:schemeClr val="bg1"/>
                </a:solidFill>
              </a:rPr>
              <a:t>refer to their </a:t>
            </a:r>
            <a:r>
              <a:rPr lang="en-US" sz="2000" dirty="0">
                <a:solidFill>
                  <a:srgbClr val="C00000"/>
                </a:solidFill>
              </a:rPr>
              <a:t>current</a:t>
            </a:r>
            <a:r>
              <a:rPr lang="en-US" sz="2000" dirty="0">
                <a:solidFill>
                  <a:schemeClr val="bg1"/>
                </a:solidFill>
              </a:rPr>
              <a:t> location.</a:t>
            </a:r>
          </a:p>
          <a:p>
            <a:pPr algn="just">
              <a:buClr>
                <a:srgbClr val="C00000"/>
              </a:buClr>
            </a:pPr>
            <a:r>
              <a:rPr lang="en-US" sz="2000" dirty="0">
                <a:solidFill>
                  <a:schemeClr val="bg1"/>
                </a:solidFill>
              </a:rPr>
              <a:t>Like an absolute path, a relative path identifies a unique file, specifying only the path necessary to reach the file from the working directory. Recognizing relative path names follows a simple rule: A path name with anything other than a forward slash as the first character is a relative path name. A user in the </a:t>
            </a:r>
            <a:r>
              <a:rPr lang="en-US" sz="2000" dirty="0">
                <a:solidFill>
                  <a:srgbClr val="C00000"/>
                </a:solidFill>
              </a:rPr>
              <a:t>/var </a:t>
            </a:r>
            <a:r>
              <a:rPr lang="en-US" sz="2000" dirty="0">
                <a:solidFill>
                  <a:schemeClr val="bg1"/>
                </a:solidFill>
              </a:rPr>
              <a:t>directory could refer to the message log file relatively as </a:t>
            </a:r>
            <a:r>
              <a:rPr lang="en-US" sz="2000" dirty="0">
                <a:solidFill>
                  <a:srgbClr val="C00000"/>
                </a:solidFill>
              </a:rPr>
              <a:t>log/messages.</a:t>
            </a:r>
          </a:p>
        </p:txBody>
      </p:sp>
    </p:spTree>
    <p:extLst>
      <p:ext uri="{BB962C8B-B14F-4D97-AF65-F5344CB8AC3E}">
        <p14:creationId xmlns:p14="http://schemas.microsoft.com/office/powerpoint/2010/main" val="386612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The Current Working Directory and Relative Paths</a:t>
            </a:r>
          </a:p>
        </p:txBody>
      </p:sp>
      <p:sp>
        <p:nvSpPr>
          <p:cNvPr id="3" name="Content Placeholder 2">
            <a:extLst>
              <a:ext uri="{FF2B5EF4-FFF2-40B4-BE49-F238E27FC236}">
                <a16:creationId xmlns:a16="http://schemas.microsoft.com/office/drawing/2014/main" id="{664454AC-28AF-F2F1-5049-1C9731215A14}"/>
              </a:ext>
            </a:extLst>
          </p:cNvPr>
          <p:cNvSpPr>
            <a:spLocks noGrp="1"/>
          </p:cNvSpPr>
          <p:nvPr>
            <p:ph idx="1"/>
          </p:nvPr>
        </p:nvSpPr>
        <p:spPr/>
        <p:txBody>
          <a:bodyPr>
            <a:normAutofit/>
          </a:bodyPr>
          <a:lstStyle/>
          <a:p>
            <a:pPr algn="just">
              <a:buClr>
                <a:srgbClr val="C00000"/>
              </a:buClr>
            </a:pPr>
            <a:r>
              <a:rPr lang="en-US" sz="2000" dirty="0">
                <a:solidFill>
                  <a:schemeClr val="bg1"/>
                </a:solidFill>
              </a:rPr>
              <a:t>Linux file systems, including, but not limited to, </a:t>
            </a:r>
            <a:r>
              <a:rPr lang="en-US" sz="2000" dirty="0">
                <a:solidFill>
                  <a:srgbClr val="C00000"/>
                </a:solidFill>
              </a:rPr>
              <a:t>ext4</a:t>
            </a:r>
            <a:r>
              <a:rPr lang="en-US" sz="2000" dirty="0">
                <a:solidFill>
                  <a:schemeClr val="bg1"/>
                </a:solidFill>
              </a:rPr>
              <a:t>, </a:t>
            </a:r>
            <a:r>
              <a:rPr lang="en-US" sz="2000" dirty="0">
                <a:solidFill>
                  <a:srgbClr val="C00000"/>
                </a:solidFill>
              </a:rPr>
              <a:t>XFS</a:t>
            </a:r>
            <a:r>
              <a:rPr lang="en-US" sz="2000" dirty="0">
                <a:solidFill>
                  <a:schemeClr val="bg1"/>
                </a:solidFill>
              </a:rPr>
              <a:t>, </a:t>
            </a:r>
            <a:r>
              <a:rPr lang="en-US" sz="2000" dirty="0">
                <a:solidFill>
                  <a:srgbClr val="C00000"/>
                </a:solidFill>
              </a:rPr>
              <a:t>GFS2</a:t>
            </a:r>
            <a:r>
              <a:rPr lang="en-US" sz="2000" dirty="0">
                <a:solidFill>
                  <a:schemeClr val="bg1"/>
                </a:solidFill>
              </a:rPr>
              <a:t>, and </a:t>
            </a:r>
            <a:r>
              <a:rPr lang="en-US" sz="2000" dirty="0" err="1">
                <a:solidFill>
                  <a:srgbClr val="C00000"/>
                </a:solidFill>
              </a:rPr>
              <a:t>GlusterFS</a:t>
            </a:r>
            <a:r>
              <a:rPr lang="en-US" sz="2000" dirty="0">
                <a:solidFill>
                  <a:schemeClr val="bg1"/>
                </a:solidFill>
              </a:rPr>
              <a:t>, are case-sensitive. Creating </a:t>
            </a:r>
            <a:r>
              <a:rPr lang="en-US" sz="2000" dirty="0">
                <a:solidFill>
                  <a:srgbClr val="C00000"/>
                </a:solidFill>
              </a:rPr>
              <a:t>FileCase.txt </a:t>
            </a:r>
            <a:r>
              <a:rPr lang="en-US" sz="2000" dirty="0">
                <a:solidFill>
                  <a:schemeClr val="bg1"/>
                </a:solidFill>
              </a:rPr>
              <a:t>and </a:t>
            </a:r>
            <a:r>
              <a:rPr lang="en-US" sz="2000" dirty="0">
                <a:solidFill>
                  <a:srgbClr val="C00000"/>
                </a:solidFill>
              </a:rPr>
              <a:t>filecase.txt </a:t>
            </a:r>
            <a:r>
              <a:rPr lang="en-US" sz="2000" dirty="0">
                <a:solidFill>
                  <a:schemeClr val="bg1"/>
                </a:solidFill>
              </a:rPr>
              <a:t>in the same directory results in two unique files. </a:t>
            </a:r>
          </a:p>
          <a:p>
            <a:pPr algn="just">
              <a:buClr>
                <a:srgbClr val="C00000"/>
              </a:buClr>
            </a:pPr>
            <a:r>
              <a:rPr lang="en-US" sz="2000" dirty="0">
                <a:solidFill>
                  <a:schemeClr val="bg1"/>
                </a:solidFill>
              </a:rPr>
              <a:t>Non-Linux file systems might work differently. For example, </a:t>
            </a:r>
            <a:r>
              <a:rPr lang="en-US" sz="2000" dirty="0">
                <a:solidFill>
                  <a:srgbClr val="C00000"/>
                </a:solidFill>
              </a:rPr>
              <a:t>VFAT</a:t>
            </a:r>
            <a:r>
              <a:rPr lang="en-US" sz="2000" dirty="0">
                <a:solidFill>
                  <a:schemeClr val="bg1"/>
                </a:solidFill>
              </a:rPr>
              <a:t>, Microsoft’s </a:t>
            </a:r>
            <a:r>
              <a:rPr lang="en-US" sz="2000" dirty="0">
                <a:solidFill>
                  <a:srgbClr val="C00000"/>
                </a:solidFill>
              </a:rPr>
              <a:t>NTFS</a:t>
            </a:r>
            <a:r>
              <a:rPr lang="en-US" sz="2000" dirty="0">
                <a:solidFill>
                  <a:schemeClr val="bg1"/>
                </a:solidFill>
              </a:rPr>
              <a:t>, and </a:t>
            </a:r>
            <a:r>
              <a:rPr lang="en-US" sz="2000" dirty="0">
                <a:solidFill>
                  <a:srgbClr val="C00000"/>
                </a:solidFill>
              </a:rPr>
              <a:t>Apples HFS+ </a:t>
            </a:r>
            <a:r>
              <a:rPr lang="en-US" sz="2000" dirty="0">
                <a:solidFill>
                  <a:schemeClr val="bg1"/>
                </a:solidFill>
              </a:rPr>
              <a:t>have case preserving behavior. Although these file systems are not case-sensitive, they do display files in the preceding example on a </a:t>
            </a:r>
            <a:r>
              <a:rPr lang="en-US" sz="2000" dirty="0">
                <a:solidFill>
                  <a:srgbClr val="C00000"/>
                </a:solidFill>
              </a:rPr>
              <a:t>VFAT</a:t>
            </a:r>
            <a:r>
              <a:rPr lang="en-US" sz="2000" dirty="0">
                <a:solidFill>
                  <a:schemeClr val="bg1"/>
                </a:solidFill>
              </a:rPr>
              <a:t> file system, both names would be treated as pointing to the same file instead of two different files</a:t>
            </a:r>
          </a:p>
        </p:txBody>
      </p:sp>
    </p:spTree>
    <p:extLst>
      <p:ext uri="{BB962C8B-B14F-4D97-AF65-F5344CB8AC3E}">
        <p14:creationId xmlns:p14="http://schemas.microsoft.com/office/powerpoint/2010/main" val="293892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The Current Working Directory and Relative Paths</a:t>
            </a:r>
          </a:p>
        </p:txBody>
      </p:sp>
      <p:pic>
        <p:nvPicPr>
          <p:cNvPr id="5" name="Content Placeholder 4" descr="Background pattern&#10;&#10;Description automatically generated">
            <a:extLst>
              <a:ext uri="{FF2B5EF4-FFF2-40B4-BE49-F238E27FC236}">
                <a16:creationId xmlns:a16="http://schemas.microsoft.com/office/drawing/2014/main" id="{6BC2D179-8475-3B61-549E-4733D20AB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4225" y="1900541"/>
            <a:ext cx="9920975" cy="2057785"/>
          </a:xfrm>
        </p:spPr>
      </p:pic>
    </p:spTree>
    <p:extLst>
      <p:ext uri="{BB962C8B-B14F-4D97-AF65-F5344CB8AC3E}">
        <p14:creationId xmlns:p14="http://schemas.microsoft.com/office/powerpoint/2010/main" val="30138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Navigating Paths</a:t>
            </a:r>
          </a:p>
        </p:txBody>
      </p:sp>
      <p:sp>
        <p:nvSpPr>
          <p:cNvPr id="4" name="Content Placeholder 3">
            <a:extLst>
              <a:ext uri="{FF2B5EF4-FFF2-40B4-BE49-F238E27FC236}">
                <a16:creationId xmlns:a16="http://schemas.microsoft.com/office/drawing/2014/main" id="{67031712-B1F5-9BE8-5099-558BAE4D1B74}"/>
              </a:ext>
            </a:extLst>
          </p:cNvPr>
          <p:cNvSpPr>
            <a:spLocks noGrp="1"/>
          </p:cNvSpPr>
          <p:nvPr>
            <p:ph idx="1"/>
          </p:nvPr>
        </p:nvSpPr>
        <p:spPr/>
        <p:txBody>
          <a:bodyPr>
            <a:normAutofit/>
          </a:bodyPr>
          <a:lstStyle/>
          <a:p>
            <a:pPr algn="just">
              <a:buClr>
                <a:srgbClr val="C00000"/>
              </a:buClr>
            </a:pPr>
            <a:r>
              <a:rPr lang="en-US" sz="2000" dirty="0">
                <a:solidFill>
                  <a:schemeClr val="bg1"/>
                </a:solidFill>
              </a:rPr>
              <a:t>The </a:t>
            </a:r>
            <a:r>
              <a:rPr lang="en-US" sz="2000" dirty="0" err="1">
                <a:solidFill>
                  <a:srgbClr val="C00000"/>
                </a:solidFill>
              </a:rPr>
              <a:t>pwd</a:t>
            </a:r>
            <a:r>
              <a:rPr lang="en-US" sz="2000" dirty="0">
                <a:solidFill>
                  <a:schemeClr val="bg1"/>
                </a:solidFill>
              </a:rPr>
              <a:t> command displays the full path name of the current working directory for that shell. This can help you determine the syntax to reach files using relative path names. The </a:t>
            </a:r>
            <a:r>
              <a:rPr lang="en-US" sz="2000" dirty="0">
                <a:solidFill>
                  <a:srgbClr val="C00000"/>
                </a:solidFill>
              </a:rPr>
              <a:t>ls</a:t>
            </a:r>
            <a:r>
              <a:rPr lang="en-US" sz="2000" dirty="0">
                <a:solidFill>
                  <a:schemeClr val="bg1"/>
                </a:solidFill>
              </a:rPr>
              <a:t> command lists directory contents for the specified directory or, if no directory is given, for the current working directory.</a:t>
            </a:r>
          </a:p>
        </p:txBody>
      </p:sp>
      <p:pic>
        <p:nvPicPr>
          <p:cNvPr id="9" name="Picture 8" descr="Text&#10;&#10;Description automatically generated">
            <a:extLst>
              <a:ext uri="{FF2B5EF4-FFF2-40B4-BE49-F238E27FC236}">
                <a16:creationId xmlns:a16="http://schemas.microsoft.com/office/drawing/2014/main" id="{140F339B-CB9A-65AA-1A6A-7197E9DA8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887" y="3120699"/>
            <a:ext cx="9607826" cy="3279784"/>
          </a:xfrm>
          <a:prstGeom prst="rect">
            <a:avLst/>
          </a:prstGeom>
        </p:spPr>
      </p:pic>
    </p:spTree>
    <p:extLst>
      <p:ext uri="{BB962C8B-B14F-4D97-AF65-F5344CB8AC3E}">
        <p14:creationId xmlns:p14="http://schemas.microsoft.com/office/powerpoint/2010/main" val="215418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Navigating Paths</a:t>
            </a:r>
          </a:p>
        </p:txBody>
      </p:sp>
      <p:sp>
        <p:nvSpPr>
          <p:cNvPr id="4" name="Content Placeholder 3">
            <a:extLst>
              <a:ext uri="{FF2B5EF4-FFF2-40B4-BE49-F238E27FC236}">
                <a16:creationId xmlns:a16="http://schemas.microsoft.com/office/drawing/2014/main" id="{67031712-B1F5-9BE8-5099-558BAE4D1B74}"/>
              </a:ext>
            </a:extLst>
          </p:cNvPr>
          <p:cNvSpPr>
            <a:spLocks noGrp="1"/>
          </p:cNvSpPr>
          <p:nvPr>
            <p:ph idx="1"/>
          </p:nvPr>
        </p:nvSpPr>
        <p:spPr/>
        <p:txBody>
          <a:bodyPr>
            <a:normAutofit/>
          </a:bodyPr>
          <a:lstStyle/>
          <a:p>
            <a:pPr algn="just">
              <a:buClr>
                <a:srgbClr val="C00000"/>
              </a:buClr>
            </a:pPr>
            <a:r>
              <a:rPr lang="en-US" sz="2000" dirty="0">
                <a:solidFill>
                  <a:schemeClr val="bg1"/>
                </a:solidFill>
              </a:rPr>
              <a:t>Use the </a:t>
            </a:r>
            <a:r>
              <a:rPr lang="en-US" sz="2000" dirty="0">
                <a:solidFill>
                  <a:srgbClr val="C00000"/>
                </a:solidFill>
              </a:rPr>
              <a:t>cd</a:t>
            </a:r>
            <a:r>
              <a:rPr lang="en-US" sz="2000" dirty="0">
                <a:solidFill>
                  <a:schemeClr val="bg1"/>
                </a:solidFill>
              </a:rPr>
              <a:t> command to change your shell’s current working directory. If you do not specify any arguments to the command, it will change to your home directory.</a:t>
            </a:r>
          </a:p>
          <a:p>
            <a:pPr marL="0" indent="0" algn="just">
              <a:buClr>
                <a:srgbClr val="C00000"/>
              </a:buClr>
              <a:buNone/>
            </a:pPr>
            <a:r>
              <a:rPr lang="en-US" sz="2000" dirty="0">
                <a:solidFill>
                  <a:schemeClr val="bg1"/>
                </a:solidFill>
              </a:rPr>
              <a:t> In the following example, a mixture of absolute and relative paths are used with </a:t>
            </a:r>
            <a:r>
              <a:rPr lang="en-US" sz="2000" dirty="0">
                <a:solidFill>
                  <a:srgbClr val="C00000"/>
                </a:solidFill>
              </a:rPr>
              <a:t>cd</a:t>
            </a:r>
            <a:r>
              <a:rPr lang="en-US" sz="2000" dirty="0">
                <a:solidFill>
                  <a:schemeClr val="bg1"/>
                </a:solidFill>
              </a:rPr>
              <a:t> command to change the current working directory for the shell.</a:t>
            </a:r>
          </a:p>
          <a:p>
            <a:pPr marL="0" indent="0" algn="just">
              <a:buClr>
                <a:srgbClr val="C00000"/>
              </a:buClr>
              <a:buNone/>
            </a:pPr>
            <a:endParaRPr lang="en-US" sz="2000" dirty="0">
              <a:solidFill>
                <a:schemeClr val="bg1"/>
              </a:solidFill>
            </a:endParaRPr>
          </a:p>
        </p:txBody>
      </p:sp>
      <p:pic>
        <p:nvPicPr>
          <p:cNvPr id="5" name="Picture 4" descr="Background pattern&#10;&#10;Description automatically generated">
            <a:extLst>
              <a:ext uri="{FF2B5EF4-FFF2-40B4-BE49-F238E27FC236}">
                <a16:creationId xmlns:a16="http://schemas.microsoft.com/office/drawing/2014/main" id="{E142DBA0-5F28-625B-E86D-3BD1DF057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429000"/>
            <a:ext cx="7957930" cy="1134880"/>
          </a:xfrm>
          <a:prstGeom prst="rect">
            <a:avLst/>
          </a:prstGeom>
        </p:spPr>
      </p:pic>
    </p:spTree>
    <p:extLst>
      <p:ext uri="{BB962C8B-B14F-4D97-AF65-F5344CB8AC3E}">
        <p14:creationId xmlns:p14="http://schemas.microsoft.com/office/powerpoint/2010/main" val="191805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Navigating Paths</a:t>
            </a:r>
          </a:p>
        </p:txBody>
      </p:sp>
      <p:sp>
        <p:nvSpPr>
          <p:cNvPr id="4" name="Content Placeholder 3">
            <a:extLst>
              <a:ext uri="{FF2B5EF4-FFF2-40B4-BE49-F238E27FC236}">
                <a16:creationId xmlns:a16="http://schemas.microsoft.com/office/drawing/2014/main" id="{67031712-B1F5-9BE8-5099-558BAE4D1B74}"/>
              </a:ext>
            </a:extLst>
          </p:cNvPr>
          <p:cNvSpPr>
            <a:spLocks noGrp="1"/>
          </p:cNvSpPr>
          <p:nvPr>
            <p:ph idx="1"/>
          </p:nvPr>
        </p:nvSpPr>
        <p:spPr>
          <a:xfrm>
            <a:off x="807666" y="1643919"/>
            <a:ext cx="10058400" cy="4267200"/>
          </a:xfrm>
        </p:spPr>
        <p:txBody>
          <a:bodyPr>
            <a:normAutofit/>
          </a:bodyPr>
          <a:lstStyle/>
          <a:p>
            <a:pPr algn="just">
              <a:buClr>
                <a:srgbClr val="C00000"/>
              </a:buClr>
            </a:pPr>
            <a:r>
              <a:rPr lang="en-US" sz="2000" dirty="0">
                <a:solidFill>
                  <a:schemeClr val="bg1"/>
                </a:solidFill>
              </a:rPr>
              <a:t>The ls command has multiple options for displaying attributes on files. The most common and useful are –l (long listing format), -a(all files, including hidden files), and –R(recursive, to include the contents of all subdirectories).</a:t>
            </a:r>
          </a:p>
          <a:p>
            <a:pPr algn="just">
              <a:buClr>
                <a:srgbClr val="C00000"/>
              </a:buClr>
            </a:pPr>
            <a:endParaRPr lang="en-US" sz="2000" dirty="0">
              <a:solidFill>
                <a:schemeClr val="bg1"/>
              </a:solidFill>
            </a:endParaRPr>
          </a:p>
        </p:txBody>
      </p:sp>
      <p:pic>
        <p:nvPicPr>
          <p:cNvPr id="6" name="Picture 5" descr="Text&#10;&#10;Description automatically generated with medium confidence">
            <a:extLst>
              <a:ext uri="{FF2B5EF4-FFF2-40B4-BE49-F238E27FC236}">
                <a16:creationId xmlns:a16="http://schemas.microsoft.com/office/drawing/2014/main" id="{C1F2B929-209B-E946-5666-9A8E3E47F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857" y="2986135"/>
            <a:ext cx="9083447" cy="2870420"/>
          </a:xfrm>
          <a:prstGeom prst="rect">
            <a:avLst/>
          </a:prstGeom>
        </p:spPr>
      </p:pic>
    </p:spTree>
    <p:extLst>
      <p:ext uri="{BB962C8B-B14F-4D97-AF65-F5344CB8AC3E}">
        <p14:creationId xmlns:p14="http://schemas.microsoft.com/office/powerpoint/2010/main" val="328589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Navigating Paths</a:t>
            </a:r>
          </a:p>
        </p:txBody>
      </p:sp>
      <p:pic>
        <p:nvPicPr>
          <p:cNvPr id="5" name="Content Placeholder 4" descr="Graphical user interface, text&#10;&#10;Description automatically generated">
            <a:extLst>
              <a:ext uri="{FF2B5EF4-FFF2-40B4-BE49-F238E27FC236}">
                <a16:creationId xmlns:a16="http://schemas.microsoft.com/office/drawing/2014/main" id="{0CFE346B-8C5F-6856-0B38-2C130689F5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6851" y="1767004"/>
            <a:ext cx="7728184" cy="4311177"/>
          </a:xfrm>
        </p:spPr>
      </p:pic>
    </p:spTree>
    <p:extLst>
      <p:ext uri="{BB962C8B-B14F-4D97-AF65-F5344CB8AC3E}">
        <p14:creationId xmlns:p14="http://schemas.microsoft.com/office/powerpoint/2010/main" val="372438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Navigating Paths</a:t>
            </a:r>
          </a:p>
        </p:txBody>
      </p:sp>
      <p:pic>
        <p:nvPicPr>
          <p:cNvPr id="7" name="Content Placeholder 6" descr="Text&#10;&#10;Description automatically generated">
            <a:extLst>
              <a:ext uri="{FF2B5EF4-FFF2-40B4-BE49-F238E27FC236}">
                <a16:creationId xmlns:a16="http://schemas.microsoft.com/office/drawing/2014/main" id="{C77ECB32-FB65-A4F3-D2EA-B9264B2538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7978" y="1738711"/>
            <a:ext cx="6917543" cy="4011413"/>
          </a:xfrm>
        </p:spPr>
      </p:pic>
    </p:spTree>
    <p:extLst>
      <p:ext uri="{BB962C8B-B14F-4D97-AF65-F5344CB8AC3E}">
        <p14:creationId xmlns:p14="http://schemas.microsoft.com/office/powerpoint/2010/main" val="187674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p:txBody>
          <a:bodyPr/>
          <a:lstStyle/>
          <a:p>
            <a:r>
              <a:rPr lang="en-US" dirty="0">
                <a:solidFill>
                  <a:srgbClr val="FF0000"/>
                </a:solidFill>
              </a:rPr>
              <a:t>Managing Files Using</a:t>
            </a:r>
            <a:br>
              <a:rPr lang="en-US" dirty="0">
                <a:solidFill>
                  <a:srgbClr val="FF0000"/>
                </a:solidFill>
              </a:rPr>
            </a:br>
            <a:r>
              <a:rPr lang="en-US" dirty="0">
                <a:solidFill>
                  <a:srgbClr val="FF0000"/>
                </a:solidFill>
              </a:rPr>
              <a:t>Command-Line Tools</a:t>
            </a:r>
          </a:p>
        </p:txBody>
      </p:sp>
      <p:sp>
        <p:nvSpPr>
          <p:cNvPr id="3" name="Text Placeholder 2">
            <a:extLst>
              <a:ext uri="{FF2B5EF4-FFF2-40B4-BE49-F238E27FC236}">
                <a16:creationId xmlns:a16="http://schemas.microsoft.com/office/drawing/2014/main" id="{4CD4A05B-68F8-9455-8586-73B958D1DE81}"/>
              </a:ext>
            </a:extLst>
          </p:cNvPr>
          <p:cNvSpPr>
            <a:spLocks noGrp="1"/>
          </p:cNvSpPr>
          <p:nvPr>
            <p:ph type="body" idx="1"/>
          </p:nvPr>
        </p:nvSpPr>
        <p:spPr/>
        <p:txBody>
          <a:bodyPr/>
          <a:lstStyle/>
          <a:p>
            <a:endParaRPr lang="en-US"/>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328" y="4349239"/>
            <a:ext cx="2143125" cy="2143125"/>
          </a:xfrm>
          <a:prstGeom prst="rect">
            <a:avLst/>
          </a:prstGeom>
        </p:spPr>
      </p:pic>
    </p:spTree>
    <p:extLst>
      <p:ext uri="{BB962C8B-B14F-4D97-AF65-F5344CB8AC3E}">
        <p14:creationId xmlns:p14="http://schemas.microsoft.com/office/powerpoint/2010/main" val="259167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0640E4A8-4768-9501-5595-D1B63EB95682}"/>
              </a:ext>
            </a:extLst>
          </p:cNvPr>
          <p:cNvSpPr>
            <a:spLocks noGrp="1"/>
          </p:cNvSpPr>
          <p:nvPr>
            <p:ph idx="1"/>
          </p:nvPr>
        </p:nvSpPr>
        <p:spPr/>
        <p:txBody>
          <a:bodyPr/>
          <a:lstStyle/>
          <a:p>
            <a:pPr marL="0" indent="0">
              <a:buClr>
                <a:srgbClr val="C00000"/>
              </a:buClr>
              <a:buNone/>
            </a:pPr>
            <a:r>
              <a:rPr lang="en-US" dirty="0">
                <a:solidFill>
                  <a:srgbClr val="C00000"/>
                </a:solidFill>
              </a:rPr>
              <a:t>Objectives</a:t>
            </a:r>
          </a:p>
          <a:p>
            <a:pPr>
              <a:buClr>
                <a:srgbClr val="C00000"/>
              </a:buClr>
            </a:pPr>
            <a:r>
              <a:rPr lang="en-US" sz="2000" dirty="0">
                <a:solidFill>
                  <a:schemeClr val="bg1"/>
                </a:solidFill>
              </a:rPr>
              <a:t>After completing this section, you should be able to create, copy, move, and remove files and directories.</a:t>
            </a:r>
          </a:p>
          <a:p>
            <a:pPr marL="0" indent="0">
              <a:buClr>
                <a:srgbClr val="C00000"/>
              </a:buClr>
              <a:buNone/>
            </a:pPr>
            <a:r>
              <a:rPr lang="en-US" sz="2000" dirty="0">
                <a:solidFill>
                  <a:srgbClr val="C00000"/>
                </a:solidFill>
              </a:rPr>
              <a:t>Command-line File Management</a:t>
            </a:r>
          </a:p>
          <a:p>
            <a:pPr>
              <a:buClr>
                <a:srgbClr val="C00000"/>
              </a:buClr>
            </a:pPr>
            <a:r>
              <a:rPr lang="en-US" sz="2000" dirty="0">
                <a:solidFill>
                  <a:schemeClr val="bg1"/>
                </a:solidFill>
                <a:latin typeface="Times New Roman" panose="02020603050405020304" pitchFamily="18" charset="0"/>
                <a:cs typeface="Times New Roman" panose="02020603050405020304" pitchFamily="18" charset="0"/>
              </a:rPr>
              <a:t>To manage files, you need to be able to create, remove, copy, and move them. You also need to organize them logically into directories, which you also need to be able to create, remove, copy and move.</a:t>
            </a:r>
          </a:p>
          <a:p>
            <a:pPr marL="0" indent="0">
              <a:buClr>
                <a:srgbClr val="C00000"/>
              </a:buClr>
              <a:buNone/>
            </a:pPr>
            <a:endParaRPr lang="en-US" sz="2000" dirty="0">
              <a:solidFill>
                <a:srgbClr val="C00000"/>
              </a:solidFill>
            </a:endParaRPr>
          </a:p>
        </p:txBody>
      </p:sp>
    </p:spTree>
    <p:extLst>
      <p:ext uri="{BB962C8B-B14F-4D97-AF65-F5344CB8AC3E}">
        <p14:creationId xmlns:p14="http://schemas.microsoft.com/office/powerpoint/2010/main" val="17402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Red Hat Products</a:t>
            </a:r>
          </a:p>
        </p:txBody>
      </p:sp>
      <p:sp>
        <p:nvSpPr>
          <p:cNvPr id="3" name="Content Placeholder 2"/>
          <p:cNvSpPr>
            <a:spLocks noGrp="1"/>
          </p:cNvSpPr>
          <p:nvPr>
            <p:ph idx="1"/>
          </p:nvPr>
        </p:nvSpPr>
        <p:spPr/>
        <p:txBody>
          <a:bodyPr>
            <a:noAutofit/>
          </a:bodyPr>
          <a:lstStyle/>
          <a:p>
            <a:pPr algn="l">
              <a:buClr>
                <a:srgbClr val="C00000"/>
              </a:buClr>
              <a:buFont typeface="Arial" panose="020B0604020202020204" pitchFamily="34" charset="0"/>
              <a:buChar char="•"/>
            </a:pPr>
            <a:r>
              <a:rPr lang="en-US" sz="2000" b="1" i="0" u="sng" dirty="0">
                <a:solidFill>
                  <a:srgbClr val="C00000"/>
                </a:solidFill>
                <a:effectLst/>
                <a:latin typeface="+mj-lt"/>
                <a:hlinkClick r:id="rId2">
                  <a:extLst>
                    <a:ext uri="{A12FA001-AC4F-418D-AE19-62706E023703}">
                      <ahyp:hlinkClr xmlns:ahyp="http://schemas.microsoft.com/office/drawing/2018/hyperlinkcolor" val="tx"/>
                    </a:ext>
                  </a:extLst>
                </a:hlinkClick>
              </a:rPr>
              <a:t>Red Hat Satellite</a:t>
            </a:r>
            <a:r>
              <a:rPr lang="en-US" sz="2000" b="1" i="0" dirty="0">
                <a:solidFill>
                  <a:srgbClr val="C00000"/>
                </a:solidFill>
                <a:effectLst/>
                <a:latin typeface="+mj-lt"/>
              </a:rPr>
              <a:t>:</a:t>
            </a:r>
            <a:r>
              <a:rPr lang="en-US" sz="2000" b="0" i="0" dirty="0">
                <a:solidFill>
                  <a:srgbClr val="C00000"/>
                </a:solidFill>
                <a:effectLst/>
                <a:latin typeface="+mj-lt"/>
              </a:rPr>
              <a:t> </a:t>
            </a:r>
            <a:r>
              <a:rPr lang="en-US" sz="2000" b="0" i="0" dirty="0">
                <a:solidFill>
                  <a:schemeClr val="bg1"/>
                </a:solidFill>
                <a:effectLst/>
                <a:latin typeface="+mj-lt"/>
              </a:rPr>
              <a:t>An IT infrastructure management tool primarily used to monitor and manage Red Hat Enterprise Linux environments. Satellite is part of Red Hat's four-piece systems management tool set for enterprise IT, which also includes Ansible, </a:t>
            </a:r>
            <a:r>
              <a:rPr lang="en-US" sz="2000" b="0" i="0" dirty="0" err="1">
                <a:solidFill>
                  <a:schemeClr val="bg1"/>
                </a:solidFill>
                <a:effectLst/>
                <a:latin typeface="+mj-lt"/>
              </a:rPr>
              <a:t>CloudForms</a:t>
            </a:r>
            <a:r>
              <a:rPr lang="en-US" sz="2000" b="0" i="0" dirty="0">
                <a:solidFill>
                  <a:schemeClr val="bg1"/>
                </a:solidFill>
                <a:effectLst/>
                <a:latin typeface="+mj-lt"/>
              </a:rPr>
              <a:t> and the Red Hat Insights service</a:t>
            </a:r>
          </a:p>
          <a:p>
            <a:pPr algn="l">
              <a:buClr>
                <a:srgbClr val="C00000"/>
              </a:buClr>
              <a:buFont typeface="Arial" panose="020B0604020202020204" pitchFamily="34" charset="0"/>
              <a:buChar char="•"/>
            </a:pPr>
            <a:r>
              <a:rPr lang="en-US" sz="2000" b="1" i="0" dirty="0">
                <a:solidFill>
                  <a:srgbClr val="C00000"/>
                </a:solidFill>
                <a:effectLst/>
                <a:latin typeface="+mj-lt"/>
              </a:rPr>
              <a:t>Red Hat Storage (RHS):</a:t>
            </a:r>
            <a:r>
              <a:rPr lang="en-US" sz="2000" b="0" i="0" dirty="0">
                <a:solidFill>
                  <a:srgbClr val="C00000"/>
                </a:solidFill>
                <a:effectLst/>
                <a:latin typeface="+mj-lt"/>
              </a:rPr>
              <a:t> </a:t>
            </a:r>
            <a:r>
              <a:rPr lang="en-US" sz="2000" b="0" i="0" dirty="0">
                <a:solidFill>
                  <a:schemeClr val="bg1"/>
                </a:solidFill>
                <a:effectLst/>
                <a:latin typeface="+mj-lt"/>
              </a:rPr>
              <a:t>A distributed file system that acts as scale-out network-attached storage (</a:t>
            </a:r>
            <a:r>
              <a:rPr lang="en-US" sz="2000" b="0" i="0" u="sng" dirty="0">
                <a:solidFill>
                  <a:schemeClr val="bg1"/>
                </a:solidFill>
                <a:effectLst/>
                <a:latin typeface="+mj-lt"/>
                <a:hlinkClick r:id="rId3">
                  <a:extLst>
                    <a:ext uri="{A12FA001-AC4F-418D-AE19-62706E023703}">
                      <ahyp:hlinkClr xmlns:ahyp="http://schemas.microsoft.com/office/drawing/2018/hyperlinkcolor" val="tx"/>
                    </a:ext>
                  </a:extLst>
                </a:hlinkClick>
              </a:rPr>
              <a:t>NAS</a:t>
            </a:r>
            <a:r>
              <a:rPr lang="en-US" sz="2000" b="0" i="0" dirty="0">
                <a:solidFill>
                  <a:schemeClr val="bg1"/>
                </a:solidFill>
                <a:effectLst/>
                <a:latin typeface="+mj-lt"/>
              </a:rPr>
              <a:t>) and </a:t>
            </a:r>
            <a:r>
              <a:rPr lang="en-US" sz="2000" b="0" i="0" u="sng" dirty="0">
                <a:solidFill>
                  <a:schemeClr val="bg1"/>
                </a:solidFill>
                <a:effectLst/>
                <a:latin typeface="+mj-lt"/>
                <a:hlinkClick r:id="rId4">
                  <a:extLst>
                    <a:ext uri="{A12FA001-AC4F-418D-AE19-62706E023703}">
                      <ahyp:hlinkClr xmlns:ahyp="http://schemas.microsoft.com/office/drawing/2018/hyperlinkcolor" val="tx"/>
                    </a:ext>
                  </a:extLst>
                </a:hlinkClick>
              </a:rPr>
              <a:t>object storage</a:t>
            </a:r>
            <a:endParaRPr lang="en-US" sz="2000" b="0" i="0" dirty="0">
              <a:solidFill>
                <a:schemeClr val="bg1"/>
              </a:solidFill>
              <a:effectLst/>
              <a:latin typeface="+mj-lt"/>
            </a:endParaRPr>
          </a:p>
          <a:p>
            <a:pPr algn="l">
              <a:buClr>
                <a:srgbClr val="C00000"/>
              </a:buClr>
              <a:buFont typeface="Arial" panose="020B0604020202020204" pitchFamily="34" charset="0"/>
              <a:buChar char="•"/>
            </a:pPr>
            <a:r>
              <a:rPr lang="en-US" sz="2000" b="1" i="0" dirty="0">
                <a:solidFill>
                  <a:srgbClr val="C00000"/>
                </a:solidFill>
                <a:effectLst/>
                <a:latin typeface="+mj-lt"/>
              </a:rPr>
              <a:t>Red Hat Virtualization (</a:t>
            </a:r>
            <a:r>
              <a:rPr lang="en-US" sz="2000" b="1" i="0" u="sng" dirty="0">
                <a:solidFill>
                  <a:srgbClr val="C00000"/>
                </a:solidFill>
                <a:effectLst/>
                <a:latin typeface="+mj-lt"/>
                <a:hlinkClick r:id="rId5">
                  <a:extLst>
                    <a:ext uri="{A12FA001-AC4F-418D-AE19-62706E023703}">
                      <ahyp:hlinkClr xmlns:ahyp="http://schemas.microsoft.com/office/drawing/2018/hyperlinkcolor" val="tx"/>
                    </a:ext>
                  </a:extLst>
                </a:hlinkClick>
              </a:rPr>
              <a:t>RHV</a:t>
            </a:r>
            <a:r>
              <a:rPr lang="en-US" sz="2000" b="1" i="0" dirty="0">
                <a:solidFill>
                  <a:srgbClr val="C00000"/>
                </a:solidFill>
                <a:effectLst/>
                <a:latin typeface="+mj-lt"/>
              </a:rPr>
              <a:t>):</a:t>
            </a:r>
            <a:r>
              <a:rPr lang="en-US" sz="2000" b="0" i="0" dirty="0">
                <a:solidFill>
                  <a:srgbClr val="C00000"/>
                </a:solidFill>
                <a:effectLst/>
                <a:latin typeface="+mj-lt"/>
              </a:rPr>
              <a:t> </a:t>
            </a:r>
            <a:r>
              <a:rPr lang="en-US" sz="2000" b="0" i="0" dirty="0">
                <a:solidFill>
                  <a:schemeClr val="bg1"/>
                </a:solidFill>
                <a:effectLst/>
                <a:latin typeface="+mj-lt"/>
              </a:rPr>
              <a:t>An enterprise-class virtualization platform</a:t>
            </a:r>
          </a:p>
          <a:p>
            <a:pPr algn="l">
              <a:buClr>
                <a:srgbClr val="C00000"/>
              </a:buClr>
            </a:pPr>
            <a:endParaRPr lang="en-US" sz="2000" b="0" i="0" dirty="0">
              <a:solidFill>
                <a:schemeClr val="bg1"/>
              </a:solidFill>
              <a:effectLst/>
              <a:latin typeface="+mj-lt"/>
            </a:endParaRPr>
          </a:p>
        </p:txBody>
      </p:sp>
    </p:spTree>
    <p:extLst>
      <p:ext uri="{BB962C8B-B14F-4D97-AF65-F5344CB8AC3E}">
        <p14:creationId xmlns:p14="http://schemas.microsoft.com/office/powerpoint/2010/main" val="33747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Common file management commands</a:t>
            </a:r>
          </a:p>
        </p:txBody>
      </p:sp>
      <p:graphicFrame>
        <p:nvGraphicFramePr>
          <p:cNvPr id="5" name="Table 5">
            <a:extLst>
              <a:ext uri="{FF2B5EF4-FFF2-40B4-BE49-F238E27FC236}">
                <a16:creationId xmlns:a16="http://schemas.microsoft.com/office/drawing/2014/main" id="{F91B2595-3CBE-EDCB-592E-1154F6EC48DD}"/>
              </a:ext>
            </a:extLst>
          </p:cNvPr>
          <p:cNvGraphicFramePr>
            <a:graphicFrameLocks noGrp="1"/>
          </p:cNvGraphicFramePr>
          <p:nvPr>
            <p:ph idx="1"/>
            <p:extLst>
              <p:ext uri="{D42A27DB-BD31-4B8C-83A1-F6EECF244321}">
                <p14:modId xmlns:p14="http://schemas.microsoft.com/office/powerpoint/2010/main" val="3322562759"/>
              </p:ext>
            </p:extLst>
          </p:nvPr>
        </p:nvGraphicFramePr>
        <p:xfrm>
          <a:off x="1066800" y="1905000"/>
          <a:ext cx="10058400" cy="3849760"/>
        </p:xfrm>
        <a:graphic>
          <a:graphicData uri="http://schemas.openxmlformats.org/drawingml/2006/table">
            <a:tbl>
              <a:tblPr firstRow="1" bandRow="1">
                <a:tableStyleId>{5C22544A-7EE6-4342-B048-85BDC9FD1C3A}</a:tableStyleId>
              </a:tblPr>
              <a:tblGrid>
                <a:gridCol w="4736716">
                  <a:extLst>
                    <a:ext uri="{9D8B030D-6E8A-4147-A177-3AD203B41FA5}">
                      <a16:colId xmlns:a16="http://schemas.microsoft.com/office/drawing/2014/main" val="235956829"/>
                    </a:ext>
                  </a:extLst>
                </a:gridCol>
                <a:gridCol w="5321684">
                  <a:extLst>
                    <a:ext uri="{9D8B030D-6E8A-4147-A177-3AD203B41FA5}">
                      <a16:colId xmlns:a16="http://schemas.microsoft.com/office/drawing/2014/main" val="1435576447"/>
                    </a:ext>
                  </a:extLst>
                </a:gridCol>
              </a:tblGrid>
              <a:tr h="481220">
                <a:tc>
                  <a:txBody>
                    <a:bodyPr/>
                    <a:lstStyle/>
                    <a:p>
                      <a:r>
                        <a:rPr lang="en-US" dirty="0"/>
                        <a:t>Activity</a:t>
                      </a:r>
                    </a:p>
                  </a:txBody>
                  <a:tcPr/>
                </a:tc>
                <a:tc>
                  <a:txBody>
                    <a:bodyPr/>
                    <a:lstStyle/>
                    <a:p>
                      <a:r>
                        <a:rPr lang="en-US" dirty="0"/>
                        <a:t>Command Syntax</a:t>
                      </a:r>
                    </a:p>
                  </a:txBody>
                  <a:tcPr/>
                </a:tc>
                <a:extLst>
                  <a:ext uri="{0D108BD9-81ED-4DB2-BD59-A6C34878D82A}">
                    <a16:rowId xmlns:a16="http://schemas.microsoft.com/office/drawing/2014/main" val="2328944284"/>
                  </a:ext>
                </a:extLst>
              </a:tr>
              <a:tr h="481220">
                <a:tc>
                  <a:txBody>
                    <a:bodyPr/>
                    <a:lstStyle/>
                    <a:p>
                      <a:r>
                        <a:rPr lang="en-US" dirty="0"/>
                        <a:t>Create a directory</a:t>
                      </a:r>
                    </a:p>
                  </a:txBody>
                  <a:tcPr/>
                </a:tc>
                <a:tc>
                  <a:txBody>
                    <a:bodyPr/>
                    <a:lstStyle/>
                    <a:p>
                      <a:r>
                        <a:rPr lang="en-US" dirty="0" err="1">
                          <a:solidFill>
                            <a:srgbClr val="C00000"/>
                          </a:solidFill>
                        </a:rPr>
                        <a:t>mkdir</a:t>
                      </a:r>
                      <a:r>
                        <a:rPr lang="en-US" dirty="0"/>
                        <a:t> </a:t>
                      </a:r>
                      <a:r>
                        <a:rPr lang="en-US" i="1" dirty="0">
                          <a:solidFill>
                            <a:srgbClr val="C00000"/>
                          </a:solidFill>
                        </a:rPr>
                        <a:t>directory</a:t>
                      </a:r>
                    </a:p>
                  </a:txBody>
                  <a:tcPr/>
                </a:tc>
                <a:extLst>
                  <a:ext uri="{0D108BD9-81ED-4DB2-BD59-A6C34878D82A}">
                    <a16:rowId xmlns:a16="http://schemas.microsoft.com/office/drawing/2014/main" val="514113454"/>
                  </a:ext>
                </a:extLst>
              </a:tr>
              <a:tr h="481220">
                <a:tc>
                  <a:txBody>
                    <a:bodyPr/>
                    <a:lstStyle/>
                    <a:p>
                      <a:r>
                        <a:rPr lang="en-US" dirty="0"/>
                        <a:t>Copy a file</a:t>
                      </a:r>
                    </a:p>
                  </a:txBody>
                  <a:tcPr/>
                </a:tc>
                <a:tc>
                  <a:txBody>
                    <a:bodyPr/>
                    <a:lstStyle/>
                    <a:p>
                      <a:r>
                        <a:rPr lang="en-US" dirty="0">
                          <a:solidFill>
                            <a:srgbClr val="C00000"/>
                          </a:solidFill>
                        </a:rPr>
                        <a:t>cp</a:t>
                      </a:r>
                      <a:r>
                        <a:rPr lang="en-US" dirty="0"/>
                        <a:t> </a:t>
                      </a:r>
                      <a:r>
                        <a:rPr lang="en-US" i="1" dirty="0">
                          <a:solidFill>
                            <a:srgbClr val="C00000"/>
                          </a:solidFill>
                        </a:rPr>
                        <a:t>file new-file</a:t>
                      </a:r>
                    </a:p>
                  </a:txBody>
                  <a:tcPr/>
                </a:tc>
                <a:extLst>
                  <a:ext uri="{0D108BD9-81ED-4DB2-BD59-A6C34878D82A}">
                    <a16:rowId xmlns:a16="http://schemas.microsoft.com/office/drawing/2014/main" val="2169661369"/>
                  </a:ext>
                </a:extLst>
              </a:tr>
              <a:tr h="481220">
                <a:tc>
                  <a:txBody>
                    <a:bodyPr/>
                    <a:lstStyle/>
                    <a:p>
                      <a:r>
                        <a:rPr lang="en-US" dirty="0"/>
                        <a:t>Copy a directory and its contents</a:t>
                      </a:r>
                    </a:p>
                  </a:txBody>
                  <a:tcPr/>
                </a:tc>
                <a:tc>
                  <a:txBody>
                    <a:bodyPr/>
                    <a:lstStyle/>
                    <a:p>
                      <a:r>
                        <a:rPr lang="en-US" dirty="0">
                          <a:solidFill>
                            <a:srgbClr val="C00000"/>
                          </a:solidFill>
                        </a:rPr>
                        <a:t>cp</a:t>
                      </a:r>
                      <a:r>
                        <a:rPr lang="en-US" dirty="0"/>
                        <a:t> –r </a:t>
                      </a:r>
                      <a:r>
                        <a:rPr lang="en-US" i="1" dirty="0">
                          <a:solidFill>
                            <a:srgbClr val="C00000"/>
                          </a:solidFill>
                        </a:rPr>
                        <a:t>directory new-directory</a:t>
                      </a:r>
                    </a:p>
                  </a:txBody>
                  <a:tcPr/>
                </a:tc>
                <a:extLst>
                  <a:ext uri="{0D108BD9-81ED-4DB2-BD59-A6C34878D82A}">
                    <a16:rowId xmlns:a16="http://schemas.microsoft.com/office/drawing/2014/main" val="1378401179"/>
                  </a:ext>
                </a:extLst>
              </a:tr>
              <a:tr h="481220">
                <a:tc>
                  <a:txBody>
                    <a:bodyPr/>
                    <a:lstStyle/>
                    <a:p>
                      <a:r>
                        <a:rPr lang="en-US" dirty="0"/>
                        <a:t>Move or rename a file or directory</a:t>
                      </a:r>
                    </a:p>
                  </a:txBody>
                  <a:tcPr/>
                </a:tc>
                <a:tc>
                  <a:txBody>
                    <a:bodyPr/>
                    <a:lstStyle/>
                    <a:p>
                      <a:r>
                        <a:rPr lang="en-US" dirty="0">
                          <a:solidFill>
                            <a:srgbClr val="C00000"/>
                          </a:solidFill>
                        </a:rPr>
                        <a:t>mv</a:t>
                      </a:r>
                      <a:r>
                        <a:rPr lang="en-US" dirty="0"/>
                        <a:t> </a:t>
                      </a:r>
                      <a:r>
                        <a:rPr lang="en-US" i="1" dirty="0">
                          <a:solidFill>
                            <a:srgbClr val="C00000"/>
                          </a:solidFill>
                        </a:rPr>
                        <a:t>file new-file</a:t>
                      </a:r>
                    </a:p>
                  </a:txBody>
                  <a:tcPr/>
                </a:tc>
                <a:extLst>
                  <a:ext uri="{0D108BD9-81ED-4DB2-BD59-A6C34878D82A}">
                    <a16:rowId xmlns:a16="http://schemas.microsoft.com/office/drawing/2014/main" val="1676517324"/>
                  </a:ext>
                </a:extLst>
              </a:tr>
              <a:tr h="481220">
                <a:tc>
                  <a:txBody>
                    <a:bodyPr/>
                    <a:lstStyle/>
                    <a:p>
                      <a:r>
                        <a:rPr lang="en-US" dirty="0"/>
                        <a:t>Remove a file</a:t>
                      </a:r>
                    </a:p>
                  </a:txBody>
                  <a:tcPr/>
                </a:tc>
                <a:tc>
                  <a:txBody>
                    <a:bodyPr/>
                    <a:lstStyle/>
                    <a:p>
                      <a:r>
                        <a:rPr lang="en-US" dirty="0">
                          <a:solidFill>
                            <a:srgbClr val="C00000"/>
                          </a:solidFill>
                        </a:rPr>
                        <a:t>rm</a:t>
                      </a:r>
                      <a:r>
                        <a:rPr lang="en-US" dirty="0"/>
                        <a:t> </a:t>
                      </a:r>
                      <a:r>
                        <a:rPr lang="en-US" i="1" dirty="0">
                          <a:solidFill>
                            <a:srgbClr val="C00000"/>
                          </a:solidFill>
                        </a:rPr>
                        <a:t>file</a:t>
                      </a:r>
                    </a:p>
                  </a:txBody>
                  <a:tcPr/>
                </a:tc>
                <a:extLst>
                  <a:ext uri="{0D108BD9-81ED-4DB2-BD59-A6C34878D82A}">
                    <a16:rowId xmlns:a16="http://schemas.microsoft.com/office/drawing/2014/main" val="596014694"/>
                  </a:ext>
                </a:extLst>
              </a:tr>
              <a:tr h="481220">
                <a:tc>
                  <a:txBody>
                    <a:bodyPr/>
                    <a:lstStyle/>
                    <a:p>
                      <a:r>
                        <a:rPr lang="en-US" dirty="0"/>
                        <a:t>Remove a directory containing files</a:t>
                      </a:r>
                    </a:p>
                  </a:txBody>
                  <a:tcPr/>
                </a:tc>
                <a:tc>
                  <a:txBody>
                    <a:bodyPr/>
                    <a:lstStyle/>
                    <a:p>
                      <a:r>
                        <a:rPr lang="en-US" dirty="0">
                          <a:solidFill>
                            <a:srgbClr val="C00000"/>
                          </a:solidFill>
                        </a:rPr>
                        <a:t>rm</a:t>
                      </a:r>
                      <a:r>
                        <a:rPr lang="en-US" dirty="0"/>
                        <a:t> –r </a:t>
                      </a:r>
                      <a:r>
                        <a:rPr lang="en-US" i="1" dirty="0">
                          <a:solidFill>
                            <a:srgbClr val="C00000"/>
                          </a:solidFill>
                        </a:rPr>
                        <a:t>directory</a:t>
                      </a:r>
                    </a:p>
                  </a:txBody>
                  <a:tcPr/>
                </a:tc>
                <a:extLst>
                  <a:ext uri="{0D108BD9-81ED-4DB2-BD59-A6C34878D82A}">
                    <a16:rowId xmlns:a16="http://schemas.microsoft.com/office/drawing/2014/main" val="2268961756"/>
                  </a:ext>
                </a:extLst>
              </a:tr>
              <a:tr h="481220">
                <a:tc>
                  <a:txBody>
                    <a:bodyPr/>
                    <a:lstStyle/>
                    <a:p>
                      <a:r>
                        <a:rPr lang="en-US" dirty="0"/>
                        <a:t>Remove an empty directory</a:t>
                      </a:r>
                    </a:p>
                  </a:txBody>
                  <a:tcPr/>
                </a:tc>
                <a:tc>
                  <a:txBody>
                    <a:bodyPr/>
                    <a:lstStyle/>
                    <a:p>
                      <a:r>
                        <a:rPr lang="en-US" dirty="0" err="1">
                          <a:solidFill>
                            <a:srgbClr val="C00000"/>
                          </a:solidFill>
                        </a:rPr>
                        <a:t>rmdir</a:t>
                      </a:r>
                      <a:r>
                        <a:rPr lang="en-US" dirty="0">
                          <a:solidFill>
                            <a:srgbClr val="C00000"/>
                          </a:solidFill>
                        </a:rPr>
                        <a:t> </a:t>
                      </a:r>
                      <a:r>
                        <a:rPr lang="en-US" i="1" dirty="0">
                          <a:solidFill>
                            <a:srgbClr val="C00000"/>
                          </a:solidFill>
                        </a:rPr>
                        <a:t>directory</a:t>
                      </a:r>
                    </a:p>
                  </a:txBody>
                  <a:tcPr/>
                </a:tc>
                <a:extLst>
                  <a:ext uri="{0D108BD9-81ED-4DB2-BD59-A6C34878D82A}">
                    <a16:rowId xmlns:a16="http://schemas.microsoft.com/office/drawing/2014/main" val="3129073934"/>
                  </a:ext>
                </a:extLst>
              </a:tr>
            </a:tbl>
          </a:graphicData>
        </a:graphic>
      </p:graphicFrame>
    </p:spTree>
    <p:extLst>
      <p:ext uri="{BB962C8B-B14F-4D97-AF65-F5344CB8AC3E}">
        <p14:creationId xmlns:p14="http://schemas.microsoft.com/office/powerpoint/2010/main" val="1005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pic>
        <p:nvPicPr>
          <p:cNvPr id="9" name="Content Placeholder 8">
            <a:extLst>
              <a:ext uri="{FF2B5EF4-FFF2-40B4-BE49-F238E27FC236}">
                <a16:creationId xmlns:a16="http://schemas.microsoft.com/office/drawing/2014/main" id="{B26140E8-2B10-6236-B2B3-C73BBA5F93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799" y="1836308"/>
            <a:ext cx="9352647" cy="3202831"/>
          </a:xfrm>
        </p:spPr>
      </p:pic>
    </p:spTree>
    <p:extLst>
      <p:ext uri="{BB962C8B-B14F-4D97-AF65-F5344CB8AC3E}">
        <p14:creationId xmlns:p14="http://schemas.microsoft.com/office/powerpoint/2010/main" val="42645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pic>
        <p:nvPicPr>
          <p:cNvPr id="6" name="Content Placeholder 5" descr="Text&#10;&#10;Description automatically generated">
            <a:extLst>
              <a:ext uri="{FF2B5EF4-FFF2-40B4-BE49-F238E27FC236}">
                <a16:creationId xmlns:a16="http://schemas.microsoft.com/office/drawing/2014/main" id="{F4633500-C121-BAF7-D6AF-FA7E54E33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7956" y="1965915"/>
            <a:ext cx="10048527" cy="2926169"/>
          </a:xfrm>
        </p:spPr>
      </p:pic>
    </p:spTree>
    <p:extLst>
      <p:ext uri="{BB962C8B-B14F-4D97-AF65-F5344CB8AC3E}">
        <p14:creationId xmlns:p14="http://schemas.microsoft.com/office/powerpoint/2010/main" val="112115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pic>
        <p:nvPicPr>
          <p:cNvPr id="7" name="Content Placeholder 6" descr="Text&#10;&#10;Description automatically generated">
            <a:extLst>
              <a:ext uri="{FF2B5EF4-FFF2-40B4-BE49-F238E27FC236}">
                <a16:creationId xmlns:a16="http://schemas.microsoft.com/office/drawing/2014/main" id="{BE06B46F-D795-AD72-B709-83D63AD262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799" y="1837800"/>
            <a:ext cx="9083867" cy="3052252"/>
          </a:xfrm>
        </p:spPr>
      </p:pic>
    </p:spTree>
    <p:extLst>
      <p:ext uri="{BB962C8B-B14F-4D97-AF65-F5344CB8AC3E}">
        <p14:creationId xmlns:p14="http://schemas.microsoft.com/office/powerpoint/2010/main" val="400246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8C46AC04-E5FA-C251-60CA-85625C53D6C7}"/>
              </a:ext>
            </a:extLst>
          </p:cNvPr>
          <p:cNvSpPr>
            <a:spLocks noGrp="1"/>
          </p:cNvSpPr>
          <p:nvPr>
            <p:ph idx="1"/>
          </p:nvPr>
        </p:nvSpPr>
        <p:spPr/>
        <p:txBody>
          <a:bodyPr>
            <a:normAutofit/>
          </a:bodyPr>
          <a:lstStyle/>
          <a:p>
            <a:pPr>
              <a:buClr>
                <a:srgbClr val="C00000"/>
              </a:buClr>
            </a:pPr>
            <a:r>
              <a:rPr lang="en-US" sz="2000" dirty="0">
                <a:solidFill>
                  <a:schemeClr val="bg1"/>
                </a:solidFill>
              </a:rPr>
              <a:t>Make sure you’re in the home directory for your current user by entering the cd command. The </a:t>
            </a:r>
            <a:r>
              <a:rPr lang="en-US" sz="2000" dirty="0" err="1">
                <a:solidFill>
                  <a:srgbClr val="C00000"/>
                </a:solidFill>
              </a:rPr>
              <a:t>pwd</a:t>
            </a:r>
            <a:r>
              <a:rPr lang="en-US" sz="2000" dirty="0">
                <a:solidFill>
                  <a:schemeClr val="bg1"/>
                </a:solidFill>
              </a:rPr>
              <a:t> command should report </a:t>
            </a:r>
            <a:r>
              <a:rPr lang="en-US" sz="2000" dirty="0">
                <a:solidFill>
                  <a:srgbClr val="C00000"/>
                </a:solidFill>
              </a:rPr>
              <a:t>/home/</a:t>
            </a:r>
            <a:r>
              <a:rPr lang="en-US" sz="2000" dirty="0" err="1">
                <a:solidFill>
                  <a:srgbClr val="C00000"/>
                </a:solidFill>
              </a:rPr>
              <a:t>hsu</a:t>
            </a:r>
            <a:r>
              <a:rPr lang="en-US" sz="2000" dirty="0">
                <a:solidFill>
                  <a:schemeClr val="bg1"/>
                </a:solidFill>
              </a:rPr>
              <a:t>. And your shell prompt should show </a:t>
            </a:r>
            <a:r>
              <a:rPr lang="en-US" sz="2000" dirty="0">
                <a:solidFill>
                  <a:srgbClr val="C00000"/>
                </a:solidFill>
              </a:rPr>
              <a:t>~</a:t>
            </a:r>
            <a:r>
              <a:rPr lang="en-US" sz="2000" dirty="0">
                <a:solidFill>
                  <a:schemeClr val="bg1"/>
                </a:solidFill>
              </a:rPr>
              <a:t>.</a:t>
            </a:r>
          </a:p>
          <a:p>
            <a:pPr>
              <a:buClr>
                <a:srgbClr val="C00000"/>
              </a:buClr>
            </a:pPr>
            <a:endParaRPr lang="en-US" sz="2000" dirty="0">
              <a:solidFill>
                <a:schemeClr val="bg1"/>
              </a:solidFill>
            </a:endParaRPr>
          </a:p>
        </p:txBody>
      </p:sp>
      <p:pic>
        <p:nvPicPr>
          <p:cNvPr id="6" name="Picture 5">
            <a:extLst>
              <a:ext uri="{FF2B5EF4-FFF2-40B4-BE49-F238E27FC236}">
                <a16:creationId xmlns:a16="http://schemas.microsoft.com/office/drawing/2014/main" id="{A04F1C84-52CF-0352-FDF4-17DB183AC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215570"/>
            <a:ext cx="8464826" cy="1250617"/>
          </a:xfrm>
          <a:prstGeom prst="rect">
            <a:avLst/>
          </a:prstGeom>
        </p:spPr>
      </p:pic>
    </p:spTree>
    <p:extLst>
      <p:ext uri="{BB962C8B-B14F-4D97-AF65-F5344CB8AC3E}">
        <p14:creationId xmlns:p14="http://schemas.microsoft.com/office/powerpoint/2010/main" val="138697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8C46AC04-E5FA-C251-60CA-85625C53D6C7}"/>
              </a:ext>
            </a:extLst>
          </p:cNvPr>
          <p:cNvSpPr>
            <a:spLocks noGrp="1"/>
          </p:cNvSpPr>
          <p:nvPr>
            <p:ph idx="1"/>
          </p:nvPr>
        </p:nvSpPr>
        <p:spPr/>
        <p:txBody>
          <a:bodyPr>
            <a:normAutofit/>
          </a:bodyPr>
          <a:lstStyle/>
          <a:p>
            <a:pPr>
              <a:buClr>
                <a:srgbClr val="C00000"/>
              </a:buClr>
            </a:pPr>
            <a:r>
              <a:rPr lang="en-US" sz="2000" dirty="0">
                <a:solidFill>
                  <a:schemeClr val="bg1"/>
                </a:solidFill>
              </a:rPr>
              <a:t>In the home directory for </a:t>
            </a:r>
            <a:r>
              <a:rPr lang="en-US" sz="2000" dirty="0" err="1">
                <a:solidFill>
                  <a:srgbClr val="C00000"/>
                </a:solidFill>
              </a:rPr>
              <a:t>hsu</a:t>
            </a:r>
            <a:r>
              <a:rPr lang="en-US" sz="2000" dirty="0">
                <a:solidFill>
                  <a:schemeClr val="bg1"/>
                </a:solidFill>
              </a:rPr>
              <a:t>, create sets of empty practice files to use for the remainder of this lab. In each set, replace </a:t>
            </a:r>
            <a:r>
              <a:rPr lang="en-US" sz="2000" dirty="0">
                <a:solidFill>
                  <a:srgbClr val="C00000"/>
                </a:solidFill>
              </a:rPr>
              <a:t>X</a:t>
            </a:r>
            <a:r>
              <a:rPr lang="en-US" sz="2000" dirty="0">
                <a:solidFill>
                  <a:schemeClr val="bg1"/>
                </a:solidFill>
              </a:rPr>
              <a:t> with the numbers 1 through 6.</a:t>
            </a:r>
          </a:p>
          <a:p>
            <a:pPr marL="0" indent="0">
              <a:buClr>
                <a:srgbClr val="C00000"/>
              </a:buClr>
              <a:buNone/>
            </a:pPr>
            <a:r>
              <a:rPr lang="en-US" sz="2000" dirty="0">
                <a:solidFill>
                  <a:schemeClr val="bg1"/>
                </a:solidFill>
              </a:rPr>
              <a:t>Create six </a:t>
            </a:r>
            <a:r>
              <a:rPr lang="en-US" sz="2000" dirty="0">
                <a:solidFill>
                  <a:srgbClr val="C00000"/>
                </a:solidFill>
              </a:rPr>
              <a:t>“song” </a:t>
            </a:r>
            <a:r>
              <a:rPr lang="en-US" sz="2000" dirty="0">
                <a:solidFill>
                  <a:schemeClr val="bg1"/>
                </a:solidFill>
              </a:rPr>
              <a:t>files with names of the form </a:t>
            </a:r>
            <a:r>
              <a:rPr lang="en-US" sz="2000" dirty="0">
                <a:solidFill>
                  <a:srgbClr val="C00000"/>
                </a:solidFill>
              </a:rPr>
              <a:t>songX.mp3</a:t>
            </a:r>
          </a:p>
          <a:p>
            <a:pPr marL="0" indent="0">
              <a:buClr>
                <a:srgbClr val="C00000"/>
              </a:buClr>
              <a:buNone/>
            </a:pPr>
            <a:r>
              <a:rPr lang="en-US" sz="2000" dirty="0">
                <a:solidFill>
                  <a:schemeClr val="bg1"/>
                </a:solidFill>
              </a:rPr>
              <a:t>Create six </a:t>
            </a:r>
            <a:r>
              <a:rPr lang="en-US" sz="2000" dirty="0">
                <a:solidFill>
                  <a:srgbClr val="C00000"/>
                </a:solidFill>
              </a:rPr>
              <a:t>“snapshoot” </a:t>
            </a:r>
            <a:r>
              <a:rPr lang="en-US" sz="2000" dirty="0">
                <a:solidFill>
                  <a:schemeClr val="bg1"/>
                </a:solidFill>
              </a:rPr>
              <a:t>files with names of the form </a:t>
            </a:r>
            <a:r>
              <a:rPr lang="en-US" sz="2000" dirty="0">
                <a:solidFill>
                  <a:srgbClr val="C00000"/>
                </a:solidFill>
              </a:rPr>
              <a:t>snapX.jpg</a:t>
            </a:r>
          </a:p>
          <a:p>
            <a:pPr marL="0" indent="0">
              <a:buClr>
                <a:srgbClr val="C00000"/>
              </a:buClr>
              <a:buNone/>
            </a:pPr>
            <a:r>
              <a:rPr lang="en-US" sz="2000" dirty="0">
                <a:solidFill>
                  <a:schemeClr val="bg1"/>
                </a:solidFill>
              </a:rPr>
              <a:t>Create six </a:t>
            </a:r>
            <a:r>
              <a:rPr lang="en-US" sz="2000" dirty="0">
                <a:solidFill>
                  <a:srgbClr val="C00000"/>
                </a:solidFill>
              </a:rPr>
              <a:t>“movie” </a:t>
            </a:r>
            <a:r>
              <a:rPr lang="en-US" sz="2000" dirty="0">
                <a:solidFill>
                  <a:schemeClr val="bg1"/>
                </a:solidFill>
              </a:rPr>
              <a:t>files with names of the </a:t>
            </a:r>
            <a:r>
              <a:rPr lang="en-US" sz="2000">
                <a:solidFill>
                  <a:schemeClr val="bg1"/>
                </a:solidFill>
              </a:rPr>
              <a:t>form </a:t>
            </a:r>
            <a:r>
              <a:rPr lang="en-US" sz="2000">
                <a:solidFill>
                  <a:srgbClr val="C00000"/>
                </a:solidFill>
              </a:rPr>
              <a:t>filmX</a:t>
            </a:r>
            <a:r>
              <a:rPr lang="en-US" sz="2000" dirty="0">
                <a:solidFill>
                  <a:srgbClr val="C00000"/>
                </a:solidFill>
              </a:rPr>
              <a:t>.avi</a:t>
            </a:r>
          </a:p>
        </p:txBody>
      </p:sp>
      <p:pic>
        <p:nvPicPr>
          <p:cNvPr id="5" name="Picture 4">
            <a:extLst>
              <a:ext uri="{FF2B5EF4-FFF2-40B4-BE49-F238E27FC236}">
                <a16:creationId xmlns:a16="http://schemas.microsoft.com/office/drawing/2014/main" id="{BC349F37-EC0B-0A67-EBF0-9A1D93ABD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107668"/>
            <a:ext cx="6596270" cy="2287504"/>
          </a:xfrm>
          <a:prstGeom prst="rect">
            <a:avLst/>
          </a:prstGeom>
        </p:spPr>
      </p:pic>
    </p:spTree>
    <p:extLst>
      <p:ext uri="{BB962C8B-B14F-4D97-AF65-F5344CB8AC3E}">
        <p14:creationId xmlns:p14="http://schemas.microsoft.com/office/powerpoint/2010/main" val="334338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8C46AC04-E5FA-C251-60CA-85625C53D6C7}"/>
              </a:ext>
            </a:extLst>
          </p:cNvPr>
          <p:cNvSpPr>
            <a:spLocks noGrp="1"/>
          </p:cNvSpPr>
          <p:nvPr>
            <p:ph idx="1"/>
          </p:nvPr>
        </p:nvSpPr>
        <p:spPr/>
        <p:txBody>
          <a:bodyPr>
            <a:normAutofit/>
          </a:bodyPr>
          <a:lstStyle/>
          <a:p>
            <a:pPr>
              <a:buClr>
                <a:srgbClr val="C00000"/>
              </a:buClr>
            </a:pPr>
            <a:r>
              <a:rPr lang="en-US" sz="2000" dirty="0">
                <a:solidFill>
                  <a:schemeClr val="bg1"/>
                </a:solidFill>
              </a:rPr>
              <a:t>In the </a:t>
            </a:r>
            <a:r>
              <a:rPr lang="en-US" sz="2000" dirty="0" err="1">
                <a:solidFill>
                  <a:srgbClr val="C00000"/>
                </a:solidFill>
              </a:rPr>
              <a:t>hsu</a:t>
            </a:r>
            <a:r>
              <a:rPr lang="en-US" sz="2000" dirty="0">
                <a:solidFill>
                  <a:schemeClr val="bg1"/>
                </a:solidFill>
              </a:rPr>
              <a:t> home directory, create three subdirectories, </a:t>
            </a:r>
            <a:r>
              <a:rPr lang="en-US" sz="2000" dirty="0">
                <a:solidFill>
                  <a:srgbClr val="C00000"/>
                </a:solidFill>
              </a:rPr>
              <a:t>Music</a:t>
            </a:r>
            <a:r>
              <a:rPr lang="en-US" sz="2000" dirty="0">
                <a:solidFill>
                  <a:schemeClr val="bg1"/>
                </a:solidFill>
              </a:rPr>
              <a:t>, </a:t>
            </a:r>
            <a:r>
              <a:rPr lang="en-US" sz="2000" dirty="0">
                <a:solidFill>
                  <a:srgbClr val="C00000"/>
                </a:solidFill>
              </a:rPr>
              <a:t>Pictures</a:t>
            </a:r>
            <a:r>
              <a:rPr lang="en-US" sz="2000" dirty="0">
                <a:solidFill>
                  <a:schemeClr val="bg1"/>
                </a:solidFill>
              </a:rPr>
              <a:t> and </a:t>
            </a:r>
            <a:r>
              <a:rPr lang="en-US" sz="2000" dirty="0">
                <a:solidFill>
                  <a:srgbClr val="C00000"/>
                </a:solidFill>
              </a:rPr>
              <a:t>Videos.</a:t>
            </a:r>
          </a:p>
        </p:txBody>
      </p:sp>
      <p:pic>
        <p:nvPicPr>
          <p:cNvPr id="6" name="Picture 5">
            <a:extLst>
              <a:ext uri="{FF2B5EF4-FFF2-40B4-BE49-F238E27FC236}">
                <a16:creationId xmlns:a16="http://schemas.microsoft.com/office/drawing/2014/main" id="{8EBE753F-454F-E207-A6BF-555BA7C4C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376" y="2744148"/>
            <a:ext cx="8673120" cy="1681026"/>
          </a:xfrm>
          <a:prstGeom prst="rect">
            <a:avLst/>
          </a:prstGeom>
        </p:spPr>
      </p:pic>
      <p:sp>
        <p:nvSpPr>
          <p:cNvPr id="7" name="TextBox 6">
            <a:extLst>
              <a:ext uri="{FF2B5EF4-FFF2-40B4-BE49-F238E27FC236}">
                <a16:creationId xmlns:a16="http://schemas.microsoft.com/office/drawing/2014/main" id="{A58C72AC-62B2-6770-7157-6AD7D5ADE8C4}"/>
              </a:ext>
            </a:extLst>
          </p:cNvPr>
          <p:cNvSpPr txBox="1"/>
          <p:nvPr/>
        </p:nvSpPr>
        <p:spPr>
          <a:xfrm>
            <a:off x="1206376" y="4572000"/>
            <a:ext cx="9011050" cy="369332"/>
          </a:xfrm>
          <a:prstGeom prst="rect">
            <a:avLst/>
          </a:prstGeom>
          <a:noFill/>
        </p:spPr>
        <p:txBody>
          <a:bodyPr wrap="square" rtlCol="0">
            <a:spAutoFit/>
          </a:bodyPr>
          <a:lstStyle/>
          <a:p>
            <a:r>
              <a:rPr lang="en-US" dirty="0">
                <a:solidFill>
                  <a:srgbClr val="C00000"/>
                </a:solidFill>
              </a:rPr>
              <a:t>Node: </a:t>
            </a:r>
            <a:r>
              <a:rPr lang="en-US" dirty="0">
                <a:solidFill>
                  <a:schemeClr val="bg1"/>
                </a:solidFill>
              </a:rPr>
              <a:t>This is simple user so there always has these if there doesn’t exit, they will create.</a:t>
            </a:r>
          </a:p>
        </p:txBody>
      </p:sp>
    </p:spTree>
    <p:extLst>
      <p:ext uri="{BB962C8B-B14F-4D97-AF65-F5344CB8AC3E}">
        <p14:creationId xmlns:p14="http://schemas.microsoft.com/office/powerpoint/2010/main" val="360953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8C46AC04-E5FA-C251-60CA-85625C53D6C7}"/>
              </a:ext>
            </a:extLst>
          </p:cNvPr>
          <p:cNvSpPr>
            <a:spLocks noGrp="1"/>
          </p:cNvSpPr>
          <p:nvPr>
            <p:ph idx="1"/>
          </p:nvPr>
        </p:nvSpPr>
        <p:spPr/>
        <p:txBody>
          <a:bodyPr>
            <a:normAutofit/>
          </a:bodyPr>
          <a:lstStyle/>
          <a:p>
            <a:pPr>
              <a:buClr>
                <a:srgbClr val="C00000"/>
              </a:buClr>
            </a:pPr>
            <a:r>
              <a:rPr lang="en-US" sz="2000" dirty="0">
                <a:solidFill>
                  <a:schemeClr val="bg1"/>
                </a:solidFill>
              </a:rPr>
              <a:t>From the </a:t>
            </a:r>
            <a:r>
              <a:rPr lang="en-US" sz="2000" dirty="0" err="1">
                <a:solidFill>
                  <a:srgbClr val="C00000"/>
                </a:solidFill>
              </a:rPr>
              <a:t>hsu</a:t>
            </a:r>
            <a:r>
              <a:rPr lang="en-US" sz="2000" dirty="0">
                <a:solidFill>
                  <a:schemeClr val="bg1"/>
                </a:solidFill>
              </a:rPr>
              <a:t> home directory, move the song files into the </a:t>
            </a:r>
            <a:r>
              <a:rPr lang="en-US" sz="2000" dirty="0">
                <a:solidFill>
                  <a:srgbClr val="C00000"/>
                </a:solidFill>
              </a:rPr>
              <a:t>Music</a:t>
            </a:r>
            <a:r>
              <a:rPr lang="en-US" sz="2000" dirty="0">
                <a:solidFill>
                  <a:schemeClr val="bg1"/>
                </a:solidFill>
              </a:rPr>
              <a:t> subdirectory, the snapshot files into the </a:t>
            </a:r>
            <a:r>
              <a:rPr lang="en-US" sz="2000" dirty="0">
                <a:solidFill>
                  <a:srgbClr val="C00000"/>
                </a:solidFill>
              </a:rPr>
              <a:t>Pictures</a:t>
            </a:r>
            <a:r>
              <a:rPr lang="en-US" sz="2000" dirty="0">
                <a:solidFill>
                  <a:schemeClr val="bg1"/>
                </a:solidFill>
              </a:rPr>
              <a:t> subdirectory, and the movie files into the </a:t>
            </a:r>
            <a:r>
              <a:rPr lang="en-US" sz="2000" dirty="0">
                <a:solidFill>
                  <a:srgbClr val="C00000"/>
                </a:solidFill>
              </a:rPr>
              <a:t>Video</a:t>
            </a:r>
            <a:r>
              <a:rPr lang="en-US" sz="2000" dirty="0">
                <a:solidFill>
                  <a:schemeClr val="bg1"/>
                </a:solidFill>
              </a:rPr>
              <a:t> subdirectory</a:t>
            </a:r>
          </a:p>
          <a:p>
            <a:pPr marL="0" indent="0">
              <a:buClr>
                <a:srgbClr val="C00000"/>
              </a:buClr>
              <a:buNone/>
            </a:pPr>
            <a:r>
              <a:rPr lang="en-US" sz="2000" dirty="0">
                <a:solidFill>
                  <a:schemeClr val="bg1"/>
                </a:solidFill>
              </a:rPr>
              <a:t>Once you are finished, use the </a:t>
            </a:r>
            <a:r>
              <a:rPr lang="en-US" sz="2000" dirty="0">
                <a:solidFill>
                  <a:srgbClr val="C00000"/>
                </a:solidFill>
              </a:rPr>
              <a:t>ls –l</a:t>
            </a:r>
            <a:r>
              <a:rPr lang="en-US" sz="2000" dirty="0">
                <a:solidFill>
                  <a:schemeClr val="bg1"/>
                </a:solidFill>
              </a:rPr>
              <a:t> command to the list the contents of each of the subdirectories in order to check you work</a:t>
            </a:r>
          </a:p>
        </p:txBody>
      </p:sp>
    </p:spTree>
    <p:extLst>
      <p:ext uri="{BB962C8B-B14F-4D97-AF65-F5344CB8AC3E}">
        <p14:creationId xmlns:p14="http://schemas.microsoft.com/office/powerpoint/2010/main" val="111859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pic>
        <p:nvPicPr>
          <p:cNvPr id="5" name="Content Placeholder 4">
            <a:extLst>
              <a:ext uri="{FF2B5EF4-FFF2-40B4-BE49-F238E27FC236}">
                <a16:creationId xmlns:a16="http://schemas.microsoft.com/office/drawing/2014/main" id="{FB34CDEF-D247-4E13-5C60-DADCC8020B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85730"/>
            <a:ext cx="9786730" cy="4757976"/>
          </a:xfrm>
        </p:spPr>
      </p:pic>
    </p:spTree>
    <p:extLst>
      <p:ext uri="{BB962C8B-B14F-4D97-AF65-F5344CB8AC3E}">
        <p14:creationId xmlns:p14="http://schemas.microsoft.com/office/powerpoint/2010/main" val="161663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8C46AC04-E5FA-C251-60CA-85625C53D6C7}"/>
              </a:ext>
            </a:extLst>
          </p:cNvPr>
          <p:cNvSpPr>
            <a:spLocks noGrp="1"/>
          </p:cNvSpPr>
          <p:nvPr>
            <p:ph idx="1"/>
          </p:nvPr>
        </p:nvSpPr>
        <p:spPr/>
        <p:txBody>
          <a:bodyPr>
            <a:normAutofit/>
          </a:bodyPr>
          <a:lstStyle/>
          <a:p>
            <a:pPr>
              <a:buClr>
                <a:srgbClr val="C00000"/>
              </a:buClr>
            </a:pPr>
            <a:r>
              <a:rPr lang="en-US" sz="2000" dirty="0">
                <a:solidFill>
                  <a:schemeClr val="bg1"/>
                </a:solidFill>
              </a:rPr>
              <a:t>In the </a:t>
            </a:r>
            <a:r>
              <a:rPr lang="en-US" sz="2000" dirty="0" err="1">
                <a:solidFill>
                  <a:srgbClr val="C00000"/>
                </a:solidFill>
              </a:rPr>
              <a:t>hsu</a:t>
            </a:r>
            <a:r>
              <a:rPr lang="en-US" sz="2000" dirty="0">
                <a:solidFill>
                  <a:schemeClr val="bg1"/>
                </a:solidFill>
              </a:rPr>
              <a:t> home directory, create three additional subdirectories to organize the files into projects. Call these directories </a:t>
            </a:r>
            <a:r>
              <a:rPr lang="en-US" sz="2000" dirty="0">
                <a:solidFill>
                  <a:srgbClr val="C00000"/>
                </a:solidFill>
              </a:rPr>
              <a:t>friends, family, and work</a:t>
            </a:r>
            <a:r>
              <a:rPr lang="en-US" sz="2000" dirty="0">
                <a:solidFill>
                  <a:schemeClr val="bg1"/>
                </a:solidFill>
              </a:rPr>
              <a:t>. Create all three with one command.</a:t>
            </a:r>
          </a:p>
          <a:p>
            <a:pPr marL="0" indent="0">
              <a:buClr>
                <a:srgbClr val="C00000"/>
              </a:buClr>
              <a:buNone/>
            </a:pPr>
            <a:r>
              <a:rPr lang="en-US" sz="2000" dirty="0">
                <a:solidFill>
                  <a:schemeClr val="bg1"/>
                </a:solidFill>
              </a:rPr>
              <a:t>Check your work with the </a:t>
            </a:r>
            <a:r>
              <a:rPr lang="en-US" sz="2000" dirty="0">
                <a:solidFill>
                  <a:srgbClr val="C00000"/>
                </a:solidFill>
              </a:rPr>
              <a:t>ls –l</a:t>
            </a:r>
            <a:r>
              <a:rPr lang="en-US" sz="2000" dirty="0">
                <a:solidFill>
                  <a:schemeClr val="bg1"/>
                </a:solidFill>
              </a:rPr>
              <a:t> command.</a:t>
            </a:r>
          </a:p>
          <a:p>
            <a:pPr marL="0" indent="0">
              <a:buClr>
                <a:srgbClr val="C00000"/>
              </a:buClr>
              <a:buNone/>
            </a:pPr>
            <a:endParaRPr lang="en-US" sz="2000" dirty="0">
              <a:solidFill>
                <a:schemeClr val="bg1"/>
              </a:solidFill>
            </a:endParaRPr>
          </a:p>
        </p:txBody>
      </p:sp>
      <p:pic>
        <p:nvPicPr>
          <p:cNvPr id="5" name="Picture 4">
            <a:extLst>
              <a:ext uri="{FF2B5EF4-FFF2-40B4-BE49-F238E27FC236}">
                <a16:creationId xmlns:a16="http://schemas.microsoft.com/office/drawing/2014/main" id="{E6BD7F95-BEA4-4E14-6EA5-0666EC79E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104" y="3337314"/>
            <a:ext cx="7441999" cy="3482817"/>
          </a:xfrm>
          <a:prstGeom prst="rect">
            <a:avLst/>
          </a:prstGeom>
        </p:spPr>
      </p:pic>
    </p:spTree>
    <p:extLst>
      <p:ext uri="{BB962C8B-B14F-4D97-AF65-F5344CB8AC3E}">
        <p14:creationId xmlns:p14="http://schemas.microsoft.com/office/powerpoint/2010/main" val="80721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Red Hat Enterprise Linux 8</a:t>
            </a:r>
          </a:p>
        </p:txBody>
      </p:sp>
      <p:sp>
        <p:nvSpPr>
          <p:cNvPr id="3" name="Content Placeholder 2"/>
          <p:cNvSpPr>
            <a:spLocks noGrp="1"/>
          </p:cNvSpPr>
          <p:nvPr>
            <p:ph idx="1"/>
          </p:nvPr>
        </p:nvSpPr>
        <p:spPr/>
        <p:txBody>
          <a:bodyPr>
            <a:normAutofit/>
          </a:bodyPr>
          <a:lstStyle/>
          <a:p>
            <a:pPr>
              <a:buClr>
                <a:srgbClr val="C00000"/>
              </a:buClr>
            </a:pPr>
            <a:r>
              <a:rPr lang="en-US" sz="2000" dirty="0">
                <a:solidFill>
                  <a:schemeClr val="bg1"/>
                </a:solidFill>
              </a:rPr>
              <a:t>Easier adoption (for staff new to Linux)</a:t>
            </a:r>
          </a:p>
          <a:p>
            <a:pPr>
              <a:buClr>
                <a:srgbClr val="C00000"/>
              </a:buClr>
            </a:pPr>
            <a:r>
              <a:rPr lang="en-US" sz="2000" dirty="0">
                <a:solidFill>
                  <a:schemeClr val="bg1"/>
                </a:solidFill>
              </a:rPr>
              <a:t>More subscription value (with Red Hat insights, now included in all Red Hat Enterprise Linux subscriptions)</a:t>
            </a:r>
          </a:p>
          <a:p>
            <a:pPr>
              <a:buClr>
                <a:srgbClr val="C00000"/>
              </a:buClr>
            </a:pPr>
            <a:r>
              <a:rPr lang="en-US" sz="2000" dirty="0">
                <a:solidFill>
                  <a:schemeClr val="bg1"/>
                </a:solidFill>
              </a:rPr>
              <a:t>Increased speed and ease</a:t>
            </a:r>
          </a:p>
          <a:p>
            <a:pPr>
              <a:buClr>
                <a:srgbClr val="C00000"/>
              </a:buClr>
            </a:pPr>
            <a:r>
              <a:rPr lang="en-US" sz="2000" dirty="0">
                <a:solidFill>
                  <a:schemeClr val="bg1"/>
                </a:solidFill>
              </a:rPr>
              <a:t>A consistent experience</a:t>
            </a:r>
          </a:p>
          <a:p>
            <a:pPr>
              <a:buClr>
                <a:srgbClr val="C00000"/>
              </a:buClr>
            </a:pPr>
            <a:r>
              <a:rPr lang="en-US" sz="2000" dirty="0">
                <a:solidFill>
                  <a:schemeClr val="bg1"/>
                </a:solidFill>
              </a:rPr>
              <a:t>Eased transition</a:t>
            </a:r>
          </a:p>
          <a:p>
            <a:pPr>
              <a:buClr>
                <a:srgbClr val="C00000"/>
              </a:buClr>
            </a:pPr>
            <a:r>
              <a:rPr lang="en-US" sz="2000" dirty="0">
                <a:solidFill>
                  <a:schemeClr val="bg1"/>
                </a:solidFill>
              </a:rPr>
              <a:t>Broad ecosystem</a:t>
            </a:r>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8C46AC04-E5FA-C251-60CA-85625C53D6C7}"/>
              </a:ext>
            </a:extLst>
          </p:cNvPr>
          <p:cNvSpPr>
            <a:spLocks noGrp="1"/>
          </p:cNvSpPr>
          <p:nvPr>
            <p:ph idx="1"/>
          </p:nvPr>
        </p:nvSpPr>
        <p:spPr/>
        <p:txBody>
          <a:bodyPr>
            <a:normAutofit lnSpcReduction="10000"/>
          </a:bodyPr>
          <a:lstStyle/>
          <a:p>
            <a:pPr>
              <a:buClr>
                <a:srgbClr val="C00000"/>
              </a:buClr>
            </a:pPr>
            <a:r>
              <a:rPr lang="en-US" sz="2000" dirty="0">
                <a:solidFill>
                  <a:schemeClr val="bg1"/>
                </a:solidFill>
              </a:rPr>
              <a:t>Next, copy some files from the </a:t>
            </a:r>
            <a:r>
              <a:rPr lang="en-US" sz="2000" dirty="0">
                <a:solidFill>
                  <a:srgbClr val="C00000"/>
                </a:solidFill>
              </a:rPr>
              <a:t>Music, Pictures, and Videos </a:t>
            </a:r>
            <a:r>
              <a:rPr lang="en-US" sz="2000" dirty="0">
                <a:solidFill>
                  <a:schemeClr val="bg1"/>
                </a:solidFill>
              </a:rPr>
              <a:t>subdirectories to the </a:t>
            </a:r>
            <a:r>
              <a:rPr lang="en-US" sz="2000" dirty="0">
                <a:solidFill>
                  <a:srgbClr val="C00000"/>
                </a:solidFill>
              </a:rPr>
              <a:t>friends</a:t>
            </a:r>
            <a:r>
              <a:rPr lang="en-US" sz="2000" dirty="0">
                <a:solidFill>
                  <a:schemeClr val="bg1"/>
                </a:solidFill>
              </a:rPr>
              <a:t> and </a:t>
            </a:r>
            <a:r>
              <a:rPr lang="en-US" sz="2000" dirty="0">
                <a:solidFill>
                  <a:srgbClr val="C00000"/>
                </a:solidFill>
              </a:rPr>
              <a:t>family</a:t>
            </a:r>
            <a:r>
              <a:rPr lang="en-US" sz="2000" dirty="0">
                <a:solidFill>
                  <a:schemeClr val="bg1"/>
                </a:solidFill>
              </a:rPr>
              <a:t> subdirectories.</a:t>
            </a:r>
          </a:p>
          <a:p>
            <a:pPr>
              <a:buClr>
                <a:srgbClr val="C00000"/>
              </a:buClr>
            </a:pPr>
            <a:r>
              <a:rPr lang="en-US" sz="2000" dirty="0">
                <a:solidFill>
                  <a:schemeClr val="bg1"/>
                </a:solidFill>
              </a:rPr>
              <a:t>Copy files in the </a:t>
            </a:r>
            <a:r>
              <a:rPr lang="en-US" sz="2000" dirty="0">
                <a:solidFill>
                  <a:srgbClr val="C00000"/>
                </a:solidFill>
              </a:rPr>
              <a:t>Music, Pictures, and Videos </a:t>
            </a:r>
            <a:r>
              <a:rPr lang="en-US" sz="2000" dirty="0">
                <a:solidFill>
                  <a:schemeClr val="bg1"/>
                </a:solidFill>
              </a:rPr>
              <a:t>subdirectories containing numbers </a:t>
            </a:r>
            <a:r>
              <a:rPr lang="en-US" sz="2000" dirty="0">
                <a:solidFill>
                  <a:srgbClr val="C00000"/>
                </a:solidFill>
              </a:rPr>
              <a:t>1</a:t>
            </a:r>
            <a:r>
              <a:rPr lang="en-US" sz="2000" dirty="0">
                <a:solidFill>
                  <a:schemeClr val="bg1"/>
                </a:solidFill>
              </a:rPr>
              <a:t> and </a:t>
            </a:r>
            <a:r>
              <a:rPr lang="en-US" sz="2000" dirty="0">
                <a:solidFill>
                  <a:srgbClr val="C00000"/>
                </a:solidFill>
              </a:rPr>
              <a:t>2</a:t>
            </a:r>
            <a:r>
              <a:rPr lang="en-US" sz="2000" dirty="0">
                <a:solidFill>
                  <a:schemeClr val="bg1"/>
                </a:solidFill>
              </a:rPr>
              <a:t> to the </a:t>
            </a:r>
            <a:r>
              <a:rPr lang="en-US" sz="2000" dirty="0">
                <a:solidFill>
                  <a:srgbClr val="C00000"/>
                </a:solidFill>
              </a:rPr>
              <a:t>friends</a:t>
            </a:r>
            <a:r>
              <a:rPr lang="en-US" sz="2000" dirty="0">
                <a:solidFill>
                  <a:schemeClr val="bg1"/>
                </a:solidFill>
              </a:rPr>
              <a:t> folder.</a:t>
            </a:r>
          </a:p>
          <a:p>
            <a:pPr>
              <a:buClr>
                <a:srgbClr val="C00000"/>
              </a:buClr>
            </a:pPr>
            <a:r>
              <a:rPr lang="en-US" sz="2000" dirty="0">
                <a:solidFill>
                  <a:schemeClr val="bg1"/>
                </a:solidFill>
              </a:rPr>
              <a:t>Copy files in the Music, Pictures, and Videos subdirectories containing numbers 3 and 4 to the </a:t>
            </a:r>
            <a:r>
              <a:rPr lang="en-US" sz="2000" dirty="0">
                <a:solidFill>
                  <a:srgbClr val="C00000"/>
                </a:solidFill>
              </a:rPr>
              <a:t>family</a:t>
            </a:r>
            <a:r>
              <a:rPr lang="en-US" sz="2000" dirty="0">
                <a:solidFill>
                  <a:schemeClr val="bg1"/>
                </a:solidFill>
              </a:rPr>
              <a:t> folder.</a:t>
            </a:r>
          </a:p>
          <a:p>
            <a:pPr>
              <a:buClr>
                <a:srgbClr val="C00000"/>
              </a:buClr>
            </a:pPr>
            <a:r>
              <a:rPr lang="en-US" sz="2000" dirty="0">
                <a:solidFill>
                  <a:schemeClr val="bg1"/>
                </a:solidFill>
              </a:rPr>
              <a:t>Before each copy, the example also changes directory to the destination directory that files are to be copied to. Note that the example uses the special relative directory name </a:t>
            </a:r>
            <a:r>
              <a:rPr lang="en-US" sz="2000" dirty="0">
                <a:solidFill>
                  <a:srgbClr val="C00000"/>
                </a:solidFill>
              </a:rPr>
              <a:t>.</a:t>
            </a:r>
            <a:r>
              <a:rPr lang="en-US" sz="2000" dirty="0">
                <a:solidFill>
                  <a:schemeClr val="bg1"/>
                </a:solidFill>
              </a:rPr>
              <a:t> to refer to the shell prompt’s current directory for the copy commands. You may find it quicker to enter commands if you remember that you can use Tab to complete file names quickly. This is not  the only possible solution to this step.</a:t>
            </a:r>
          </a:p>
          <a:p>
            <a:pPr>
              <a:buClr>
                <a:srgbClr val="C00000"/>
              </a:buClr>
            </a:pPr>
            <a:r>
              <a:rPr lang="en-US" sz="2000" dirty="0">
                <a:solidFill>
                  <a:schemeClr val="bg1"/>
                </a:solidFill>
              </a:rPr>
              <a:t>Use </a:t>
            </a:r>
            <a:r>
              <a:rPr lang="en-US" sz="2000" dirty="0">
                <a:solidFill>
                  <a:srgbClr val="C00000"/>
                </a:solidFill>
              </a:rPr>
              <a:t>ls</a:t>
            </a:r>
            <a:r>
              <a:rPr lang="en-US" sz="2000" dirty="0">
                <a:solidFill>
                  <a:schemeClr val="bg1"/>
                </a:solidFill>
              </a:rPr>
              <a:t> to check your work.</a:t>
            </a:r>
          </a:p>
        </p:txBody>
      </p:sp>
    </p:spTree>
    <p:extLst>
      <p:ext uri="{BB962C8B-B14F-4D97-AF65-F5344CB8AC3E}">
        <p14:creationId xmlns:p14="http://schemas.microsoft.com/office/powerpoint/2010/main" val="391258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pic>
        <p:nvPicPr>
          <p:cNvPr id="5" name="Content Placeholder 4">
            <a:extLst>
              <a:ext uri="{FF2B5EF4-FFF2-40B4-BE49-F238E27FC236}">
                <a16:creationId xmlns:a16="http://schemas.microsoft.com/office/drawing/2014/main" id="{8B94C31D-A328-8FD4-7BC8-EDE4D4A631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79" y="1858617"/>
            <a:ext cx="11856919" cy="2763079"/>
          </a:xfrm>
        </p:spPr>
      </p:pic>
    </p:spTree>
    <p:extLst>
      <p:ext uri="{BB962C8B-B14F-4D97-AF65-F5344CB8AC3E}">
        <p14:creationId xmlns:p14="http://schemas.microsoft.com/office/powerpoint/2010/main" val="27204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8C46AC04-E5FA-C251-60CA-85625C53D6C7}"/>
              </a:ext>
            </a:extLst>
          </p:cNvPr>
          <p:cNvSpPr>
            <a:spLocks noGrp="1"/>
          </p:cNvSpPr>
          <p:nvPr>
            <p:ph idx="1"/>
          </p:nvPr>
        </p:nvSpPr>
        <p:spPr/>
        <p:txBody>
          <a:bodyPr>
            <a:normAutofit/>
          </a:bodyPr>
          <a:lstStyle/>
          <a:p>
            <a:pPr>
              <a:buClr>
                <a:srgbClr val="C00000"/>
              </a:buClr>
            </a:pPr>
            <a:r>
              <a:rPr lang="en-US" sz="2000" dirty="0">
                <a:solidFill>
                  <a:schemeClr val="bg1"/>
                </a:solidFill>
              </a:rPr>
              <a:t>Now copy files in the </a:t>
            </a:r>
            <a:r>
              <a:rPr lang="en-US" sz="2000" dirty="0">
                <a:solidFill>
                  <a:srgbClr val="C00000"/>
                </a:solidFill>
              </a:rPr>
              <a:t>Music, Pictures, and Videos </a:t>
            </a:r>
            <a:r>
              <a:rPr lang="en-US" sz="2000" dirty="0">
                <a:solidFill>
                  <a:schemeClr val="bg1"/>
                </a:solidFill>
              </a:rPr>
              <a:t>subdirectories containing numbers </a:t>
            </a:r>
            <a:r>
              <a:rPr lang="en-US" sz="2000" dirty="0">
                <a:solidFill>
                  <a:srgbClr val="C00000"/>
                </a:solidFill>
              </a:rPr>
              <a:t>5</a:t>
            </a:r>
            <a:r>
              <a:rPr lang="en-US" sz="2000" dirty="0">
                <a:solidFill>
                  <a:schemeClr val="bg1"/>
                </a:solidFill>
              </a:rPr>
              <a:t> and </a:t>
            </a:r>
            <a:r>
              <a:rPr lang="en-US" sz="2000" dirty="0">
                <a:solidFill>
                  <a:srgbClr val="C00000"/>
                </a:solidFill>
              </a:rPr>
              <a:t>6</a:t>
            </a:r>
            <a:r>
              <a:rPr lang="en-US" sz="2000" dirty="0">
                <a:solidFill>
                  <a:schemeClr val="bg1"/>
                </a:solidFill>
              </a:rPr>
              <a:t> to the work subdirectory</a:t>
            </a:r>
          </a:p>
        </p:txBody>
      </p:sp>
      <p:pic>
        <p:nvPicPr>
          <p:cNvPr id="7" name="Picture 6">
            <a:extLst>
              <a:ext uri="{FF2B5EF4-FFF2-40B4-BE49-F238E27FC236}">
                <a16:creationId xmlns:a16="http://schemas.microsoft.com/office/drawing/2014/main" id="{C7EABD37-DE75-22CB-A4F2-140F718C6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53" y="2733059"/>
            <a:ext cx="11218269" cy="1709731"/>
          </a:xfrm>
          <a:prstGeom prst="rect">
            <a:avLst/>
          </a:prstGeom>
        </p:spPr>
      </p:pic>
    </p:spTree>
    <p:extLst>
      <p:ext uri="{BB962C8B-B14F-4D97-AF65-F5344CB8AC3E}">
        <p14:creationId xmlns:p14="http://schemas.microsoft.com/office/powerpoint/2010/main" val="35022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8C46AC04-E5FA-C251-60CA-85625C53D6C7}"/>
              </a:ext>
            </a:extLst>
          </p:cNvPr>
          <p:cNvSpPr>
            <a:spLocks noGrp="1"/>
          </p:cNvSpPr>
          <p:nvPr>
            <p:ph idx="1"/>
          </p:nvPr>
        </p:nvSpPr>
        <p:spPr/>
        <p:txBody>
          <a:bodyPr>
            <a:normAutofit/>
          </a:bodyPr>
          <a:lstStyle/>
          <a:p>
            <a:pPr>
              <a:buClr>
                <a:srgbClr val="C00000"/>
              </a:buClr>
            </a:pPr>
            <a:r>
              <a:rPr lang="en-US" sz="2000" dirty="0">
                <a:solidFill>
                  <a:schemeClr val="bg1"/>
                </a:solidFill>
              </a:rPr>
              <a:t>Finally, it’s time to delete the friends, family, and work directories.</a:t>
            </a:r>
          </a:p>
          <a:p>
            <a:pPr marL="0" indent="0">
              <a:buClr>
                <a:srgbClr val="C00000"/>
              </a:buClr>
              <a:buNone/>
            </a:pPr>
            <a:r>
              <a:rPr lang="en-US" sz="2000" dirty="0">
                <a:solidFill>
                  <a:schemeClr val="bg1"/>
                </a:solidFill>
              </a:rPr>
              <a:t>Change to the </a:t>
            </a:r>
            <a:r>
              <a:rPr lang="en-US" sz="2000" dirty="0" err="1">
                <a:solidFill>
                  <a:srgbClr val="C00000"/>
                </a:solidFill>
              </a:rPr>
              <a:t>hsu</a:t>
            </a:r>
            <a:r>
              <a:rPr lang="en-US" sz="2000" dirty="0">
                <a:solidFill>
                  <a:schemeClr val="bg1"/>
                </a:solidFill>
              </a:rPr>
              <a:t> home directory. Attempt to delete both the </a:t>
            </a:r>
            <a:r>
              <a:rPr lang="en-US" sz="2000" dirty="0">
                <a:solidFill>
                  <a:srgbClr val="C00000"/>
                </a:solidFill>
              </a:rPr>
              <a:t>family</a:t>
            </a:r>
            <a:r>
              <a:rPr lang="en-US" sz="2000" dirty="0">
                <a:solidFill>
                  <a:schemeClr val="bg1"/>
                </a:solidFill>
              </a:rPr>
              <a:t> and </a:t>
            </a:r>
            <a:r>
              <a:rPr lang="en-US" sz="2000" dirty="0">
                <a:solidFill>
                  <a:srgbClr val="C00000"/>
                </a:solidFill>
              </a:rPr>
              <a:t>friends</a:t>
            </a:r>
            <a:r>
              <a:rPr lang="en-US" sz="2000" dirty="0">
                <a:solidFill>
                  <a:schemeClr val="bg1"/>
                </a:solidFill>
              </a:rPr>
              <a:t> directories with a single </a:t>
            </a:r>
            <a:r>
              <a:rPr lang="en-US" sz="2000" dirty="0" err="1">
                <a:solidFill>
                  <a:srgbClr val="C00000"/>
                </a:solidFill>
              </a:rPr>
              <a:t>rmdir</a:t>
            </a:r>
            <a:r>
              <a:rPr lang="en-US" sz="2000" dirty="0">
                <a:solidFill>
                  <a:schemeClr val="bg1"/>
                </a:solidFill>
              </a:rPr>
              <a:t> command.</a:t>
            </a:r>
          </a:p>
          <a:p>
            <a:pPr marL="0" indent="0">
              <a:buClr>
                <a:srgbClr val="C00000"/>
              </a:buClr>
              <a:buNone/>
            </a:pPr>
            <a:endParaRPr lang="en-US" sz="2000" dirty="0">
              <a:solidFill>
                <a:schemeClr val="bg1"/>
              </a:solidFill>
            </a:endParaRPr>
          </a:p>
          <a:p>
            <a:pPr marL="0" indent="0">
              <a:buClr>
                <a:srgbClr val="C00000"/>
              </a:buClr>
              <a:buNone/>
            </a:pPr>
            <a:endParaRPr lang="en-US" sz="2000" dirty="0">
              <a:solidFill>
                <a:schemeClr val="bg1"/>
              </a:solidFill>
            </a:endParaRPr>
          </a:p>
          <a:p>
            <a:pPr marL="0" indent="0">
              <a:buClr>
                <a:srgbClr val="C00000"/>
              </a:buClr>
              <a:buNone/>
            </a:pPr>
            <a:endParaRPr lang="en-US" sz="2000" dirty="0">
              <a:solidFill>
                <a:schemeClr val="bg1"/>
              </a:solidFill>
            </a:endParaRPr>
          </a:p>
          <a:p>
            <a:pPr marL="0" indent="0">
              <a:buClr>
                <a:srgbClr val="C00000"/>
              </a:buClr>
              <a:buNone/>
            </a:pPr>
            <a:endParaRPr lang="en-US" sz="2000" dirty="0">
              <a:solidFill>
                <a:schemeClr val="bg1"/>
              </a:solidFill>
            </a:endParaRPr>
          </a:p>
          <a:p>
            <a:pPr marL="0" indent="0">
              <a:buClr>
                <a:srgbClr val="C00000"/>
              </a:buClr>
              <a:buNone/>
            </a:pPr>
            <a:endParaRPr lang="en-US" sz="2000" dirty="0">
              <a:solidFill>
                <a:schemeClr val="bg1"/>
              </a:solidFill>
            </a:endParaRPr>
          </a:p>
          <a:p>
            <a:pPr marL="0" indent="0">
              <a:buClr>
                <a:srgbClr val="C00000"/>
              </a:buClr>
              <a:buNone/>
            </a:pPr>
            <a:r>
              <a:rPr lang="en-US" sz="2000" dirty="0">
                <a:solidFill>
                  <a:schemeClr val="bg1"/>
                </a:solidFill>
              </a:rPr>
              <a:t>Using the </a:t>
            </a:r>
            <a:r>
              <a:rPr lang="en-US" sz="2000" dirty="0" err="1">
                <a:solidFill>
                  <a:schemeClr val="bg1"/>
                </a:solidFill>
              </a:rPr>
              <a:t>rmdir</a:t>
            </a:r>
            <a:r>
              <a:rPr lang="en-US" sz="2000" dirty="0">
                <a:solidFill>
                  <a:schemeClr val="bg1"/>
                </a:solidFill>
              </a:rPr>
              <a:t> command should fail since both directories have files in them.</a:t>
            </a:r>
          </a:p>
        </p:txBody>
      </p:sp>
      <p:pic>
        <p:nvPicPr>
          <p:cNvPr id="7" name="Picture 6">
            <a:extLst>
              <a:ext uri="{FF2B5EF4-FFF2-40B4-BE49-F238E27FC236}">
                <a16:creationId xmlns:a16="http://schemas.microsoft.com/office/drawing/2014/main" id="{8EDB91DD-A664-51FC-7DF2-FDC368474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36" y="3206166"/>
            <a:ext cx="9685859" cy="1554677"/>
          </a:xfrm>
          <a:prstGeom prst="rect">
            <a:avLst/>
          </a:prstGeom>
        </p:spPr>
      </p:pic>
    </p:spTree>
    <p:extLst>
      <p:ext uri="{BB962C8B-B14F-4D97-AF65-F5344CB8AC3E}">
        <p14:creationId xmlns:p14="http://schemas.microsoft.com/office/powerpoint/2010/main" val="301890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8C46AC04-E5FA-C251-60CA-85625C53D6C7}"/>
              </a:ext>
            </a:extLst>
          </p:cNvPr>
          <p:cNvSpPr>
            <a:spLocks noGrp="1"/>
          </p:cNvSpPr>
          <p:nvPr>
            <p:ph idx="1"/>
          </p:nvPr>
        </p:nvSpPr>
        <p:spPr/>
        <p:txBody>
          <a:bodyPr>
            <a:normAutofit/>
          </a:bodyPr>
          <a:lstStyle/>
          <a:p>
            <a:pPr>
              <a:buClr>
                <a:srgbClr val="C00000"/>
              </a:buClr>
            </a:pPr>
            <a:r>
              <a:rPr lang="en-US" sz="2000" dirty="0">
                <a:solidFill>
                  <a:schemeClr val="bg1"/>
                </a:solidFill>
              </a:rPr>
              <a:t>Use the </a:t>
            </a:r>
            <a:r>
              <a:rPr lang="en-US" sz="2000" dirty="0">
                <a:solidFill>
                  <a:srgbClr val="C00000"/>
                </a:solidFill>
              </a:rPr>
              <a:t>rm</a:t>
            </a:r>
            <a:r>
              <a:rPr lang="en-US" sz="2000" dirty="0">
                <a:solidFill>
                  <a:schemeClr val="bg1"/>
                </a:solidFill>
              </a:rPr>
              <a:t> command with the </a:t>
            </a:r>
            <a:r>
              <a:rPr lang="en-US" sz="2000" dirty="0">
                <a:solidFill>
                  <a:srgbClr val="C00000"/>
                </a:solidFill>
              </a:rPr>
              <a:t>–r</a:t>
            </a:r>
            <a:r>
              <a:rPr lang="en-US" sz="2000" dirty="0">
                <a:solidFill>
                  <a:schemeClr val="bg1"/>
                </a:solidFill>
              </a:rPr>
              <a:t>(recursive) option to delete the </a:t>
            </a:r>
            <a:r>
              <a:rPr lang="en-US" sz="2000" dirty="0">
                <a:solidFill>
                  <a:srgbClr val="C00000"/>
                </a:solidFill>
              </a:rPr>
              <a:t>family</a:t>
            </a:r>
            <a:r>
              <a:rPr lang="en-US" sz="2000" dirty="0">
                <a:solidFill>
                  <a:schemeClr val="bg1"/>
                </a:solidFill>
              </a:rPr>
              <a:t> and </a:t>
            </a:r>
            <a:r>
              <a:rPr lang="en-US" sz="2000" dirty="0">
                <a:solidFill>
                  <a:srgbClr val="C00000"/>
                </a:solidFill>
              </a:rPr>
              <a:t>friends </a:t>
            </a:r>
            <a:r>
              <a:rPr lang="en-US" sz="2000" dirty="0">
                <a:solidFill>
                  <a:schemeClr val="bg1"/>
                </a:solidFill>
              </a:rPr>
              <a:t>folders and their copies of the files</a:t>
            </a:r>
          </a:p>
          <a:p>
            <a:pPr>
              <a:buClr>
                <a:srgbClr val="C00000"/>
              </a:buClr>
            </a:pPr>
            <a:endParaRPr lang="en-US" sz="2000" dirty="0">
              <a:solidFill>
                <a:schemeClr val="bg1"/>
              </a:solidFill>
            </a:endParaRPr>
          </a:p>
        </p:txBody>
      </p:sp>
      <p:pic>
        <p:nvPicPr>
          <p:cNvPr id="9" name="Picture 8">
            <a:extLst>
              <a:ext uri="{FF2B5EF4-FFF2-40B4-BE49-F238E27FC236}">
                <a16:creationId xmlns:a16="http://schemas.microsoft.com/office/drawing/2014/main" id="{BF1377C0-F32F-C7A0-0F94-82E71D2D2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320" y="2752453"/>
            <a:ext cx="9655377" cy="1660521"/>
          </a:xfrm>
          <a:prstGeom prst="rect">
            <a:avLst/>
          </a:prstGeom>
        </p:spPr>
      </p:pic>
    </p:spTree>
    <p:extLst>
      <p:ext uri="{BB962C8B-B14F-4D97-AF65-F5344CB8AC3E}">
        <p14:creationId xmlns:p14="http://schemas.microsoft.com/office/powerpoint/2010/main" val="236862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8C46AC04-E5FA-C251-60CA-85625C53D6C7}"/>
              </a:ext>
            </a:extLst>
          </p:cNvPr>
          <p:cNvSpPr>
            <a:spLocks noGrp="1"/>
          </p:cNvSpPr>
          <p:nvPr>
            <p:ph idx="1"/>
          </p:nvPr>
        </p:nvSpPr>
        <p:spPr/>
        <p:txBody>
          <a:bodyPr>
            <a:normAutofit/>
          </a:bodyPr>
          <a:lstStyle/>
          <a:p>
            <a:pPr>
              <a:buClr>
                <a:srgbClr val="C00000"/>
              </a:buClr>
            </a:pPr>
            <a:r>
              <a:rPr lang="en-US" sz="2000" dirty="0">
                <a:solidFill>
                  <a:schemeClr val="bg1"/>
                </a:solidFill>
              </a:rPr>
              <a:t>Delete all the files in the </a:t>
            </a:r>
            <a:r>
              <a:rPr lang="en-US" sz="2000" dirty="0">
                <a:solidFill>
                  <a:srgbClr val="C00000"/>
                </a:solidFill>
              </a:rPr>
              <a:t>work</a:t>
            </a:r>
            <a:r>
              <a:rPr lang="en-US" sz="2000" dirty="0">
                <a:solidFill>
                  <a:schemeClr val="bg1"/>
                </a:solidFill>
              </a:rPr>
              <a:t> subdirectory , but do not delete the </a:t>
            </a:r>
            <a:r>
              <a:rPr lang="en-US" sz="2000" dirty="0">
                <a:solidFill>
                  <a:srgbClr val="C00000"/>
                </a:solidFill>
              </a:rPr>
              <a:t>work</a:t>
            </a:r>
            <a:r>
              <a:rPr lang="en-US" sz="2000" dirty="0">
                <a:solidFill>
                  <a:schemeClr val="bg1"/>
                </a:solidFill>
              </a:rPr>
              <a:t> directory itself.</a:t>
            </a:r>
          </a:p>
        </p:txBody>
      </p:sp>
      <p:pic>
        <p:nvPicPr>
          <p:cNvPr id="3" name="Picture 2">
            <a:extLst>
              <a:ext uri="{FF2B5EF4-FFF2-40B4-BE49-F238E27FC236}">
                <a16:creationId xmlns:a16="http://schemas.microsoft.com/office/drawing/2014/main" id="{7B4E292A-2F03-28FE-69E0-C39791BBB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688142"/>
            <a:ext cx="10939322" cy="1635380"/>
          </a:xfrm>
          <a:prstGeom prst="rect">
            <a:avLst/>
          </a:prstGeom>
        </p:spPr>
      </p:pic>
    </p:spTree>
    <p:extLst>
      <p:ext uri="{BB962C8B-B14F-4D97-AF65-F5344CB8AC3E}">
        <p14:creationId xmlns:p14="http://schemas.microsoft.com/office/powerpoint/2010/main" val="144289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45F0-FA24-49DB-E55A-C067B1458B5C}"/>
              </a:ext>
            </a:extLst>
          </p:cNvPr>
          <p:cNvSpPr>
            <a:spLocks noGrp="1"/>
          </p:cNvSpPr>
          <p:nvPr>
            <p:ph type="title"/>
          </p:nvPr>
        </p:nvSpPr>
        <p:spPr/>
        <p:txBody>
          <a:bodyPr/>
          <a:lstStyle/>
          <a:p>
            <a:r>
              <a:rPr lang="en-US" dirty="0">
                <a:solidFill>
                  <a:srgbClr val="C00000"/>
                </a:solidFill>
              </a:rPr>
              <a:t>Managing Files Using Command-Line Tools</a:t>
            </a:r>
          </a:p>
        </p:txBody>
      </p:sp>
      <p:sp>
        <p:nvSpPr>
          <p:cNvPr id="4" name="Content Placeholder 3">
            <a:extLst>
              <a:ext uri="{FF2B5EF4-FFF2-40B4-BE49-F238E27FC236}">
                <a16:creationId xmlns:a16="http://schemas.microsoft.com/office/drawing/2014/main" id="{8C46AC04-E5FA-C251-60CA-85625C53D6C7}"/>
              </a:ext>
            </a:extLst>
          </p:cNvPr>
          <p:cNvSpPr>
            <a:spLocks noGrp="1"/>
          </p:cNvSpPr>
          <p:nvPr>
            <p:ph idx="1"/>
          </p:nvPr>
        </p:nvSpPr>
        <p:spPr/>
        <p:txBody>
          <a:bodyPr>
            <a:normAutofit/>
          </a:bodyPr>
          <a:lstStyle/>
          <a:p>
            <a:pPr>
              <a:buClr>
                <a:srgbClr val="C00000"/>
              </a:buClr>
            </a:pPr>
            <a:r>
              <a:rPr lang="en-US" sz="2000" dirty="0">
                <a:solidFill>
                  <a:schemeClr val="bg1"/>
                </a:solidFill>
              </a:rPr>
              <a:t>Finally, form the home directory, use the </a:t>
            </a:r>
            <a:r>
              <a:rPr lang="en-US" sz="2000" dirty="0" err="1">
                <a:solidFill>
                  <a:srgbClr val="C00000"/>
                </a:solidFill>
              </a:rPr>
              <a:t>rmdir</a:t>
            </a:r>
            <a:r>
              <a:rPr lang="en-US" sz="2000" dirty="0">
                <a:solidFill>
                  <a:schemeClr val="bg1"/>
                </a:solidFill>
              </a:rPr>
              <a:t> command to delete the work directory. The command should succeed now that </a:t>
            </a:r>
            <a:r>
              <a:rPr lang="en-US" sz="2000" dirty="0">
                <a:solidFill>
                  <a:srgbClr val="C00000"/>
                </a:solidFill>
              </a:rPr>
              <a:t>work</a:t>
            </a:r>
            <a:r>
              <a:rPr lang="en-US" sz="2000" dirty="0">
                <a:solidFill>
                  <a:schemeClr val="bg1"/>
                </a:solidFill>
              </a:rPr>
              <a:t> is empty.</a:t>
            </a:r>
          </a:p>
        </p:txBody>
      </p:sp>
      <p:pic>
        <p:nvPicPr>
          <p:cNvPr id="5" name="Picture 4">
            <a:extLst>
              <a:ext uri="{FF2B5EF4-FFF2-40B4-BE49-F238E27FC236}">
                <a16:creationId xmlns:a16="http://schemas.microsoft.com/office/drawing/2014/main" id="{A0CB08C9-F196-EF46-957A-271B5F9DB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66" y="2602198"/>
            <a:ext cx="11061512" cy="1761080"/>
          </a:xfrm>
          <a:prstGeom prst="rect">
            <a:avLst/>
          </a:prstGeom>
        </p:spPr>
      </p:pic>
    </p:spTree>
    <p:extLst>
      <p:ext uri="{BB962C8B-B14F-4D97-AF65-F5344CB8AC3E}">
        <p14:creationId xmlns:p14="http://schemas.microsoft.com/office/powerpoint/2010/main" val="162207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446-CBEC-6DF7-991A-7D4224920B10}"/>
              </a:ext>
            </a:extLst>
          </p:cNvPr>
          <p:cNvSpPr>
            <a:spLocks noGrp="1"/>
          </p:cNvSpPr>
          <p:nvPr>
            <p:ph type="title"/>
          </p:nvPr>
        </p:nvSpPr>
        <p:spPr>
          <a:xfrm>
            <a:off x="1069848" y="4242816"/>
            <a:ext cx="8251133" cy="1463040"/>
          </a:xfrm>
        </p:spPr>
        <p:txBody>
          <a:bodyPr/>
          <a:lstStyle/>
          <a:p>
            <a:r>
              <a:rPr lang="en-US" dirty="0">
                <a:solidFill>
                  <a:srgbClr val="FF0000"/>
                </a:solidFill>
              </a:rPr>
              <a:t>Matching File Names Using </a:t>
            </a:r>
            <a:br>
              <a:rPr lang="en-US" dirty="0">
                <a:solidFill>
                  <a:srgbClr val="FF0000"/>
                </a:solidFill>
              </a:rPr>
            </a:br>
            <a:r>
              <a:rPr lang="en-US" dirty="0">
                <a:solidFill>
                  <a:srgbClr val="FF0000"/>
                </a:solidFill>
              </a:rPr>
              <a:t>Path Name Expansion</a:t>
            </a:r>
          </a:p>
        </p:txBody>
      </p:sp>
      <p:pic>
        <p:nvPicPr>
          <p:cNvPr id="4" name="Picture 3" descr="Icon&#10;&#10;Description automatically generated">
            <a:extLst>
              <a:ext uri="{FF2B5EF4-FFF2-40B4-BE49-F238E27FC236}">
                <a16:creationId xmlns:a16="http://schemas.microsoft.com/office/drawing/2014/main" id="{ACC33AC3-F8F7-9EF2-FB12-3D2F07C3B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981" y="4242816"/>
            <a:ext cx="2143125" cy="2143125"/>
          </a:xfrm>
          <a:prstGeom prst="rect">
            <a:avLst/>
          </a:prstGeom>
        </p:spPr>
      </p:pic>
    </p:spTree>
    <p:extLst>
      <p:ext uri="{BB962C8B-B14F-4D97-AF65-F5344CB8AC3E}">
        <p14:creationId xmlns:p14="http://schemas.microsoft.com/office/powerpoint/2010/main" val="22650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A4B9-CCBF-E0DB-06A1-B2AB6BC38F36}"/>
              </a:ext>
            </a:extLst>
          </p:cNvPr>
          <p:cNvSpPr>
            <a:spLocks noGrp="1"/>
          </p:cNvSpPr>
          <p:nvPr>
            <p:ph type="title"/>
          </p:nvPr>
        </p:nvSpPr>
        <p:spPr/>
        <p:txBody>
          <a:bodyPr/>
          <a:lstStyle/>
          <a:p>
            <a:r>
              <a:rPr lang="en-US" dirty="0">
                <a:solidFill>
                  <a:srgbClr val="FF0000"/>
                </a:solidFill>
              </a:rPr>
              <a:t>Matching File Names Using Path Name Expansion</a:t>
            </a:r>
          </a:p>
        </p:txBody>
      </p:sp>
      <p:sp>
        <p:nvSpPr>
          <p:cNvPr id="3" name="Content Placeholder 2">
            <a:extLst>
              <a:ext uri="{FF2B5EF4-FFF2-40B4-BE49-F238E27FC236}">
                <a16:creationId xmlns:a16="http://schemas.microsoft.com/office/drawing/2014/main" id="{62B07D3C-7CAB-A7D8-BB03-610E8A7F7C69}"/>
              </a:ext>
            </a:extLst>
          </p:cNvPr>
          <p:cNvSpPr>
            <a:spLocks noGrp="1"/>
          </p:cNvSpPr>
          <p:nvPr>
            <p:ph idx="1"/>
          </p:nvPr>
        </p:nvSpPr>
        <p:spPr>
          <a:xfrm>
            <a:off x="1066800" y="1905000"/>
            <a:ext cx="10058400" cy="4495481"/>
          </a:xfrm>
        </p:spPr>
        <p:txBody>
          <a:bodyPr>
            <a:normAutofit fontScale="77500" lnSpcReduction="20000"/>
          </a:bodyPr>
          <a:lstStyle/>
          <a:p>
            <a:pPr marL="0" indent="0">
              <a:buNone/>
            </a:pPr>
            <a:r>
              <a:rPr lang="en-US" dirty="0">
                <a:solidFill>
                  <a:srgbClr val="FF0000"/>
                </a:solidFill>
              </a:rPr>
              <a:t>Objectives</a:t>
            </a:r>
            <a:r>
              <a:rPr lang="en-US" dirty="0"/>
              <a:t> </a:t>
            </a:r>
          </a:p>
          <a:p>
            <a:pPr algn="just">
              <a:buClr>
                <a:srgbClr val="C00000"/>
              </a:buClr>
            </a:pPr>
            <a:r>
              <a:rPr lang="en-US" dirty="0">
                <a:solidFill>
                  <a:schemeClr val="bg1"/>
                </a:solidFill>
              </a:rPr>
              <a:t>After completing this section, you should be able to efficiently run commands affecting many files by using pattern matching features of the Bash shell.</a:t>
            </a:r>
          </a:p>
          <a:p>
            <a:pPr marL="0" indent="0">
              <a:buNone/>
            </a:pPr>
            <a:r>
              <a:rPr lang="en-US" dirty="0">
                <a:solidFill>
                  <a:srgbClr val="FF0000"/>
                </a:solidFill>
              </a:rPr>
              <a:t>Command-line Expansions </a:t>
            </a:r>
          </a:p>
          <a:p>
            <a:pPr>
              <a:buClr>
                <a:srgbClr val="C00000"/>
              </a:buClr>
            </a:pPr>
            <a:r>
              <a:rPr lang="en-US" dirty="0">
                <a:solidFill>
                  <a:schemeClr val="bg1"/>
                </a:solidFill>
              </a:rPr>
              <a:t>The Bash shell has multiple ways of expanding a command line including pattern matching, home directory expansion, string expansion, and variable substitution. Perhaps the most powerful of these is the path name-matching capability, historically called </a:t>
            </a:r>
            <a:r>
              <a:rPr lang="en-US" dirty="0" err="1">
                <a:solidFill>
                  <a:schemeClr val="bg1"/>
                </a:solidFill>
              </a:rPr>
              <a:t>globbing</a:t>
            </a:r>
            <a:r>
              <a:rPr lang="en-US" dirty="0">
                <a:solidFill>
                  <a:schemeClr val="bg1"/>
                </a:solidFill>
              </a:rPr>
              <a:t>. The Bash </a:t>
            </a:r>
            <a:r>
              <a:rPr lang="en-US" dirty="0" err="1">
                <a:solidFill>
                  <a:schemeClr val="bg1"/>
                </a:solidFill>
              </a:rPr>
              <a:t>globbing</a:t>
            </a:r>
            <a:r>
              <a:rPr lang="en-US" dirty="0">
                <a:solidFill>
                  <a:schemeClr val="bg1"/>
                </a:solidFill>
              </a:rPr>
              <a:t> feature, sometimes called “wildcards”, makes managing large numbers of files easier. Using metacharacters that “expand” to match file and path names being sought, commands perform on a focused set of files at once.</a:t>
            </a:r>
          </a:p>
          <a:p>
            <a:pPr marL="0" indent="0">
              <a:buNone/>
            </a:pPr>
            <a:r>
              <a:rPr lang="en-US" dirty="0">
                <a:solidFill>
                  <a:srgbClr val="FF0000"/>
                </a:solidFill>
              </a:rPr>
              <a:t>Pattern Matching</a:t>
            </a:r>
          </a:p>
          <a:p>
            <a:pPr>
              <a:buClr>
                <a:srgbClr val="CC0000"/>
              </a:buClr>
            </a:pPr>
            <a:r>
              <a:rPr lang="en-US" dirty="0"/>
              <a:t> </a:t>
            </a:r>
            <a:r>
              <a:rPr lang="en-US" dirty="0" err="1">
                <a:solidFill>
                  <a:schemeClr val="bg1"/>
                </a:solidFill>
              </a:rPr>
              <a:t>Globbing</a:t>
            </a:r>
            <a:r>
              <a:rPr lang="en-US" dirty="0">
                <a:solidFill>
                  <a:schemeClr val="bg1"/>
                </a:solidFill>
              </a:rPr>
              <a:t> is a shell command-parsing operation that expands a wildcard pattern into a list of matching path names. Command-line metacharacters are replaced by the match list prior to command execution. Patterns that do not return matches display the original pattern request as literal text. The following are common metacharacters and pattern classes.</a:t>
            </a:r>
          </a:p>
        </p:txBody>
      </p:sp>
    </p:spTree>
    <p:extLst>
      <p:ext uri="{BB962C8B-B14F-4D97-AF65-F5344CB8AC3E}">
        <p14:creationId xmlns:p14="http://schemas.microsoft.com/office/powerpoint/2010/main" val="37865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DE33-A7E6-0662-3D82-5CE9DE3B5840}"/>
              </a:ext>
            </a:extLst>
          </p:cNvPr>
          <p:cNvSpPr>
            <a:spLocks noGrp="1"/>
          </p:cNvSpPr>
          <p:nvPr>
            <p:ph type="title"/>
          </p:nvPr>
        </p:nvSpPr>
        <p:spPr/>
        <p:txBody>
          <a:bodyPr/>
          <a:lstStyle/>
          <a:p>
            <a:r>
              <a:rPr lang="en-US" dirty="0">
                <a:solidFill>
                  <a:srgbClr val="FF0000"/>
                </a:solidFill>
              </a:rPr>
              <a:t>Table of Metacharacters and Matches</a:t>
            </a:r>
          </a:p>
        </p:txBody>
      </p:sp>
      <p:graphicFrame>
        <p:nvGraphicFramePr>
          <p:cNvPr id="4" name="Table 4">
            <a:extLst>
              <a:ext uri="{FF2B5EF4-FFF2-40B4-BE49-F238E27FC236}">
                <a16:creationId xmlns:a16="http://schemas.microsoft.com/office/drawing/2014/main" id="{8D2B99F5-91D1-ED5B-F002-840AD7611D56}"/>
              </a:ext>
            </a:extLst>
          </p:cNvPr>
          <p:cNvGraphicFramePr>
            <a:graphicFrameLocks noGrp="1"/>
          </p:cNvGraphicFramePr>
          <p:nvPr>
            <p:ph idx="1"/>
            <p:extLst>
              <p:ext uri="{D42A27DB-BD31-4B8C-83A1-F6EECF244321}">
                <p14:modId xmlns:p14="http://schemas.microsoft.com/office/powerpoint/2010/main" val="4073029291"/>
              </p:ext>
            </p:extLst>
          </p:nvPr>
        </p:nvGraphicFramePr>
        <p:xfrm>
          <a:off x="1066800" y="1767840"/>
          <a:ext cx="10058400" cy="5090160"/>
        </p:xfrm>
        <a:graphic>
          <a:graphicData uri="http://schemas.openxmlformats.org/drawingml/2006/table">
            <a:tbl>
              <a:tblPr firstRow="1" bandRow="1">
                <a:tableStyleId>{5C22544A-7EE6-4342-B048-85BDC9FD1C3A}</a:tableStyleId>
              </a:tblPr>
              <a:tblGrid>
                <a:gridCol w="1715729">
                  <a:extLst>
                    <a:ext uri="{9D8B030D-6E8A-4147-A177-3AD203B41FA5}">
                      <a16:colId xmlns:a16="http://schemas.microsoft.com/office/drawing/2014/main" val="2652089578"/>
                    </a:ext>
                  </a:extLst>
                </a:gridCol>
                <a:gridCol w="8342671">
                  <a:extLst>
                    <a:ext uri="{9D8B030D-6E8A-4147-A177-3AD203B41FA5}">
                      <a16:colId xmlns:a16="http://schemas.microsoft.com/office/drawing/2014/main" val="3202672509"/>
                    </a:ext>
                  </a:extLst>
                </a:gridCol>
              </a:tblGrid>
              <a:tr h="370840">
                <a:tc>
                  <a:txBody>
                    <a:bodyPr/>
                    <a:lstStyle/>
                    <a:p>
                      <a:r>
                        <a:rPr lang="en-US" dirty="0"/>
                        <a:t>Pattern</a:t>
                      </a:r>
                    </a:p>
                  </a:txBody>
                  <a:tcPr/>
                </a:tc>
                <a:tc>
                  <a:txBody>
                    <a:bodyPr/>
                    <a:lstStyle/>
                    <a:p>
                      <a:r>
                        <a:rPr lang="en-US" dirty="0"/>
                        <a:t>Matches</a:t>
                      </a:r>
                    </a:p>
                  </a:txBody>
                  <a:tcPr/>
                </a:tc>
                <a:extLst>
                  <a:ext uri="{0D108BD9-81ED-4DB2-BD59-A6C34878D82A}">
                    <a16:rowId xmlns:a16="http://schemas.microsoft.com/office/drawing/2014/main" val="2547965000"/>
                  </a:ext>
                </a:extLst>
              </a:tr>
              <a:tr h="370840">
                <a:tc>
                  <a:txBody>
                    <a:bodyPr/>
                    <a:lstStyle/>
                    <a:p>
                      <a:r>
                        <a:rPr lang="en-US" dirty="0">
                          <a:solidFill>
                            <a:srgbClr val="C00000"/>
                          </a:solidFill>
                        </a:rPr>
                        <a:t>*</a:t>
                      </a:r>
                    </a:p>
                  </a:txBody>
                  <a:tcPr/>
                </a:tc>
                <a:tc>
                  <a:txBody>
                    <a:bodyPr/>
                    <a:lstStyle/>
                    <a:p>
                      <a:r>
                        <a:rPr lang="en-US" dirty="0">
                          <a:solidFill>
                            <a:schemeClr val="accent1">
                              <a:lumMod val="60000"/>
                              <a:lumOff val="40000"/>
                            </a:schemeClr>
                          </a:solidFill>
                        </a:rPr>
                        <a:t>Any string of zero or more characters. </a:t>
                      </a:r>
                    </a:p>
                  </a:txBody>
                  <a:tcPr/>
                </a:tc>
                <a:extLst>
                  <a:ext uri="{0D108BD9-81ED-4DB2-BD59-A6C34878D82A}">
                    <a16:rowId xmlns:a16="http://schemas.microsoft.com/office/drawing/2014/main" val="1076275481"/>
                  </a:ext>
                </a:extLst>
              </a:tr>
              <a:tr h="370840">
                <a:tc>
                  <a:txBody>
                    <a:bodyPr/>
                    <a:lstStyle/>
                    <a:p>
                      <a:r>
                        <a:rPr lang="en-US" dirty="0">
                          <a:solidFill>
                            <a:srgbClr val="C00000"/>
                          </a:solidFill>
                        </a:rPr>
                        <a:t>?</a:t>
                      </a:r>
                    </a:p>
                  </a:txBody>
                  <a:tcPr/>
                </a:tc>
                <a:tc>
                  <a:txBody>
                    <a:bodyPr/>
                    <a:lstStyle/>
                    <a:p>
                      <a:r>
                        <a:rPr lang="en-US" dirty="0">
                          <a:solidFill>
                            <a:schemeClr val="accent1">
                              <a:lumMod val="60000"/>
                              <a:lumOff val="40000"/>
                            </a:schemeClr>
                          </a:solidFill>
                        </a:rPr>
                        <a:t>Any single character</a:t>
                      </a:r>
                    </a:p>
                  </a:txBody>
                  <a:tcPr/>
                </a:tc>
                <a:extLst>
                  <a:ext uri="{0D108BD9-81ED-4DB2-BD59-A6C34878D82A}">
                    <a16:rowId xmlns:a16="http://schemas.microsoft.com/office/drawing/2014/main" val="2409574660"/>
                  </a:ext>
                </a:extLst>
              </a:tr>
              <a:tr h="370840">
                <a:tc>
                  <a:txBody>
                    <a:bodyPr/>
                    <a:lstStyle/>
                    <a:p>
                      <a:r>
                        <a:rPr lang="en-US" dirty="0">
                          <a:solidFill>
                            <a:srgbClr val="C00000"/>
                          </a:solidFill>
                        </a:rPr>
                        <a:t>[</a:t>
                      </a:r>
                      <a:r>
                        <a:rPr lang="en-US" dirty="0" err="1">
                          <a:solidFill>
                            <a:srgbClr val="C00000"/>
                          </a:solidFill>
                        </a:rPr>
                        <a:t>abc</a:t>
                      </a:r>
                      <a:r>
                        <a:rPr lang="en-US" dirty="0">
                          <a:solidFill>
                            <a:srgbClr val="C00000"/>
                          </a:solidFill>
                        </a:rPr>
                        <a:t>...]</a:t>
                      </a:r>
                    </a:p>
                  </a:txBody>
                  <a:tcPr/>
                </a:tc>
                <a:tc>
                  <a:txBody>
                    <a:bodyPr/>
                    <a:lstStyle/>
                    <a:p>
                      <a:r>
                        <a:rPr lang="en-US" dirty="0">
                          <a:solidFill>
                            <a:schemeClr val="accent1">
                              <a:lumMod val="60000"/>
                              <a:lumOff val="40000"/>
                            </a:schemeClr>
                          </a:solidFill>
                        </a:rPr>
                        <a:t>Any one character in the enclosed class (between the square brackets).</a:t>
                      </a:r>
                    </a:p>
                  </a:txBody>
                  <a:tcPr/>
                </a:tc>
                <a:extLst>
                  <a:ext uri="{0D108BD9-81ED-4DB2-BD59-A6C34878D82A}">
                    <a16:rowId xmlns:a16="http://schemas.microsoft.com/office/drawing/2014/main" val="3849897188"/>
                  </a:ext>
                </a:extLst>
              </a:tr>
              <a:tr h="370840">
                <a:tc>
                  <a:txBody>
                    <a:bodyPr/>
                    <a:lstStyle/>
                    <a:p>
                      <a:r>
                        <a:rPr lang="en-US" dirty="0">
                          <a:solidFill>
                            <a:srgbClr val="C00000"/>
                          </a:solidFill>
                        </a:rPr>
                        <a:t>[!</a:t>
                      </a:r>
                      <a:r>
                        <a:rPr lang="en-US" dirty="0" err="1">
                          <a:solidFill>
                            <a:srgbClr val="C00000"/>
                          </a:solidFill>
                        </a:rPr>
                        <a:t>abc</a:t>
                      </a:r>
                      <a:r>
                        <a:rPr lang="en-US" dirty="0">
                          <a:solidFill>
                            <a:srgbClr val="C00000"/>
                          </a:solidFill>
                        </a:rPr>
                        <a:t>...] </a:t>
                      </a:r>
                    </a:p>
                  </a:txBody>
                  <a:tcPr/>
                </a:tc>
                <a:tc>
                  <a:txBody>
                    <a:bodyPr/>
                    <a:lstStyle/>
                    <a:p>
                      <a:r>
                        <a:rPr lang="en-US" dirty="0">
                          <a:solidFill>
                            <a:schemeClr val="accent1">
                              <a:lumMod val="60000"/>
                              <a:lumOff val="40000"/>
                            </a:schemeClr>
                          </a:solidFill>
                        </a:rPr>
                        <a:t>Any one character not in the enclosed class.</a:t>
                      </a:r>
                    </a:p>
                  </a:txBody>
                  <a:tcPr/>
                </a:tc>
                <a:extLst>
                  <a:ext uri="{0D108BD9-81ED-4DB2-BD59-A6C34878D82A}">
                    <a16:rowId xmlns:a16="http://schemas.microsoft.com/office/drawing/2014/main" val="2645342748"/>
                  </a:ext>
                </a:extLst>
              </a:tr>
              <a:tr h="370840">
                <a:tc>
                  <a:txBody>
                    <a:bodyPr/>
                    <a:lstStyle/>
                    <a:p>
                      <a:r>
                        <a:rPr lang="en-US" dirty="0">
                          <a:solidFill>
                            <a:srgbClr val="C00000"/>
                          </a:solidFill>
                        </a:rPr>
                        <a:t>[^</a:t>
                      </a:r>
                      <a:r>
                        <a:rPr lang="en-US" dirty="0" err="1">
                          <a:solidFill>
                            <a:srgbClr val="C00000"/>
                          </a:solidFill>
                        </a:rPr>
                        <a:t>abc</a:t>
                      </a:r>
                      <a:r>
                        <a:rPr lang="en-US" dirty="0">
                          <a:solidFill>
                            <a:srgbClr val="C00000"/>
                          </a:solidFill>
                        </a:rPr>
                        <a:t>...]</a:t>
                      </a:r>
                    </a:p>
                  </a:txBody>
                  <a:tcPr/>
                </a:tc>
                <a:tc>
                  <a:txBody>
                    <a:bodyPr/>
                    <a:lstStyle/>
                    <a:p>
                      <a:r>
                        <a:rPr lang="en-US" dirty="0">
                          <a:solidFill>
                            <a:schemeClr val="accent1">
                              <a:lumMod val="60000"/>
                              <a:lumOff val="40000"/>
                            </a:schemeClr>
                          </a:solidFill>
                        </a:rPr>
                        <a:t>Any one character not in the enclosed class.</a:t>
                      </a:r>
                    </a:p>
                  </a:txBody>
                  <a:tcPr/>
                </a:tc>
                <a:extLst>
                  <a:ext uri="{0D108BD9-81ED-4DB2-BD59-A6C34878D82A}">
                    <a16:rowId xmlns:a16="http://schemas.microsoft.com/office/drawing/2014/main" val="2501720716"/>
                  </a:ext>
                </a:extLst>
              </a:tr>
              <a:tr h="370840">
                <a:tc>
                  <a:txBody>
                    <a:bodyPr/>
                    <a:lstStyle/>
                    <a:p>
                      <a:r>
                        <a:rPr lang="en-US" dirty="0">
                          <a:solidFill>
                            <a:srgbClr val="C00000"/>
                          </a:solidFill>
                        </a:rPr>
                        <a:t>[[:alpha:]]</a:t>
                      </a:r>
                    </a:p>
                  </a:txBody>
                  <a:tcPr/>
                </a:tc>
                <a:tc>
                  <a:txBody>
                    <a:bodyPr/>
                    <a:lstStyle/>
                    <a:p>
                      <a:r>
                        <a:rPr lang="en-US" dirty="0">
                          <a:solidFill>
                            <a:schemeClr val="accent1">
                              <a:lumMod val="60000"/>
                              <a:lumOff val="40000"/>
                            </a:schemeClr>
                          </a:solidFill>
                        </a:rPr>
                        <a:t>Any alphabetic character.</a:t>
                      </a:r>
                    </a:p>
                  </a:txBody>
                  <a:tcPr/>
                </a:tc>
                <a:extLst>
                  <a:ext uri="{0D108BD9-81ED-4DB2-BD59-A6C34878D82A}">
                    <a16:rowId xmlns:a16="http://schemas.microsoft.com/office/drawing/2014/main" val="248841938"/>
                  </a:ext>
                </a:extLst>
              </a:tr>
              <a:tr h="370840">
                <a:tc>
                  <a:txBody>
                    <a:bodyPr/>
                    <a:lstStyle/>
                    <a:p>
                      <a:r>
                        <a:rPr lang="en-US" dirty="0">
                          <a:solidFill>
                            <a:srgbClr val="C00000"/>
                          </a:solidFill>
                        </a:rPr>
                        <a:t>[[:lower:]]</a:t>
                      </a:r>
                    </a:p>
                  </a:txBody>
                  <a:tcPr/>
                </a:tc>
                <a:tc>
                  <a:txBody>
                    <a:bodyPr/>
                    <a:lstStyle/>
                    <a:p>
                      <a:r>
                        <a:rPr lang="en-US" dirty="0">
                          <a:solidFill>
                            <a:schemeClr val="accent1">
                              <a:lumMod val="60000"/>
                              <a:lumOff val="40000"/>
                            </a:schemeClr>
                          </a:solidFill>
                        </a:rPr>
                        <a:t>Any lowercase character.</a:t>
                      </a:r>
                    </a:p>
                  </a:txBody>
                  <a:tcPr/>
                </a:tc>
                <a:extLst>
                  <a:ext uri="{0D108BD9-81ED-4DB2-BD59-A6C34878D82A}">
                    <a16:rowId xmlns:a16="http://schemas.microsoft.com/office/drawing/2014/main" val="2877479119"/>
                  </a:ext>
                </a:extLst>
              </a:tr>
              <a:tr h="370840">
                <a:tc>
                  <a:txBody>
                    <a:bodyPr/>
                    <a:lstStyle/>
                    <a:p>
                      <a:r>
                        <a:rPr lang="en-US" dirty="0">
                          <a:solidFill>
                            <a:srgbClr val="C00000"/>
                          </a:solidFill>
                        </a:rPr>
                        <a:t>[[:upper:]] </a:t>
                      </a:r>
                    </a:p>
                  </a:txBody>
                  <a:tcPr/>
                </a:tc>
                <a:tc>
                  <a:txBody>
                    <a:bodyPr/>
                    <a:lstStyle/>
                    <a:p>
                      <a:r>
                        <a:rPr lang="en-US" dirty="0">
                          <a:solidFill>
                            <a:schemeClr val="accent1">
                              <a:lumMod val="60000"/>
                              <a:lumOff val="40000"/>
                            </a:schemeClr>
                          </a:solidFill>
                        </a:rPr>
                        <a:t>Any uppercase character.</a:t>
                      </a:r>
                    </a:p>
                  </a:txBody>
                  <a:tcPr/>
                </a:tc>
                <a:extLst>
                  <a:ext uri="{0D108BD9-81ED-4DB2-BD59-A6C34878D82A}">
                    <a16:rowId xmlns:a16="http://schemas.microsoft.com/office/drawing/2014/main" val="2632783299"/>
                  </a:ext>
                </a:extLst>
              </a:tr>
              <a:tr h="370840">
                <a:tc>
                  <a:txBody>
                    <a:bodyPr/>
                    <a:lstStyle/>
                    <a:p>
                      <a:r>
                        <a:rPr lang="en-US" dirty="0">
                          <a:solidFill>
                            <a:srgbClr val="C00000"/>
                          </a:solidFill>
                        </a:rPr>
                        <a:t>[[:</a:t>
                      </a:r>
                      <a:r>
                        <a:rPr lang="en-US" dirty="0" err="1">
                          <a:solidFill>
                            <a:srgbClr val="C00000"/>
                          </a:solidFill>
                        </a:rPr>
                        <a:t>alnum</a:t>
                      </a:r>
                      <a:r>
                        <a:rPr lang="en-US" dirty="0">
                          <a:solidFill>
                            <a:srgbClr val="C00000"/>
                          </a:solidFill>
                        </a:rPr>
                        <a:t>:]]</a:t>
                      </a:r>
                    </a:p>
                  </a:txBody>
                  <a:tcPr/>
                </a:tc>
                <a:tc>
                  <a:txBody>
                    <a:bodyPr/>
                    <a:lstStyle/>
                    <a:p>
                      <a:r>
                        <a:rPr lang="en-US" dirty="0">
                          <a:solidFill>
                            <a:schemeClr val="accent1">
                              <a:lumMod val="60000"/>
                              <a:lumOff val="40000"/>
                            </a:schemeClr>
                          </a:solidFill>
                        </a:rPr>
                        <a:t>Any alphabetic character or digit.</a:t>
                      </a:r>
                    </a:p>
                  </a:txBody>
                  <a:tcPr/>
                </a:tc>
                <a:extLst>
                  <a:ext uri="{0D108BD9-81ED-4DB2-BD59-A6C34878D82A}">
                    <a16:rowId xmlns:a16="http://schemas.microsoft.com/office/drawing/2014/main" val="1283403758"/>
                  </a:ext>
                </a:extLst>
              </a:tr>
              <a:tr h="370840">
                <a:tc>
                  <a:txBody>
                    <a:bodyPr/>
                    <a:lstStyle/>
                    <a:p>
                      <a:r>
                        <a:rPr lang="en-US" dirty="0">
                          <a:solidFill>
                            <a:srgbClr val="C00000"/>
                          </a:solidFill>
                        </a:rPr>
                        <a:t>[[:</a:t>
                      </a:r>
                      <a:r>
                        <a:rPr lang="en-US" dirty="0" err="1">
                          <a:solidFill>
                            <a:srgbClr val="C00000"/>
                          </a:solidFill>
                        </a:rPr>
                        <a:t>punct</a:t>
                      </a:r>
                      <a:r>
                        <a:rPr lang="en-US" dirty="0">
                          <a:solidFill>
                            <a:srgbClr val="C00000"/>
                          </a:solidFill>
                        </a:rPr>
                        <a:t>:]] </a:t>
                      </a:r>
                    </a:p>
                  </a:txBody>
                  <a:tcPr/>
                </a:tc>
                <a:tc>
                  <a:txBody>
                    <a:bodyPr/>
                    <a:lstStyle/>
                    <a:p>
                      <a:r>
                        <a:rPr lang="en-US" dirty="0">
                          <a:solidFill>
                            <a:schemeClr val="accent1">
                              <a:lumMod val="60000"/>
                              <a:lumOff val="40000"/>
                            </a:schemeClr>
                          </a:solidFill>
                        </a:rPr>
                        <a:t>Any printable character not a space or alphanumeric. </a:t>
                      </a:r>
                    </a:p>
                  </a:txBody>
                  <a:tcPr/>
                </a:tc>
                <a:extLst>
                  <a:ext uri="{0D108BD9-81ED-4DB2-BD59-A6C34878D82A}">
                    <a16:rowId xmlns:a16="http://schemas.microsoft.com/office/drawing/2014/main" val="797768157"/>
                  </a:ext>
                </a:extLst>
              </a:tr>
              <a:tr h="370840">
                <a:tc>
                  <a:txBody>
                    <a:bodyPr/>
                    <a:lstStyle/>
                    <a:p>
                      <a:r>
                        <a:rPr lang="en-US" dirty="0">
                          <a:solidFill>
                            <a:srgbClr val="C00000"/>
                          </a:solidFill>
                        </a:rPr>
                        <a:t>[[:digit:]] </a:t>
                      </a:r>
                    </a:p>
                  </a:txBody>
                  <a:tcPr/>
                </a:tc>
                <a:tc>
                  <a:txBody>
                    <a:bodyPr/>
                    <a:lstStyle/>
                    <a:p>
                      <a:r>
                        <a:rPr lang="en-US" dirty="0">
                          <a:solidFill>
                            <a:schemeClr val="accent1">
                              <a:lumMod val="60000"/>
                              <a:lumOff val="40000"/>
                            </a:schemeClr>
                          </a:solidFill>
                        </a:rPr>
                        <a:t>Any single digit from 0 to 9.</a:t>
                      </a:r>
                    </a:p>
                  </a:txBody>
                  <a:tcPr/>
                </a:tc>
                <a:extLst>
                  <a:ext uri="{0D108BD9-81ED-4DB2-BD59-A6C34878D82A}">
                    <a16:rowId xmlns:a16="http://schemas.microsoft.com/office/drawing/2014/main" val="128905431"/>
                  </a:ext>
                </a:extLst>
              </a:tr>
              <a:tr h="370840">
                <a:tc>
                  <a:txBody>
                    <a:bodyPr/>
                    <a:lstStyle/>
                    <a:p>
                      <a:r>
                        <a:rPr lang="en-US" dirty="0">
                          <a:solidFill>
                            <a:srgbClr val="C00000"/>
                          </a:solidFill>
                        </a:rPr>
                        <a:t>[[:space:]]</a:t>
                      </a:r>
                    </a:p>
                  </a:txBody>
                  <a:tcPr/>
                </a:tc>
                <a:tc>
                  <a:txBody>
                    <a:bodyPr/>
                    <a:lstStyle/>
                    <a:p>
                      <a:r>
                        <a:rPr lang="en-US" dirty="0">
                          <a:solidFill>
                            <a:schemeClr val="accent1">
                              <a:lumMod val="60000"/>
                              <a:lumOff val="40000"/>
                            </a:schemeClr>
                          </a:solidFill>
                        </a:rPr>
                        <a:t>Any single white space character. This may include tabs, newlines, carriage returns, form feeds, or spaces. </a:t>
                      </a:r>
                    </a:p>
                  </a:txBody>
                  <a:tcPr/>
                </a:tc>
                <a:extLst>
                  <a:ext uri="{0D108BD9-81ED-4DB2-BD59-A6C34878D82A}">
                    <a16:rowId xmlns:a16="http://schemas.microsoft.com/office/drawing/2014/main" val="3895278486"/>
                  </a:ext>
                </a:extLst>
              </a:tr>
            </a:tbl>
          </a:graphicData>
        </a:graphic>
      </p:graphicFrame>
    </p:spTree>
    <p:extLst>
      <p:ext uri="{BB962C8B-B14F-4D97-AF65-F5344CB8AC3E}">
        <p14:creationId xmlns:p14="http://schemas.microsoft.com/office/powerpoint/2010/main" val="203746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The foundation of digital transformation</a:t>
            </a:r>
          </a:p>
        </p:txBody>
      </p:sp>
      <p:sp>
        <p:nvSpPr>
          <p:cNvPr id="4" name="Content Placeholder 3">
            <a:extLst>
              <a:ext uri="{FF2B5EF4-FFF2-40B4-BE49-F238E27FC236}">
                <a16:creationId xmlns:a16="http://schemas.microsoft.com/office/drawing/2014/main" id="{3991C028-600A-F3C8-8B70-0E564EDA2811}"/>
              </a:ext>
            </a:extLst>
          </p:cNvPr>
          <p:cNvSpPr>
            <a:spLocks noGrp="1"/>
          </p:cNvSpPr>
          <p:nvPr>
            <p:ph idx="1"/>
          </p:nvPr>
        </p:nvSpPr>
        <p:spPr>
          <a:xfrm>
            <a:off x="1066800" y="1905001"/>
            <a:ext cx="4815526" cy="4267200"/>
          </a:xfrm>
        </p:spPr>
        <p:txBody>
          <a:bodyPr>
            <a:normAutofit/>
          </a:bodyPr>
          <a:lstStyle/>
          <a:p>
            <a:pPr marL="0" indent="0">
              <a:buNone/>
            </a:pPr>
            <a:r>
              <a:rPr lang="en-US" dirty="0">
                <a:solidFill>
                  <a:srgbClr val="CC0000"/>
                </a:solidFill>
              </a:rPr>
              <a:t>Digital transformation can be done with Linux</a:t>
            </a:r>
          </a:p>
          <a:p>
            <a:pPr marL="0" indent="0" algn="just">
              <a:buNone/>
            </a:pPr>
            <a:r>
              <a:rPr lang="en-US" sz="2000" dirty="0">
                <a:solidFill>
                  <a:schemeClr val="bg1"/>
                </a:solidFill>
              </a:rPr>
              <a:t>	Red Hat Enterprise Linux provides an intelligent OS that is the consistent foundation for the enterprise hybrid cloud. It allows you to deliver any application on any footprint at any time, giving you control, confidence, and freedom</a:t>
            </a:r>
          </a:p>
        </p:txBody>
      </p:sp>
      <p:pic>
        <p:nvPicPr>
          <p:cNvPr id="11" name="Picture 10" descr="Diagram&#10;&#10;Description automatically generated">
            <a:extLst>
              <a:ext uri="{FF2B5EF4-FFF2-40B4-BE49-F238E27FC236}">
                <a16:creationId xmlns:a16="http://schemas.microsoft.com/office/drawing/2014/main" id="{9E9E42E8-949B-A90D-988D-833632F47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55042"/>
            <a:ext cx="5642734" cy="3975961"/>
          </a:xfrm>
          <a:prstGeom prst="rect">
            <a:avLst/>
          </a:prstGeom>
        </p:spPr>
      </p:pic>
    </p:spTree>
    <p:extLst>
      <p:ext uri="{BB962C8B-B14F-4D97-AF65-F5344CB8AC3E}">
        <p14:creationId xmlns:p14="http://schemas.microsoft.com/office/powerpoint/2010/main" val="158573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456D-7396-FFD2-2A5E-39C35715A76C}"/>
              </a:ext>
            </a:extLst>
          </p:cNvPr>
          <p:cNvSpPr>
            <a:spLocks noGrp="1"/>
          </p:cNvSpPr>
          <p:nvPr>
            <p:ph type="title"/>
          </p:nvPr>
        </p:nvSpPr>
        <p:spPr/>
        <p:txBody>
          <a:bodyPr/>
          <a:lstStyle/>
          <a:p>
            <a:r>
              <a:rPr lang="en-US" dirty="0">
                <a:solidFill>
                  <a:srgbClr val="FF0000"/>
                </a:solidFill>
              </a:rPr>
              <a:t>Matching File Names Using Path Name Expansion</a:t>
            </a:r>
          </a:p>
        </p:txBody>
      </p:sp>
      <p:sp>
        <p:nvSpPr>
          <p:cNvPr id="3" name="Content Placeholder 2">
            <a:extLst>
              <a:ext uri="{FF2B5EF4-FFF2-40B4-BE49-F238E27FC236}">
                <a16:creationId xmlns:a16="http://schemas.microsoft.com/office/drawing/2014/main" id="{83A76482-D0F0-1D1C-6B20-CB4025B8C0C9}"/>
              </a:ext>
            </a:extLst>
          </p:cNvPr>
          <p:cNvSpPr>
            <a:spLocks noGrp="1"/>
          </p:cNvSpPr>
          <p:nvPr>
            <p:ph idx="1"/>
          </p:nvPr>
        </p:nvSpPr>
        <p:spPr/>
        <p:txBody>
          <a:bodyPr/>
          <a:lstStyle/>
          <a:p>
            <a:pPr>
              <a:buClr>
                <a:srgbClr val="CC0000"/>
              </a:buClr>
            </a:pPr>
            <a:r>
              <a:rPr lang="en-US" sz="2000" dirty="0">
                <a:solidFill>
                  <a:schemeClr val="bg1"/>
                </a:solidFill>
              </a:rPr>
              <a:t>For the next few examples, pretend that you have run the following commands to create some sample files</a:t>
            </a:r>
          </a:p>
          <a:p>
            <a:endParaRPr lang="en-US" dirty="0"/>
          </a:p>
        </p:txBody>
      </p:sp>
      <p:pic>
        <p:nvPicPr>
          <p:cNvPr id="5" name="Picture 4">
            <a:extLst>
              <a:ext uri="{FF2B5EF4-FFF2-40B4-BE49-F238E27FC236}">
                <a16:creationId xmlns:a16="http://schemas.microsoft.com/office/drawing/2014/main" id="{DE5029E1-1E79-C631-6F67-C2B57407C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308" y="2674208"/>
            <a:ext cx="9175892" cy="1296702"/>
          </a:xfrm>
          <a:prstGeom prst="rect">
            <a:avLst/>
          </a:prstGeom>
        </p:spPr>
      </p:pic>
    </p:spTree>
    <p:extLst>
      <p:ext uri="{BB962C8B-B14F-4D97-AF65-F5344CB8AC3E}">
        <p14:creationId xmlns:p14="http://schemas.microsoft.com/office/powerpoint/2010/main" val="212654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BBBE-F74E-89C8-600B-6BBBDE47014A}"/>
              </a:ext>
            </a:extLst>
          </p:cNvPr>
          <p:cNvSpPr>
            <a:spLocks noGrp="1"/>
          </p:cNvSpPr>
          <p:nvPr>
            <p:ph type="title"/>
          </p:nvPr>
        </p:nvSpPr>
        <p:spPr/>
        <p:txBody>
          <a:bodyPr/>
          <a:lstStyle/>
          <a:p>
            <a:r>
              <a:rPr lang="en-US" dirty="0">
                <a:solidFill>
                  <a:srgbClr val="FF0000"/>
                </a:solidFill>
              </a:rPr>
              <a:t>Matching File Names Using Path Name Expansion</a:t>
            </a:r>
          </a:p>
        </p:txBody>
      </p:sp>
      <p:sp>
        <p:nvSpPr>
          <p:cNvPr id="3" name="Content Placeholder 2">
            <a:extLst>
              <a:ext uri="{FF2B5EF4-FFF2-40B4-BE49-F238E27FC236}">
                <a16:creationId xmlns:a16="http://schemas.microsoft.com/office/drawing/2014/main" id="{119EB3D5-9A12-9034-6731-CD23810AEE62}"/>
              </a:ext>
            </a:extLst>
          </p:cNvPr>
          <p:cNvSpPr>
            <a:spLocks noGrp="1"/>
          </p:cNvSpPr>
          <p:nvPr>
            <p:ph idx="1"/>
          </p:nvPr>
        </p:nvSpPr>
        <p:spPr/>
        <p:txBody>
          <a:bodyPr/>
          <a:lstStyle/>
          <a:p>
            <a:pPr algn="just">
              <a:buClr>
                <a:srgbClr val="CC0000"/>
              </a:buClr>
            </a:pPr>
            <a:r>
              <a:rPr lang="en-US" sz="2000" dirty="0">
                <a:solidFill>
                  <a:schemeClr val="bg1"/>
                </a:solidFill>
              </a:rPr>
              <a:t>The first example will use simple pattern matches with the asterisk (</a:t>
            </a:r>
            <a:r>
              <a:rPr lang="en-US" sz="2000" dirty="0">
                <a:solidFill>
                  <a:schemeClr val="accent1">
                    <a:lumMod val="60000"/>
                    <a:lumOff val="40000"/>
                  </a:schemeClr>
                </a:solidFill>
              </a:rPr>
              <a:t>*</a:t>
            </a:r>
            <a:r>
              <a:rPr lang="en-US" sz="2000" dirty="0">
                <a:solidFill>
                  <a:schemeClr val="bg1"/>
                </a:solidFill>
              </a:rPr>
              <a:t>) and question mark (</a:t>
            </a:r>
            <a:r>
              <a:rPr lang="en-US" sz="2000" dirty="0">
                <a:solidFill>
                  <a:schemeClr val="accent1">
                    <a:lumMod val="60000"/>
                    <a:lumOff val="40000"/>
                  </a:schemeClr>
                </a:solidFill>
              </a:rPr>
              <a:t>?</a:t>
            </a:r>
            <a:r>
              <a:rPr lang="en-US" sz="2000" dirty="0">
                <a:solidFill>
                  <a:schemeClr val="bg1"/>
                </a:solidFill>
              </a:rPr>
              <a:t>) characters, and a class of characters, to match some of those file names. </a:t>
            </a:r>
          </a:p>
          <a:p>
            <a:endParaRPr lang="en-US" dirty="0"/>
          </a:p>
        </p:txBody>
      </p:sp>
      <p:pic>
        <p:nvPicPr>
          <p:cNvPr id="5" name="Picture 4">
            <a:extLst>
              <a:ext uri="{FF2B5EF4-FFF2-40B4-BE49-F238E27FC236}">
                <a16:creationId xmlns:a16="http://schemas.microsoft.com/office/drawing/2014/main" id="{7159E6A5-E221-404B-93AA-D9E4D81A6D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120" y="2818335"/>
            <a:ext cx="10512892" cy="2815548"/>
          </a:xfrm>
          <a:prstGeom prst="rect">
            <a:avLst/>
          </a:prstGeom>
        </p:spPr>
      </p:pic>
    </p:spTree>
    <p:extLst>
      <p:ext uri="{BB962C8B-B14F-4D97-AF65-F5344CB8AC3E}">
        <p14:creationId xmlns:p14="http://schemas.microsoft.com/office/powerpoint/2010/main" val="283032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9DB9-B40F-0C32-7FE6-B086F7D5C3BD}"/>
              </a:ext>
            </a:extLst>
          </p:cNvPr>
          <p:cNvSpPr>
            <a:spLocks noGrp="1"/>
          </p:cNvSpPr>
          <p:nvPr>
            <p:ph type="title"/>
          </p:nvPr>
        </p:nvSpPr>
        <p:spPr/>
        <p:txBody>
          <a:bodyPr/>
          <a:lstStyle/>
          <a:p>
            <a:r>
              <a:rPr lang="en-US" dirty="0">
                <a:solidFill>
                  <a:srgbClr val="FF0000"/>
                </a:solidFill>
              </a:rPr>
              <a:t>Tilde Expansion</a:t>
            </a:r>
          </a:p>
        </p:txBody>
      </p:sp>
      <p:sp>
        <p:nvSpPr>
          <p:cNvPr id="3" name="Content Placeholder 2">
            <a:extLst>
              <a:ext uri="{FF2B5EF4-FFF2-40B4-BE49-F238E27FC236}">
                <a16:creationId xmlns:a16="http://schemas.microsoft.com/office/drawing/2014/main" id="{9CA08606-1C33-318D-C365-81F039545765}"/>
              </a:ext>
            </a:extLst>
          </p:cNvPr>
          <p:cNvSpPr>
            <a:spLocks noGrp="1"/>
          </p:cNvSpPr>
          <p:nvPr>
            <p:ph idx="1"/>
          </p:nvPr>
        </p:nvSpPr>
        <p:spPr/>
        <p:txBody>
          <a:bodyPr/>
          <a:lstStyle/>
          <a:p>
            <a:pPr algn="just">
              <a:buClr>
                <a:srgbClr val="CC0000"/>
              </a:buClr>
            </a:pPr>
            <a:r>
              <a:rPr lang="en-US" sz="2000" dirty="0">
                <a:solidFill>
                  <a:schemeClr val="bg1"/>
                </a:solidFill>
              </a:rPr>
              <a:t>The tilde character (</a:t>
            </a:r>
            <a:r>
              <a:rPr lang="en-US" sz="2000" dirty="0">
                <a:solidFill>
                  <a:schemeClr val="accent1">
                    <a:lumMod val="60000"/>
                    <a:lumOff val="40000"/>
                  </a:schemeClr>
                </a:solidFill>
              </a:rPr>
              <a:t>~</a:t>
            </a:r>
            <a:r>
              <a:rPr lang="en-US" sz="2000" dirty="0">
                <a:solidFill>
                  <a:schemeClr val="bg1"/>
                </a:solidFill>
              </a:rPr>
              <a:t>), matches the current user's home directory. If it starts a string of characters other than a slash (</a:t>
            </a:r>
            <a:r>
              <a:rPr lang="en-US" sz="2000" dirty="0">
                <a:solidFill>
                  <a:schemeClr val="accent1">
                    <a:lumMod val="60000"/>
                    <a:lumOff val="40000"/>
                  </a:schemeClr>
                </a:solidFill>
              </a:rPr>
              <a:t>/</a:t>
            </a:r>
            <a:r>
              <a:rPr lang="en-US" sz="2000" dirty="0">
                <a:solidFill>
                  <a:schemeClr val="bg1"/>
                </a:solidFill>
              </a:rPr>
              <a:t>), the shell will interpret the string up to that slash as a user name, if one matches, and replace the string with the absolute path to that user's home directory. If no user name matches, then an actual tilde followed by the string of characters will be used instead. In the following example the echo command is used to display the value of the tilde character. The </a:t>
            </a:r>
            <a:r>
              <a:rPr lang="en-US" sz="2000" dirty="0">
                <a:solidFill>
                  <a:schemeClr val="accent1">
                    <a:lumMod val="60000"/>
                    <a:lumOff val="40000"/>
                  </a:schemeClr>
                </a:solidFill>
              </a:rPr>
              <a:t>echo</a:t>
            </a:r>
            <a:r>
              <a:rPr lang="en-US" sz="2000" dirty="0">
                <a:solidFill>
                  <a:schemeClr val="bg1"/>
                </a:solidFill>
              </a:rPr>
              <a:t> command can also be used to display the values of brace and variable expansion characters, and others. </a:t>
            </a:r>
          </a:p>
          <a:p>
            <a:endParaRPr lang="en-US" dirty="0"/>
          </a:p>
        </p:txBody>
      </p:sp>
      <p:pic>
        <p:nvPicPr>
          <p:cNvPr id="5" name="Picture 4">
            <a:extLst>
              <a:ext uri="{FF2B5EF4-FFF2-40B4-BE49-F238E27FC236}">
                <a16:creationId xmlns:a16="http://schemas.microsoft.com/office/drawing/2014/main" id="{74B50ADF-8996-D479-D1E3-859F6D908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972" y="4038601"/>
            <a:ext cx="10355763" cy="1854431"/>
          </a:xfrm>
          <a:prstGeom prst="rect">
            <a:avLst/>
          </a:prstGeom>
        </p:spPr>
      </p:pic>
    </p:spTree>
    <p:extLst>
      <p:ext uri="{BB962C8B-B14F-4D97-AF65-F5344CB8AC3E}">
        <p14:creationId xmlns:p14="http://schemas.microsoft.com/office/powerpoint/2010/main" val="125619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B442-402E-01CA-6CFE-BE4C2B99D39A}"/>
              </a:ext>
            </a:extLst>
          </p:cNvPr>
          <p:cNvSpPr>
            <a:spLocks noGrp="1"/>
          </p:cNvSpPr>
          <p:nvPr>
            <p:ph type="title"/>
          </p:nvPr>
        </p:nvSpPr>
        <p:spPr/>
        <p:txBody>
          <a:bodyPr/>
          <a:lstStyle/>
          <a:p>
            <a:r>
              <a:rPr lang="en-US" dirty="0">
                <a:solidFill>
                  <a:srgbClr val="FF0000"/>
                </a:solidFill>
              </a:rPr>
              <a:t>Brace Expansion </a:t>
            </a:r>
          </a:p>
        </p:txBody>
      </p:sp>
      <p:sp>
        <p:nvSpPr>
          <p:cNvPr id="3" name="Content Placeholder 2">
            <a:extLst>
              <a:ext uri="{FF2B5EF4-FFF2-40B4-BE49-F238E27FC236}">
                <a16:creationId xmlns:a16="http://schemas.microsoft.com/office/drawing/2014/main" id="{80C78E3C-60C8-F7F1-D508-D694A87EADCD}"/>
              </a:ext>
            </a:extLst>
          </p:cNvPr>
          <p:cNvSpPr>
            <a:spLocks noGrp="1"/>
          </p:cNvSpPr>
          <p:nvPr>
            <p:ph idx="1"/>
          </p:nvPr>
        </p:nvSpPr>
        <p:spPr/>
        <p:txBody>
          <a:bodyPr/>
          <a:lstStyle/>
          <a:p>
            <a:pPr algn="just">
              <a:buClr>
                <a:srgbClr val="CC0000"/>
              </a:buClr>
            </a:pPr>
            <a:r>
              <a:rPr lang="en-US" sz="2000" dirty="0">
                <a:solidFill>
                  <a:schemeClr val="bg1"/>
                </a:solidFill>
              </a:rPr>
              <a:t>Brace expansion is used to generate discretionary strings of characters. Braces contain a </a:t>
            </a:r>
            <a:r>
              <a:rPr lang="en-US" sz="2000" dirty="0" err="1">
                <a:solidFill>
                  <a:schemeClr val="bg1"/>
                </a:solidFill>
              </a:rPr>
              <a:t>commaseparated</a:t>
            </a:r>
            <a:r>
              <a:rPr lang="en-US" sz="2000" dirty="0">
                <a:solidFill>
                  <a:schemeClr val="bg1"/>
                </a:solidFill>
              </a:rPr>
              <a:t> list of strings, or a sequence expression. The result includes the text preceding or following the brace definition. Brace expansions may be nested, one inside another. Also </a:t>
            </a:r>
            <a:r>
              <a:rPr lang="en-US" sz="2000" dirty="0" err="1">
                <a:solidFill>
                  <a:schemeClr val="bg1"/>
                </a:solidFill>
              </a:rPr>
              <a:t>doubledot</a:t>
            </a:r>
            <a:r>
              <a:rPr lang="en-US" sz="2000" dirty="0">
                <a:solidFill>
                  <a:schemeClr val="bg1"/>
                </a:solidFill>
              </a:rPr>
              <a:t> syntax </a:t>
            </a:r>
            <a:r>
              <a:rPr lang="en-US" sz="2000" dirty="0">
                <a:solidFill>
                  <a:schemeClr val="accent1">
                    <a:lumMod val="60000"/>
                    <a:lumOff val="40000"/>
                  </a:schemeClr>
                </a:solidFill>
              </a:rPr>
              <a:t>(..)</a:t>
            </a:r>
            <a:r>
              <a:rPr lang="en-US" sz="2000" dirty="0">
                <a:solidFill>
                  <a:schemeClr val="bg1"/>
                </a:solidFill>
              </a:rPr>
              <a:t> expands to a sequence such that </a:t>
            </a:r>
            <a:r>
              <a:rPr lang="en-US" sz="2000" dirty="0">
                <a:solidFill>
                  <a:schemeClr val="accent1">
                    <a:lumMod val="60000"/>
                    <a:lumOff val="40000"/>
                  </a:schemeClr>
                </a:solidFill>
              </a:rPr>
              <a:t>{</a:t>
            </a:r>
            <a:r>
              <a:rPr lang="en-US" sz="2000" dirty="0" err="1">
                <a:solidFill>
                  <a:schemeClr val="accent1">
                    <a:lumMod val="60000"/>
                    <a:lumOff val="40000"/>
                  </a:schemeClr>
                </a:solidFill>
              </a:rPr>
              <a:t>m..p</a:t>
            </a:r>
            <a:r>
              <a:rPr lang="en-US" sz="2000" dirty="0">
                <a:solidFill>
                  <a:schemeClr val="accent1">
                    <a:lumMod val="60000"/>
                    <a:lumOff val="40000"/>
                  </a:schemeClr>
                </a:solidFill>
              </a:rPr>
              <a:t>} </a:t>
            </a:r>
            <a:r>
              <a:rPr lang="en-US" sz="2000" dirty="0">
                <a:solidFill>
                  <a:schemeClr val="bg1"/>
                </a:solidFill>
              </a:rPr>
              <a:t>will expand to </a:t>
            </a:r>
            <a:r>
              <a:rPr lang="en-US" sz="2000" dirty="0">
                <a:solidFill>
                  <a:schemeClr val="accent1">
                    <a:lumMod val="60000"/>
                    <a:lumOff val="40000"/>
                  </a:schemeClr>
                </a:solidFill>
              </a:rPr>
              <a:t>m n o p</a:t>
            </a:r>
            <a:r>
              <a:rPr lang="en-US" sz="2000" dirty="0">
                <a:solidFill>
                  <a:schemeClr val="bg1"/>
                </a:solidFill>
              </a:rPr>
              <a:t>.</a:t>
            </a:r>
          </a:p>
          <a:p>
            <a:endParaRPr lang="en-US" dirty="0"/>
          </a:p>
        </p:txBody>
      </p:sp>
      <p:pic>
        <p:nvPicPr>
          <p:cNvPr id="5" name="Picture 4">
            <a:extLst>
              <a:ext uri="{FF2B5EF4-FFF2-40B4-BE49-F238E27FC236}">
                <a16:creationId xmlns:a16="http://schemas.microsoft.com/office/drawing/2014/main" id="{CF2EE4A7-3A29-C2A9-37A7-DEA1722D0CF2}"/>
              </a:ext>
            </a:extLst>
          </p:cNvPr>
          <p:cNvPicPr>
            <a:picLocks noChangeAspect="1"/>
          </p:cNvPicPr>
          <p:nvPr/>
        </p:nvPicPr>
        <p:blipFill rotWithShape="1">
          <a:blip r:embed="rId2">
            <a:extLst>
              <a:ext uri="{28A0092B-C50C-407E-A947-70E740481C1C}">
                <a14:useLocalDpi xmlns:a14="http://schemas.microsoft.com/office/drawing/2010/main" val="0"/>
              </a:ext>
            </a:extLst>
          </a:blip>
          <a:srcRect t="1990" b="1"/>
          <a:stretch/>
        </p:blipFill>
        <p:spPr>
          <a:xfrm>
            <a:off x="1066800" y="3546988"/>
            <a:ext cx="10058400" cy="2541989"/>
          </a:xfrm>
          <a:prstGeom prst="rect">
            <a:avLst/>
          </a:prstGeom>
        </p:spPr>
      </p:pic>
    </p:spTree>
    <p:extLst>
      <p:ext uri="{BB962C8B-B14F-4D97-AF65-F5344CB8AC3E}">
        <p14:creationId xmlns:p14="http://schemas.microsoft.com/office/powerpoint/2010/main" val="243603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8021-BE27-4001-39E3-5F10F2D5BBFC}"/>
              </a:ext>
            </a:extLst>
          </p:cNvPr>
          <p:cNvSpPr>
            <a:spLocks noGrp="1"/>
          </p:cNvSpPr>
          <p:nvPr>
            <p:ph type="title"/>
          </p:nvPr>
        </p:nvSpPr>
        <p:spPr/>
        <p:txBody>
          <a:bodyPr/>
          <a:lstStyle/>
          <a:p>
            <a:r>
              <a:rPr lang="en-US" dirty="0">
                <a:solidFill>
                  <a:srgbClr val="FF0000"/>
                </a:solidFill>
              </a:rPr>
              <a:t>Brace Expansion </a:t>
            </a:r>
          </a:p>
        </p:txBody>
      </p:sp>
      <p:sp>
        <p:nvSpPr>
          <p:cNvPr id="3" name="Content Placeholder 2">
            <a:extLst>
              <a:ext uri="{FF2B5EF4-FFF2-40B4-BE49-F238E27FC236}">
                <a16:creationId xmlns:a16="http://schemas.microsoft.com/office/drawing/2014/main" id="{B772EA8C-2EA5-88D1-4F60-97EA5471E7AE}"/>
              </a:ext>
            </a:extLst>
          </p:cNvPr>
          <p:cNvSpPr>
            <a:spLocks noGrp="1"/>
          </p:cNvSpPr>
          <p:nvPr>
            <p:ph idx="1"/>
          </p:nvPr>
        </p:nvSpPr>
        <p:spPr/>
        <p:txBody>
          <a:bodyPr/>
          <a:lstStyle/>
          <a:p>
            <a:pPr>
              <a:buClr>
                <a:srgbClr val="CC0000"/>
              </a:buClr>
            </a:pPr>
            <a:r>
              <a:rPr lang="en-US" sz="2000" dirty="0">
                <a:solidFill>
                  <a:schemeClr val="bg1"/>
                </a:solidFill>
              </a:rPr>
              <a:t>A practical use of brace expansion is to quickly create a number of files or directories. </a:t>
            </a:r>
          </a:p>
          <a:p>
            <a:endParaRPr lang="en-US" dirty="0"/>
          </a:p>
        </p:txBody>
      </p:sp>
      <p:pic>
        <p:nvPicPr>
          <p:cNvPr id="5" name="Picture 4">
            <a:extLst>
              <a:ext uri="{FF2B5EF4-FFF2-40B4-BE49-F238E27FC236}">
                <a16:creationId xmlns:a16="http://schemas.microsoft.com/office/drawing/2014/main" id="{EE774532-66F5-9400-308A-148D89531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610285"/>
            <a:ext cx="10058399" cy="1857437"/>
          </a:xfrm>
          <a:prstGeom prst="rect">
            <a:avLst/>
          </a:prstGeom>
        </p:spPr>
      </p:pic>
    </p:spTree>
    <p:extLst>
      <p:ext uri="{BB962C8B-B14F-4D97-AF65-F5344CB8AC3E}">
        <p14:creationId xmlns:p14="http://schemas.microsoft.com/office/powerpoint/2010/main" val="78114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F21B5-D259-07C2-F0BE-A455E0ED10D8}"/>
              </a:ext>
            </a:extLst>
          </p:cNvPr>
          <p:cNvSpPr>
            <a:spLocks noGrp="1"/>
          </p:cNvSpPr>
          <p:nvPr>
            <p:ph type="title"/>
          </p:nvPr>
        </p:nvSpPr>
        <p:spPr/>
        <p:txBody>
          <a:bodyPr/>
          <a:lstStyle/>
          <a:p>
            <a:r>
              <a:rPr lang="en-US" dirty="0">
                <a:solidFill>
                  <a:srgbClr val="FF0000"/>
                </a:solidFill>
              </a:rPr>
              <a:t>Variable Expansion</a:t>
            </a:r>
          </a:p>
        </p:txBody>
      </p:sp>
      <p:sp>
        <p:nvSpPr>
          <p:cNvPr id="3" name="Content Placeholder 2">
            <a:extLst>
              <a:ext uri="{FF2B5EF4-FFF2-40B4-BE49-F238E27FC236}">
                <a16:creationId xmlns:a16="http://schemas.microsoft.com/office/drawing/2014/main" id="{B11C54BD-31F2-7D34-1BC6-EE525ED895D7}"/>
              </a:ext>
            </a:extLst>
          </p:cNvPr>
          <p:cNvSpPr>
            <a:spLocks noGrp="1"/>
          </p:cNvSpPr>
          <p:nvPr>
            <p:ph idx="1"/>
          </p:nvPr>
        </p:nvSpPr>
        <p:spPr/>
        <p:txBody>
          <a:bodyPr/>
          <a:lstStyle/>
          <a:p>
            <a:pPr>
              <a:buClr>
                <a:srgbClr val="CC0000"/>
              </a:buClr>
            </a:pPr>
            <a:r>
              <a:rPr lang="en-US" sz="2000" dirty="0">
                <a:solidFill>
                  <a:schemeClr val="bg1"/>
                </a:solidFill>
              </a:rPr>
              <a:t>A variable acts like a named container that can store a value in memory. Variables make it easy to access and modify the stored data either from the command line or within a shell script.</a:t>
            </a:r>
          </a:p>
          <a:p>
            <a:r>
              <a:rPr lang="en-US" sz="2000" dirty="0">
                <a:solidFill>
                  <a:schemeClr val="bg1"/>
                </a:solidFill>
              </a:rPr>
              <a:t>You can assign data as a value to a variable using the following syntax:</a:t>
            </a:r>
          </a:p>
          <a:p>
            <a:endParaRPr lang="en-US" dirty="0"/>
          </a:p>
          <a:p>
            <a:r>
              <a:rPr lang="en-US" sz="2000" dirty="0">
                <a:solidFill>
                  <a:schemeClr val="bg1"/>
                </a:solidFill>
              </a:rPr>
              <a:t>You can use variable expansion to convert the variable name to its value on the command line. If a string starts with a dollar sign ($), then the shell will try to use the rest of that string as a variable name and replace it with whatever value the variable has</a:t>
            </a:r>
          </a:p>
        </p:txBody>
      </p:sp>
      <p:pic>
        <p:nvPicPr>
          <p:cNvPr id="5" name="Picture 4">
            <a:extLst>
              <a:ext uri="{FF2B5EF4-FFF2-40B4-BE49-F238E27FC236}">
                <a16:creationId xmlns:a16="http://schemas.microsoft.com/office/drawing/2014/main" id="{E28F3F6F-B71D-6465-31AA-4F4D48041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564913"/>
            <a:ext cx="9922974" cy="289331"/>
          </a:xfrm>
          <a:prstGeom prst="rect">
            <a:avLst/>
          </a:prstGeom>
        </p:spPr>
      </p:pic>
    </p:spTree>
    <p:extLst>
      <p:ext uri="{BB962C8B-B14F-4D97-AF65-F5344CB8AC3E}">
        <p14:creationId xmlns:p14="http://schemas.microsoft.com/office/powerpoint/2010/main" val="274847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7231-2F7E-886D-5CAD-D5746E116208}"/>
              </a:ext>
            </a:extLst>
          </p:cNvPr>
          <p:cNvSpPr>
            <a:spLocks noGrp="1"/>
          </p:cNvSpPr>
          <p:nvPr>
            <p:ph type="title"/>
          </p:nvPr>
        </p:nvSpPr>
        <p:spPr/>
        <p:txBody>
          <a:bodyPr/>
          <a:lstStyle/>
          <a:p>
            <a:r>
              <a:rPr lang="en-US" dirty="0">
                <a:solidFill>
                  <a:srgbClr val="FF0000"/>
                </a:solidFill>
              </a:rPr>
              <a:t>Variable Expansion</a:t>
            </a:r>
          </a:p>
        </p:txBody>
      </p:sp>
      <p:sp>
        <p:nvSpPr>
          <p:cNvPr id="3" name="Content Placeholder 2">
            <a:extLst>
              <a:ext uri="{FF2B5EF4-FFF2-40B4-BE49-F238E27FC236}">
                <a16:creationId xmlns:a16="http://schemas.microsoft.com/office/drawing/2014/main" id="{E378D737-E456-6AB6-C3AE-6AADC37F874D}"/>
              </a:ext>
            </a:extLst>
          </p:cNvPr>
          <p:cNvSpPr>
            <a:spLocks noGrp="1"/>
          </p:cNvSpPr>
          <p:nvPr>
            <p:ph idx="1"/>
          </p:nvPr>
        </p:nvSpPr>
        <p:spPr/>
        <p:txBody>
          <a:bodyPr/>
          <a:lstStyle/>
          <a:p>
            <a:endParaRPr lang="en-US" dirty="0"/>
          </a:p>
          <a:p>
            <a:endParaRPr lang="en-US" dirty="0"/>
          </a:p>
          <a:p>
            <a:endParaRPr lang="en-US" dirty="0"/>
          </a:p>
          <a:p>
            <a:pPr algn="just">
              <a:buClr>
                <a:srgbClr val="CC0000"/>
              </a:buClr>
            </a:pPr>
            <a:r>
              <a:rPr lang="en-US" sz="2000" dirty="0">
                <a:solidFill>
                  <a:schemeClr val="bg1"/>
                </a:solidFill>
              </a:rPr>
              <a:t>To help avoid mistakes due to other shell expansions, you can put the name of the variable in curly braces, for example </a:t>
            </a:r>
            <a:r>
              <a:rPr lang="en-US" sz="2000" dirty="0">
                <a:solidFill>
                  <a:schemeClr val="accent1">
                    <a:lumMod val="60000"/>
                    <a:lumOff val="40000"/>
                  </a:schemeClr>
                </a:solidFill>
              </a:rPr>
              <a:t>${VARIABLENAME}</a:t>
            </a:r>
            <a:r>
              <a:rPr lang="en-US" sz="2000" dirty="0">
                <a:solidFill>
                  <a:schemeClr val="bg2"/>
                </a:solidFill>
              </a:rPr>
              <a:t>. </a:t>
            </a:r>
          </a:p>
          <a:p>
            <a:endParaRPr lang="en-US" dirty="0"/>
          </a:p>
        </p:txBody>
      </p:sp>
      <p:pic>
        <p:nvPicPr>
          <p:cNvPr id="7" name="Picture 6">
            <a:extLst>
              <a:ext uri="{FF2B5EF4-FFF2-40B4-BE49-F238E27FC236}">
                <a16:creationId xmlns:a16="http://schemas.microsoft.com/office/drawing/2014/main" id="{4898C6E7-66EC-C087-8322-69740C713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300342"/>
            <a:ext cx="9656204" cy="857864"/>
          </a:xfrm>
          <a:prstGeom prst="rect">
            <a:avLst/>
          </a:prstGeom>
        </p:spPr>
      </p:pic>
      <p:pic>
        <p:nvPicPr>
          <p:cNvPr id="9" name="Picture 8">
            <a:extLst>
              <a:ext uri="{FF2B5EF4-FFF2-40B4-BE49-F238E27FC236}">
                <a16:creationId xmlns:a16="http://schemas.microsoft.com/office/drawing/2014/main" id="{D4AB1B88-83D4-A635-FFCD-CF9EDA800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827" y="4670174"/>
            <a:ext cx="9860149" cy="857864"/>
          </a:xfrm>
          <a:prstGeom prst="rect">
            <a:avLst/>
          </a:prstGeom>
        </p:spPr>
      </p:pic>
    </p:spTree>
    <p:extLst>
      <p:ext uri="{BB962C8B-B14F-4D97-AF65-F5344CB8AC3E}">
        <p14:creationId xmlns:p14="http://schemas.microsoft.com/office/powerpoint/2010/main" val="108159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A9B2-CDDD-A7DD-8AC3-BF68CFDCDC60}"/>
              </a:ext>
            </a:extLst>
          </p:cNvPr>
          <p:cNvSpPr>
            <a:spLocks noGrp="1"/>
          </p:cNvSpPr>
          <p:nvPr>
            <p:ph type="title"/>
          </p:nvPr>
        </p:nvSpPr>
        <p:spPr/>
        <p:txBody>
          <a:bodyPr/>
          <a:lstStyle/>
          <a:p>
            <a:r>
              <a:rPr lang="en-US" dirty="0">
                <a:solidFill>
                  <a:srgbClr val="FF0000"/>
                </a:solidFill>
              </a:rPr>
              <a:t>Command Substitution</a:t>
            </a:r>
          </a:p>
        </p:txBody>
      </p:sp>
      <p:sp>
        <p:nvSpPr>
          <p:cNvPr id="3" name="Content Placeholder 2">
            <a:extLst>
              <a:ext uri="{FF2B5EF4-FFF2-40B4-BE49-F238E27FC236}">
                <a16:creationId xmlns:a16="http://schemas.microsoft.com/office/drawing/2014/main" id="{3315A759-097C-27DB-C1FC-DBBF19AC84E8}"/>
              </a:ext>
            </a:extLst>
          </p:cNvPr>
          <p:cNvSpPr>
            <a:spLocks noGrp="1"/>
          </p:cNvSpPr>
          <p:nvPr>
            <p:ph idx="1"/>
          </p:nvPr>
        </p:nvSpPr>
        <p:spPr/>
        <p:txBody>
          <a:bodyPr/>
          <a:lstStyle/>
          <a:p>
            <a:pPr algn="just">
              <a:buClr>
                <a:srgbClr val="CC0000"/>
              </a:buClr>
            </a:pPr>
            <a:r>
              <a:rPr lang="en-US" sz="2000" dirty="0">
                <a:solidFill>
                  <a:schemeClr val="bg1"/>
                </a:solidFill>
              </a:rPr>
              <a:t>Command substitution allows the output of a command to replace the command itself on the command line. Command substitution occurs when a command is enclosed in parentheses, and preceded by a dollar sign </a:t>
            </a:r>
            <a:r>
              <a:rPr lang="en-US" sz="2000" dirty="0">
                <a:solidFill>
                  <a:schemeClr val="accent1"/>
                </a:solidFill>
              </a:rPr>
              <a:t>($)</a:t>
            </a:r>
            <a:r>
              <a:rPr lang="en-US" sz="2000" dirty="0">
                <a:solidFill>
                  <a:schemeClr val="bg1"/>
                </a:solidFill>
              </a:rPr>
              <a:t>. The </a:t>
            </a:r>
            <a:r>
              <a:rPr lang="en-US" sz="2000" dirty="0">
                <a:solidFill>
                  <a:schemeClr val="accent1"/>
                </a:solidFill>
              </a:rPr>
              <a:t>$(command) </a:t>
            </a:r>
            <a:r>
              <a:rPr lang="en-US" sz="2000" dirty="0">
                <a:solidFill>
                  <a:schemeClr val="bg1"/>
                </a:solidFill>
              </a:rPr>
              <a:t>form can nest multiple command expansions inside each other.</a:t>
            </a:r>
          </a:p>
          <a:p>
            <a:endParaRPr lang="en-US" dirty="0"/>
          </a:p>
        </p:txBody>
      </p:sp>
      <p:pic>
        <p:nvPicPr>
          <p:cNvPr id="5" name="Picture 4">
            <a:extLst>
              <a:ext uri="{FF2B5EF4-FFF2-40B4-BE49-F238E27FC236}">
                <a16:creationId xmlns:a16="http://schemas.microsoft.com/office/drawing/2014/main" id="{AA8A8269-4BDE-BCFF-0084-CC9F9C7AB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123" y="3339736"/>
            <a:ext cx="10373256" cy="1188719"/>
          </a:xfrm>
          <a:prstGeom prst="rect">
            <a:avLst/>
          </a:prstGeom>
        </p:spPr>
      </p:pic>
    </p:spTree>
    <p:extLst>
      <p:ext uri="{BB962C8B-B14F-4D97-AF65-F5344CB8AC3E}">
        <p14:creationId xmlns:p14="http://schemas.microsoft.com/office/powerpoint/2010/main" val="42232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1C0E-5D6E-5BD6-C49D-60B3608E569B}"/>
              </a:ext>
            </a:extLst>
          </p:cNvPr>
          <p:cNvSpPr>
            <a:spLocks noGrp="1"/>
          </p:cNvSpPr>
          <p:nvPr>
            <p:ph type="title"/>
          </p:nvPr>
        </p:nvSpPr>
        <p:spPr/>
        <p:txBody>
          <a:bodyPr/>
          <a:lstStyle/>
          <a:p>
            <a:r>
              <a:rPr lang="en-US" dirty="0">
                <a:solidFill>
                  <a:srgbClr val="FF0000"/>
                </a:solidFill>
              </a:rPr>
              <a:t>Protecting Arguments from Expansion </a:t>
            </a:r>
          </a:p>
        </p:txBody>
      </p:sp>
      <p:sp>
        <p:nvSpPr>
          <p:cNvPr id="3" name="Content Placeholder 2">
            <a:extLst>
              <a:ext uri="{FF2B5EF4-FFF2-40B4-BE49-F238E27FC236}">
                <a16:creationId xmlns:a16="http://schemas.microsoft.com/office/drawing/2014/main" id="{DF72F747-EE53-E9E7-4BE5-F22951F93935}"/>
              </a:ext>
            </a:extLst>
          </p:cNvPr>
          <p:cNvSpPr>
            <a:spLocks noGrp="1"/>
          </p:cNvSpPr>
          <p:nvPr>
            <p:ph idx="1"/>
          </p:nvPr>
        </p:nvSpPr>
        <p:spPr/>
        <p:txBody>
          <a:bodyPr>
            <a:normAutofit/>
          </a:bodyPr>
          <a:lstStyle/>
          <a:p>
            <a:pPr algn="just">
              <a:buClr>
                <a:srgbClr val="CC0000"/>
              </a:buClr>
            </a:pPr>
            <a:r>
              <a:rPr lang="en-US" sz="2000" dirty="0">
                <a:solidFill>
                  <a:schemeClr val="bg1"/>
                </a:solidFill>
              </a:rPr>
              <a:t>Many characters have special meaning in the Bash shell. To keep the shell from performing shell expansions on parts of your command line, you can quote and escape characters and strings. </a:t>
            </a:r>
          </a:p>
          <a:p>
            <a:pPr algn="just">
              <a:buClr>
                <a:srgbClr val="CC0000"/>
              </a:buClr>
            </a:pPr>
            <a:r>
              <a:rPr lang="en-US" sz="2000" dirty="0">
                <a:solidFill>
                  <a:schemeClr val="bg1"/>
                </a:solidFill>
              </a:rPr>
              <a:t>The backslash </a:t>
            </a:r>
            <a:r>
              <a:rPr lang="en-US" sz="2000" dirty="0">
                <a:solidFill>
                  <a:schemeClr val="accent1"/>
                </a:solidFill>
              </a:rPr>
              <a:t>(\)</a:t>
            </a:r>
            <a:r>
              <a:rPr lang="en-US" sz="2000" dirty="0">
                <a:solidFill>
                  <a:schemeClr val="bg1"/>
                </a:solidFill>
              </a:rPr>
              <a:t> is an escape character in the Bash shell. It will protect the character immediately following it from expansion.</a:t>
            </a:r>
          </a:p>
        </p:txBody>
      </p:sp>
      <p:pic>
        <p:nvPicPr>
          <p:cNvPr id="5" name="Picture 4">
            <a:extLst>
              <a:ext uri="{FF2B5EF4-FFF2-40B4-BE49-F238E27FC236}">
                <a16:creationId xmlns:a16="http://schemas.microsoft.com/office/drawing/2014/main" id="{83C633A9-0DD8-003F-7AA1-2D545D6B6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075472"/>
            <a:ext cx="10276314" cy="1188720"/>
          </a:xfrm>
          <a:prstGeom prst="rect">
            <a:avLst/>
          </a:prstGeom>
        </p:spPr>
      </p:pic>
    </p:spTree>
    <p:extLst>
      <p:ext uri="{BB962C8B-B14F-4D97-AF65-F5344CB8AC3E}">
        <p14:creationId xmlns:p14="http://schemas.microsoft.com/office/powerpoint/2010/main" val="38115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494C-DE3E-6FBB-95D4-87E5B6461360}"/>
              </a:ext>
            </a:extLst>
          </p:cNvPr>
          <p:cNvSpPr>
            <a:spLocks noGrp="1"/>
          </p:cNvSpPr>
          <p:nvPr>
            <p:ph type="title"/>
          </p:nvPr>
        </p:nvSpPr>
        <p:spPr/>
        <p:txBody>
          <a:bodyPr/>
          <a:lstStyle/>
          <a:p>
            <a:r>
              <a:rPr lang="en-US" dirty="0">
                <a:solidFill>
                  <a:srgbClr val="FF0000"/>
                </a:solidFill>
              </a:rPr>
              <a:t>Protecting Arguments from Expansion</a:t>
            </a:r>
          </a:p>
        </p:txBody>
      </p:sp>
      <p:sp>
        <p:nvSpPr>
          <p:cNvPr id="3" name="Content Placeholder 2">
            <a:extLst>
              <a:ext uri="{FF2B5EF4-FFF2-40B4-BE49-F238E27FC236}">
                <a16:creationId xmlns:a16="http://schemas.microsoft.com/office/drawing/2014/main" id="{50B9BC7A-0B7D-01E2-D906-606CFCF5AA8C}"/>
              </a:ext>
            </a:extLst>
          </p:cNvPr>
          <p:cNvSpPr>
            <a:spLocks noGrp="1"/>
          </p:cNvSpPr>
          <p:nvPr>
            <p:ph idx="1"/>
          </p:nvPr>
        </p:nvSpPr>
        <p:spPr/>
        <p:txBody>
          <a:bodyPr>
            <a:normAutofit/>
          </a:bodyPr>
          <a:lstStyle/>
          <a:p>
            <a:pPr>
              <a:buClr>
                <a:srgbClr val="CC0000"/>
              </a:buClr>
            </a:pPr>
            <a:r>
              <a:rPr lang="en-US" sz="2000" dirty="0">
                <a:solidFill>
                  <a:schemeClr val="bg1"/>
                </a:solidFill>
              </a:rPr>
              <a:t>In the preceding example, protecting the dollar sign from expansion caused Bash to treat it as a regular character and it did not perform variable expansion on $HOME. </a:t>
            </a:r>
          </a:p>
          <a:p>
            <a:pPr>
              <a:buClr>
                <a:srgbClr val="CC0000"/>
              </a:buClr>
            </a:pPr>
            <a:r>
              <a:rPr lang="en-US" sz="2000" dirty="0">
                <a:solidFill>
                  <a:schemeClr val="bg1"/>
                </a:solidFill>
              </a:rPr>
              <a:t>To protect longer character strings, single quotes </a:t>
            </a:r>
            <a:r>
              <a:rPr lang="en-US" sz="2000" dirty="0">
                <a:solidFill>
                  <a:schemeClr val="accent1"/>
                </a:solidFill>
              </a:rPr>
              <a:t>(')</a:t>
            </a:r>
            <a:r>
              <a:rPr lang="en-US" sz="2000" dirty="0">
                <a:solidFill>
                  <a:schemeClr val="bg1"/>
                </a:solidFill>
              </a:rPr>
              <a:t> or double quotes </a:t>
            </a:r>
            <a:r>
              <a:rPr lang="en-US" sz="2000" dirty="0">
                <a:solidFill>
                  <a:schemeClr val="accent1"/>
                </a:solidFill>
              </a:rPr>
              <a:t>(")</a:t>
            </a:r>
            <a:r>
              <a:rPr lang="en-US" sz="2000" dirty="0">
                <a:solidFill>
                  <a:schemeClr val="bg1"/>
                </a:solidFill>
              </a:rPr>
              <a:t> are used to enclose strings. They have slightly different effects. Single quotes stop all shell expansion. Double quotes stop most shell expansion. </a:t>
            </a:r>
          </a:p>
          <a:p>
            <a:pPr>
              <a:buClr>
                <a:srgbClr val="CC0000"/>
              </a:buClr>
            </a:pPr>
            <a:r>
              <a:rPr lang="en-US" sz="2000" dirty="0">
                <a:solidFill>
                  <a:schemeClr val="bg1"/>
                </a:solidFill>
              </a:rPr>
              <a:t>Use double quotation marks to suppress </a:t>
            </a:r>
            <a:r>
              <a:rPr lang="en-US" sz="2000" dirty="0" err="1">
                <a:solidFill>
                  <a:schemeClr val="bg1"/>
                </a:solidFill>
              </a:rPr>
              <a:t>globbing</a:t>
            </a:r>
            <a:r>
              <a:rPr lang="en-US" sz="2000" dirty="0">
                <a:solidFill>
                  <a:schemeClr val="bg1"/>
                </a:solidFill>
              </a:rPr>
              <a:t> and shell expansion, but still allow command and variable substitution. </a:t>
            </a:r>
          </a:p>
        </p:txBody>
      </p:sp>
      <p:pic>
        <p:nvPicPr>
          <p:cNvPr id="5" name="Picture 4">
            <a:extLst>
              <a:ext uri="{FF2B5EF4-FFF2-40B4-BE49-F238E27FC236}">
                <a16:creationId xmlns:a16="http://schemas.microsoft.com/office/drawing/2014/main" id="{5FE9F59B-64FF-B0CA-11DB-CCC9ADD7F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520" y="4497492"/>
            <a:ext cx="9943210" cy="927458"/>
          </a:xfrm>
          <a:prstGeom prst="rect">
            <a:avLst/>
          </a:prstGeom>
        </p:spPr>
      </p:pic>
    </p:spTree>
    <p:extLst>
      <p:ext uri="{BB962C8B-B14F-4D97-AF65-F5344CB8AC3E}">
        <p14:creationId xmlns:p14="http://schemas.microsoft.com/office/powerpoint/2010/main" val="116604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Reality for customers </a:t>
            </a:r>
          </a:p>
        </p:txBody>
      </p:sp>
      <p:sp>
        <p:nvSpPr>
          <p:cNvPr id="3" name="Content Placeholder 2"/>
          <p:cNvSpPr>
            <a:spLocks noGrp="1"/>
          </p:cNvSpPr>
          <p:nvPr>
            <p:ph sz="half" idx="1"/>
          </p:nvPr>
        </p:nvSpPr>
        <p:spPr/>
        <p:txBody>
          <a:bodyPr>
            <a:normAutofit/>
          </a:bodyPr>
          <a:lstStyle/>
          <a:p>
            <a:pPr>
              <a:buClr>
                <a:srgbClr val="C00000"/>
              </a:buClr>
            </a:pPr>
            <a:r>
              <a:rPr lang="en-US" sz="2000" dirty="0">
                <a:solidFill>
                  <a:schemeClr val="bg1"/>
                </a:solidFill>
              </a:rPr>
              <a:t>Cloud is the new normal</a:t>
            </a:r>
          </a:p>
          <a:p>
            <a:pPr>
              <a:buClr>
                <a:srgbClr val="C00000"/>
              </a:buClr>
            </a:pPr>
            <a:r>
              <a:rPr lang="en-US" sz="2000" dirty="0">
                <a:solidFill>
                  <a:schemeClr val="bg1"/>
                </a:solidFill>
              </a:rPr>
              <a:t>APIs are the future</a:t>
            </a:r>
          </a:p>
          <a:p>
            <a:pPr>
              <a:buClr>
                <a:srgbClr val="C00000"/>
              </a:buClr>
            </a:pPr>
            <a:r>
              <a:rPr lang="en-US" sz="2000" dirty="0">
                <a:solidFill>
                  <a:schemeClr val="bg1"/>
                </a:solidFill>
              </a:rPr>
              <a:t>Finding talent is hard</a:t>
            </a:r>
          </a:p>
          <a:p>
            <a:pPr>
              <a:buClr>
                <a:srgbClr val="C00000"/>
              </a:buClr>
            </a:pPr>
            <a:r>
              <a:rPr lang="en-US" sz="2000" dirty="0">
                <a:solidFill>
                  <a:schemeClr val="bg1"/>
                </a:solidFill>
              </a:rPr>
              <a:t>Complexity maintenance security</a:t>
            </a:r>
          </a:p>
        </p:txBody>
      </p:sp>
      <p:pic>
        <p:nvPicPr>
          <p:cNvPr id="8" name="Content Placeholder 7" descr="A picture containing person, worktable&#10;&#10;Description automatically generated">
            <a:extLst>
              <a:ext uri="{FF2B5EF4-FFF2-40B4-BE49-F238E27FC236}">
                <a16:creationId xmlns:a16="http://schemas.microsoft.com/office/drawing/2014/main" id="{CA87DB4A-55E9-5523-DA18-5F540A28A50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95722" y="2269878"/>
            <a:ext cx="5300662" cy="3535499"/>
          </a:xfrm>
        </p:spPr>
      </p:pic>
    </p:spTree>
    <p:extLst>
      <p:ext uri="{BB962C8B-B14F-4D97-AF65-F5344CB8AC3E}">
        <p14:creationId xmlns:p14="http://schemas.microsoft.com/office/powerpoint/2010/main" val="15705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6EBA-D502-955C-CD95-FB9BA3C64B0B}"/>
              </a:ext>
            </a:extLst>
          </p:cNvPr>
          <p:cNvSpPr>
            <a:spLocks noGrp="1"/>
          </p:cNvSpPr>
          <p:nvPr>
            <p:ph type="title"/>
          </p:nvPr>
        </p:nvSpPr>
        <p:spPr/>
        <p:txBody>
          <a:bodyPr/>
          <a:lstStyle/>
          <a:p>
            <a:r>
              <a:rPr lang="en-US" dirty="0">
                <a:solidFill>
                  <a:srgbClr val="FF0000"/>
                </a:solidFill>
              </a:rPr>
              <a:t>Protecting Arguments from Expansion</a:t>
            </a:r>
          </a:p>
        </p:txBody>
      </p:sp>
      <p:sp>
        <p:nvSpPr>
          <p:cNvPr id="3" name="Content Placeholder 2">
            <a:extLst>
              <a:ext uri="{FF2B5EF4-FFF2-40B4-BE49-F238E27FC236}">
                <a16:creationId xmlns:a16="http://schemas.microsoft.com/office/drawing/2014/main" id="{94F6696F-8AC2-9B4E-2947-D9D72BB33E63}"/>
              </a:ext>
            </a:extLst>
          </p:cNvPr>
          <p:cNvSpPr>
            <a:spLocks noGrp="1"/>
          </p:cNvSpPr>
          <p:nvPr>
            <p:ph idx="1"/>
          </p:nvPr>
        </p:nvSpPr>
        <p:spPr/>
        <p:txBody>
          <a:bodyPr/>
          <a:lstStyle/>
          <a:p>
            <a:pPr>
              <a:buClr>
                <a:srgbClr val="CC0000"/>
              </a:buClr>
            </a:pPr>
            <a:r>
              <a:rPr lang="en-US" sz="2000" dirty="0">
                <a:solidFill>
                  <a:schemeClr val="bg1"/>
                </a:solidFill>
              </a:rPr>
              <a:t>Use single quotation marks to interpret all text literally.</a:t>
            </a:r>
          </a:p>
          <a:p>
            <a:endParaRPr lang="en-US" dirty="0"/>
          </a:p>
        </p:txBody>
      </p:sp>
      <p:pic>
        <p:nvPicPr>
          <p:cNvPr id="5" name="Picture 4">
            <a:extLst>
              <a:ext uri="{FF2B5EF4-FFF2-40B4-BE49-F238E27FC236}">
                <a16:creationId xmlns:a16="http://schemas.microsoft.com/office/drawing/2014/main" id="{AA583051-44AC-40ED-66CF-8078BB1EB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402476"/>
            <a:ext cx="9522542" cy="1153000"/>
          </a:xfrm>
          <a:prstGeom prst="rect">
            <a:avLst/>
          </a:prstGeom>
        </p:spPr>
      </p:pic>
    </p:spTree>
    <p:extLst>
      <p:ext uri="{BB962C8B-B14F-4D97-AF65-F5344CB8AC3E}">
        <p14:creationId xmlns:p14="http://schemas.microsoft.com/office/powerpoint/2010/main" val="171819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3BCF-1E6B-F5FE-98A0-9426266D8093}"/>
              </a:ext>
            </a:extLst>
          </p:cNvPr>
          <p:cNvSpPr>
            <a:spLocks noGrp="1"/>
          </p:cNvSpPr>
          <p:nvPr>
            <p:ph type="title"/>
          </p:nvPr>
        </p:nvSpPr>
        <p:spPr/>
        <p:txBody>
          <a:bodyPr/>
          <a:lstStyle/>
          <a:p>
            <a:r>
              <a:rPr lang="en-US" dirty="0"/>
              <a:t>Lab(Step1)</a:t>
            </a:r>
          </a:p>
        </p:txBody>
      </p:sp>
      <p:sp>
        <p:nvSpPr>
          <p:cNvPr id="3" name="Content Placeholder 2">
            <a:extLst>
              <a:ext uri="{FF2B5EF4-FFF2-40B4-BE49-F238E27FC236}">
                <a16:creationId xmlns:a16="http://schemas.microsoft.com/office/drawing/2014/main" id="{9FB12EF3-0E43-9FA5-1B67-D8ECF0028757}"/>
              </a:ext>
            </a:extLst>
          </p:cNvPr>
          <p:cNvSpPr>
            <a:spLocks noGrp="1"/>
          </p:cNvSpPr>
          <p:nvPr>
            <p:ph idx="1"/>
          </p:nvPr>
        </p:nvSpPr>
        <p:spPr/>
        <p:txBody>
          <a:bodyPr>
            <a:normAutofit/>
          </a:bodyPr>
          <a:lstStyle/>
          <a:p>
            <a:r>
              <a:rPr lang="en-US" sz="2000" dirty="0"/>
              <a:t>Create an initial set of empty practice files to use in this lab.</a:t>
            </a:r>
          </a:p>
          <a:p>
            <a:r>
              <a:rPr lang="en-US" sz="2000" dirty="0"/>
              <a:t> This should consist of 12 "recorded video files" with names of the form tv_seasonX_episodeY.ogg. Replace X with the season number (1 or 2). Replace Y with an episode number (1 through 6). This should result in two "seasons" of six "episodes" each. </a:t>
            </a:r>
          </a:p>
          <a:p>
            <a:r>
              <a:rPr lang="en-US" sz="2000" dirty="0"/>
              <a:t>Use the ls command with a wildcard to check your work by listing all the files with names that start with tv.</a:t>
            </a:r>
          </a:p>
        </p:txBody>
      </p:sp>
      <p:pic>
        <p:nvPicPr>
          <p:cNvPr id="5" name="Picture 4">
            <a:extLst>
              <a:ext uri="{FF2B5EF4-FFF2-40B4-BE49-F238E27FC236}">
                <a16:creationId xmlns:a16="http://schemas.microsoft.com/office/drawing/2014/main" id="{4B517CA6-D4CB-FAAB-5BA1-D120FB167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135349"/>
            <a:ext cx="9153483" cy="1739730"/>
          </a:xfrm>
          <a:prstGeom prst="rect">
            <a:avLst/>
          </a:prstGeom>
        </p:spPr>
      </p:pic>
    </p:spTree>
    <p:extLst>
      <p:ext uri="{BB962C8B-B14F-4D97-AF65-F5344CB8AC3E}">
        <p14:creationId xmlns:p14="http://schemas.microsoft.com/office/powerpoint/2010/main" val="243410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71AB-974E-3D6D-E58E-CA604A863641}"/>
              </a:ext>
            </a:extLst>
          </p:cNvPr>
          <p:cNvSpPr>
            <a:spLocks noGrp="1"/>
          </p:cNvSpPr>
          <p:nvPr>
            <p:ph type="title"/>
          </p:nvPr>
        </p:nvSpPr>
        <p:spPr/>
        <p:txBody>
          <a:bodyPr/>
          <a:lstStyle/>
          <a:p>
            <a:r>
              <a:rPr lang="en-US" dirty="0"/>
              <a:t>Lab(Step2)</a:t>
            </a:r>
          </a:p>
        </p:txBody>
      </p:sp>
      <p:sp>
        <p:nvSpPr>
          <p:cNvPr id="3" name="Content Placeholder 2">
            <a:extLst>
              <a:ext uri="{FF2B5EF4-FFF2-40B4-BE49-F238E27FC236}">
                <a16:creationId xmlns:a16="http://schemas.microsoft.com/office/drawing/2014/main" id="{1FB41206-B7C0-051A-4C93-D9705C49EC5E}"/>
              </a:ext>
            </a:extLst>
          </p:cNvPr>
          <p:cNvSpPr>
            <a:spLocks noGrp="1"/>
          </p:cNvSpPr>
          <p:nvPr>
            <p:ph idx="1"/>
          </p:nvPr>
        </p:nvSpPr>
        <p:spPr/>
        <p:txBody>
          <a:bodyPr>
            <a:normAutofit/>
          </a:bodyPr>
          <a:lstStyle/>
          <a:p>
            <a:pPr algn="just"/>
            <a:r>
              <a:rPr lang="en-US" sz="2000" dirty="0"/>
              <a:t>As the author of a successful series of mystery novels, your next bestseller's chapters are being edited for publishing. Create a total of eight files with names </a:t>
            </a:r>
            <a:r>
              <a:rPr lang="en-US" sz="2000" dirty="0" err="1">
                <a:solidFill>
                  <a:srgbClr val="FF0000"/>
                </a:solidFill>
              </a:rPr>
              <a:t>mystery_chapterX.odf</a:t>
            </a:r>
            <a:r>
              <a:rPr lang="en-US" sz="2000" dirty="0"/>
              <a:t>. Replace X with the numbers </a:t>
            </a:r>
            <a:r>
              <a:rPr lang="en-US" sz="2000" dirty="0">
                <a:solidFill>
                  <a:srgbClr val="FF0000"/>
                </a:solidFill>
              </a:rPr>
              <a:t>1</a:t>
            </a:r>
            <a:r>
              <a:rPr lang="en-US" sz="2000" dirty="0"/>
              <a:t> through </a:t>
            </a:r>
            <a:r>
              <a:rPr lang="en-US" sz="2000" dirty="0">
                <a:solidFill>
                  <a:srgbClr val="FF0000"/>
                </a:solidFill>
              </a:rPr>
              <a:t>8</a:t>
            </a:r>
            <a:r>
              <a:rPr lang="en-US" sz="2000" dirty="0"/>
              <a:t>. Check your work by listing all the files with names that start with </a:t>
            </a:r>
            <a:r>
              <a:rPr lang="en-US" sz="2000" dirty="0" err="1">
                <a:solidFill>
                  <a:srgbClr val="FF0000"/>
                </a:solidFill>
              </a:rPr>
              <a:t>mys</a:t>
            </a:r>
            <a:r>
              <a:rPr lang="en-US" sz="2000" dirty="0"/>
              <a:t>.</a:t>
            </a:r>
          </a:p>
        </p:txBody>
      </p:sp>
      <p:pic>
        <p:nvPicPr>
          <p:cNvPr id="5" name="Picture 4">
            <a:extLst>
              <a:ext uri="{FF2B5EF4-FFF2-40B4-BE49-F238E27FC236}">
                <a16:creationId xmlns:a16="http://schemas.microsoft.com/office/drawing/2014/main" id="{42F09EB3-A7A4-99D7-FD45-B52010B68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451" y="3272708"/>
            <a:ext cx="9398024" cy="1531786"/>
          </a:xfrm>
          <a:prstGeom prst="rect">
            <a:avLst/>
          </a:prstGeom>
        </p:spPr>
      </p:pic>
    </p:spTree>
    <p:extLst>
      <p:ext uri="{BB962C8B-B14F-4D97-AF65-F5344CB8AC3E}">
        <p14:creationId xmlns:p14="http://schemas.microsoft.com/office/powerpoint/2010/main" val="147823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59FC-FA77-C68F-0767-AB0F06ABAAF7}"/>
              </a:ext>
            </a:extLst>
          </p:cNvPr>
          <p:cNvSpPr>
            <a:spLocks noGrp="1"/>
          </p:cNvSpPr>
          <p:nvPr>
            <p:ph type="title"/>
          </p:nvPr>
        </p:nvSpPr>
        <p:spPr/>
        <p:txBody>
          <a:bodyPr/>
          <a:lstStyle/>
          <a:p>
            <a:r>
              <a:rPr lang="en-US" dirty="0"/>
              <a:t>Lab(Step3)</a:t>
            </a:r>
          </a:p>
        </p:txBody>
      </p:sp>
      <p:sp>
        <p:nvSpPr>
          <p:cNvPr id="3" name="Content Placeholder 2">
            <a:extLst>
              <a:ext uri="{FF2B5EF4-FFF2-40B4-BE49-F238E27FC236}">
                <a16:creationId xmlns:a16="http://schemas.microsoft.com/office/drawing/2014/main" id="{B06404AC-11D7-9D69-E29A-A5EFEE489920}"/>
              </a:ext>
            </a:extLst>
          </p:cNvPr>
          <p:cNvSpPr>
            <a:spLocks noGrp="1"/>
          </p:cNvSpPr>
          <p:nvPr>
            <p:ph idx="1"/>
          </p:nvPr>
        </p:nvSpPr>
        <p:spPr/>
        <p:txBody>
          <a:bodyPr/>
          <a:lstStyle/>
          <a:p>
            <a:pPr algn="just"/>
            <a:r>
              <a:rPr lang="en-US" sz="2000" dirty="0"/>
              <a:t>From the home directory, create two subdirectories named </a:t>
            </a:r>
            <a:r>
              <a:rPr lang="en-US" sz="2000" dirty="0">
                <a:solidFill>
                  <a:srgbClr val="FF0000"/>
                </a:solidFill>
              </a:rPr>
              <a:t>season1</a:t>
            </a:r>
            <a:r>
              <a:rPr lang="en-US" sz="2000" dirty="0"/>
              <a:t> and </a:t>
            </a:r>
            <a:r>
              <a:rPr lang="en-US" sz="2000" dirty="0">
                <a:solidFill>
                  <a:srgbClr val="FF0000"/>
                </a:solidFill>
              </a:rPr>
              <a:t>season2</a:t>
            </a:r>
            <a:r>
              <a:rPr lang="en-US" sz="2000" dirty="0"/>
              <a:t> under the </a:t>
            </a:r>
            <a:r>
              <a:rPr lang="en-US" sz="2000" dirty="0">
                <a:solidFill>
                  <a:srgbClr val="FF0000"/>
                </a:solidFill>
              </a:rPr>
              <a:t>Videos</a:t>
            </a:r>
            <a:r>
              <a:rPr lang="en-US" sz="2000" dirty="0"/>
              <a:t> directory. Use one command. (Hint: if </a:t>
            </a:r>
            <a:r>
              <a:rPr lang="en-US" sz="2000" dirty="0">
                <a:solidFill>
                  <a:srgbClr val="FF0000"/>
                </a:solidFill>
              </a:rPr>
              <a:t>Videos</a:t>
            </a:r>
            <a:r>
              <a:rPr lang="en-US" sz="2000" dirty="0"/>
              <a:t> does not exist from an earlier exercise, the </a:t>
            </a:r>
            <a:r>
              <a:rPr lang="en-US" sz="2000" dirty="0">
                <a:solidFill>
                  <a:srgbClr val="FF0000"/>
                </a:solidFill>
              </a:rPr>
              <a:t>-p</a:t>
            </a:r>
            <a:r>
              <a:rPr lang="en-US" sz="2000" dirty="0"/>
              <a:t> option for </a:t>
            </a:r>
            <a:r>
              <a:rPr lang="en-US" sz="2000" dirty="0" err="1">
                <a:solidFill>
                  <a:srgbClr val="FF0000"/>
                </a:solidFill>
              </a:rPr>
              <a:t>mkdir</a:t>
            </a:r>
            <a:r>
              <a:rPr lang="en-US" sz="2000" dirty="0"/>
              <a:t> will create any missing parent directories if necessary.)</a:t>
            </a:r>
          </a:p>
          <a:p>
            <a:endParaRPr lang="en-US" dirty="0"/>
          </a:p>
        </p:txBody>
      </p:sp>
      <p:pic>
        <p:nvPicPr>
          <p:cNvPr id="5" name="Picture 4">
            <a:extLst>
              <a:ext uri="{FF2B5EF4-FFF2-40B4-BE49-F238E27FC236}">
                <a16:creationId xmlns:a16="http://schemas.microsoft.com/office/drawing/2014/main" id="{C9FECDE5-D45A-4DAF-BDF0-ED6C95EBA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277" y="3025479"/>
            <a:ext cx="10263900" cy="1188720"/>
          </a:xfrm>
          <a:prstGeom prst="rect">
            <a:avLst/>
          </a:prstGeom>
        </p:spPr>
      </p:pic>
    </p:spTree>
    <p:extLst>
      <p:ext uri="{BB962C8B-B14F-4D97-AF65-F5344CB8AC3E}">
        <p14:creationId xmlns:p14="http://schemas.microsoft.com/office/powerpoint/2010/main" val="215891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7B54-439E-5864-C70F-C2D12E07591D}"/>
              </a:ext>
            </a:extLst>
          </p:cNvPr>
          <p:cNvSpPr>
            <a:spLocks noGrp="1"/>
          </p:cNvSpPr>
          <p:nvPr>
            <p:ph type="title"/>
          </p:nvPr>
        </p:nvSpPr>
        <p:spPr/>
        <p:txBody>
          <a:bodyPr/>
          <a:lstStyle/>
          <a:p>
            <a:r>
              <a:rPr lang="en-US" dirty="0"/>
              <a:t>Lab(Step4)</a:t>
            </a:r>
          </a:p>
        </p:txBody>
      </p:sp>
      <p:sp>
        <p:nvSpPr>
          <p:cNvPr id="3" name="Content Placeholder 2">
            <a:extLst>
              <a:ext uri="{FF2B5EF4-FFF2-40B4-BE49-F238E27FC236}">
                <a16:creationId xmlns:a16="http://schemas.microsoft.com/office/drawing/2014/main" id="{DC8EABB5-57B5-6EA0-3604-8ADF97A0E51A}"/>
              </a:ext>
            </a:extLst>
          </p:cNvPr>
          <p:cNvSpPr>
            <a:spLocks noGrp="1"/>
          </p:cNvSpPr>
          <p:nvPr>
            <p:ph idx="1"/>
          </p:nvPr>
        </p:nvSpPr>
        <p:spPr/>
        <p:txBody>
          <a:bodyPr/>
          <a:lstStyle/>
          <a:p>
            <a:pPr algn="just"/>
            <a:r>
              <a:rPr lang="en-US" sz="2000" dirty="0"/>
              <a:t>Move the appropriate </a:t>
            </a:r>
            <a:r>
              <a:rPr lang="en-US" sz="2000" dirty="0">
                <a:solidFill>
                  <a:srgbClr val="FF0000"/>
                </a:solidFill>
              </a:rPr>
              <a:t>tv_seasonX_episodeY.ogg </a:t>
            </a:r>
            <a:r>
              <a:rPr lang="en-US" sz="2000" dirty="0"/>
              <a:t>files into the </a:t>
            </a:r>
            <a:r>
              <a:rPr lang="en-US" sz="2000" dirty="0">
                <a:solidFill>
                  <a:srgbClr val="FF0000"/>
                </a:solidFill>
              </a:rPr>
              <a:t>season1</a:t>
            </a:r>
            <a:r>
              <a:rPr lang="en-US" sz="2000" dirty="0"/>
              <a:t> and </a:t>
            </a:r>
            <a:r>
              <a:rPr lang="en-US" sz="2000" dirty="0">
                <a:solidFill>
                  <a:srgbClr val="FF0000"/>
                </a:solidFill>
              </a:rPr>
              <a:t>season2</a:t>
            </a:r>
            <a:r>
              <a:rPr lang="en-US" sz="2000" dirty="0"/>
              <a:t> subdirectories. Use only two commands, specifying destinations using relative paths.</a:t>
            </a:r>
          </a:p>
          <a:p>
            <a:endParaRPr lang="en-US" dirty="0"/>
          </a:p>
        </p:txBody>
      </p:sp>
      <p:pic>
        <p:nvPicPr>
          <p:cNvPr id="5" name="Picture 4">
            <a:extLst>
              <a:ext uri="{FF2B5EF4-FFF2-40B4-BE49-F238E27FC236}">
                <a16:creationId xmlns:a16="http://schemas.microsoft.com/office/drawing/2014/main" id="{9E0CB522-996C-CA6E-D7D7-A03DCCF2A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123" y="2688493"/>
            <a:ext cx="9355394" cy="3377692"/>
          </a:xfrm>
          <a:prstGeom prst="rect">
            <a:avLst/>
          </a:prstGeom>
        </p:spPr>
      </p:pic>
    </p:spTree>
    <p:extLst>
      <p:ext uri="{BB962C8B-B14F-4D97-AF65-F5344CB8AC3E}">
        <p14:creationId xmlns:p14="http://schemas.microsoft.com/office/powerpoint/2010/main" val="381174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B159-A643-B769-58F1-124D34BC91A1}"/>
              </a:ext>
            </a:extLst>
          </p:cNvPr>
          <p:cNvSpPr>
            <a:spLocks noGrp="1"/>
          </p:cNvSpPr>
          <p:nvPr>
            <p:ph type="title"/>
          </p:nvPr>
        </p:nvSpPr>
        <p:spPr/>
        <p:txBody>
          <a:bodyPr/>
          <a:lstStyle/>
          <a:p>
            <a:r>
              <a:rPr lang="en-US" dirty="0"/>
              <a:t>Lab(Step5)</a:t>
            </a:r>
          </a:p>
        </p:txBody>
      </p:sp>
      <p:sp>
        <p:nvSpPr>
          <p:cNvPr id="3" name="Content Placeholder 2">
            <a:extLst>
              <a:ext uri="{FF2B5EF4-FFF2-40B4-BE49-F238E27FC236}">
                <a16:creationId xmlns:a16="http://schemas.microsoft.com/office/drawing/2014/main" id="{A3BC65AB-886C-7717-B092-99256697556E}"/>
              </a:ext>
            </a:extLst>
          </p:cNvPr>
          <p:cNvSpPr>
            <a:spLocks noGrp="1"/>
          </p:cNvSpPr>
          <p:nvPr>
            <p:ph idx="1"/>
          </p:nvPr>
        </p:nvSpPr>
        <p:spPr/>
        <p:txBody>
          <a:bodyPr/>
          <a:lstStyle/>
          <a:p>
            <a:pPr algn="just"/>
            <a:r>
              <a:rPr lang="en-US" sz="2000" dirty="0"/>
              <a:t>To organize the mystery book chapters, create a two-level directory hierarchy with one command. Create the directory </a:t>
            </a:r>
            <a:r>
              <a:rPr lang="en-US" sz="2000" dirty="0" err="1">
                <a:solidFill>
                  <a:srgbClr val="FF0000"/>
                </a:solidFill>
              </a:rPr>
              <a:t>my_bestseller</a:t>
            </a:r>
            <a:r>
              <a:rPr lang="en-US" sz="2000" dirty="0">
                <a:solidFill>
                  <a:srgbClr val="FF0000"/>
                </a:solidFill>
              </a:rPr>
              <a:t> </a:t>
            </a:r>
            <a:r>
              <a:rPr lang="en-US" sz="2000" dirty="0"/>
              <a:t>under the </a:t>
            </a:r>
            <a:r>
              <a:rPr lang="en-US" sz="2000" dirty="0">
                <a:solidFill>
                  <a:srgbClr val="FF0000"/>
                </a:solidFill>
              </a:rPr>
              <a:t>Documents</a:t>
            </a:r>
            <a:r>
              <a:rPr lang="en-US" sz="2000" dirty="0"/>
              <a:t> directory, and the directory </a:t>
            </a:r>
            <a:r>
              <a:rPr lang="en-US" sz="2000" dirty="0">
                <a:solidFill>
                  <a:srgbClr val="FF0000"/>
                </a:solidFill>
              </a:rPr>
              <a:t>chapters</a:t>
            </a:r>
            <a:r>
              <a:rPr lang="en-US" sz="2000" dirty="0"/>
              <a:t> beneath the new </a:t>
            </a:r>
            <a:r>
              <a:rPr lang="en-US" sz="2000" dirty="0" err="1">
                <a:solidFill>
                  <a:srgbClr val="FF0000"/>
                </a:solidFill>
              </a:rPr>
              <a:t>my_bestseller</a:t>
            </a:r>
            <a:r>
              <a:rPr lang="en-US" sz="2000" dirty="0">
                <a:solidFill>
                  <a:srgbClr val="FF0000"/>
                </a:solidFill>
              </a:rPr>
              <a:t> </a:t>
            </a:r>
            <a:r>
              <a:rPr lang="en-US" sz="2000" dirty="0"/>
              <a:t>directory.</a:t>
            </a:r>
          </a:p>
          <a:p>
            <a:endParaRPr lang="en-US" dirty="0"/>
          </a:p>
        </p:txBody>
      </p:sp>
      <p:pic>
        <p:nvPicPr>
          <p:cNvPr id="5" name="Picture 4">
            <a:extLst>
              <a:ext uri="{FF2B5EF4-FFF2-40B4-BE49-F238E27FC236}">
                <a16:creationId xmlns:a16="http://schemas.microsoft.com/office/drawing/2014/main" id="{AA147ADB-D0D0-7524-A471-23380462B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826" y="3016045"/>
            <a:ext cx="9768348" cy="2572534"/>
          </a:xfrm>
          <a:prstGeom prst="rect">
            <a:avLst/>
          </a:prstGeom>
        </p:spPr>
      </p:pic>
    </p:spTree>
    <p:extLst>
      <p:ext uri="{BB962C8B-B14F-4D97-AF65-F5344CB8AC3E}">
        <p14:creationId xmlns:p14="http://schemas.microsoft.com/office/powerpoint/2010/main" val="20589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200A-8039-C814-A572-FEB65038026C}"/>
              </a:ext>
            </a:extLst>
          </p:cNvPr>
          <p:cNvSpPr>
            <a:spLocks noGrp="1"/>
          </p:cNvSpPr>
          <p:nvPr>
            <p:ph type="title"/>
          </p:nvPr>
        </p:nvSpPr>
        <p:spPr/>
        <p:txBody>
          <a:bodyPr/>
          <a:lstStyle/>
          <a:p>
            <a:r>
              <a:rPr lang="en-US" dirty="0"/>
              <a:t>Lab(Step6)</a:t>
            </a:r>
          </a:p>
        </p:txBody>
      </p:sp>
      <p:sp>
        <p:nvSpPr>
          <p:cNvPr id="3" name="Content Placeholder 2">
            <a:extLst>
              <a:ext uri="{FF2B5EF4-FFF2-40B4-BE49-F238E27FC236}">
                <a16:creationId xmlns:a16="http://schemas.microsoft.com/office/drawing/2014/main" id="{7CE969AF-444D-590A-853E-32DF31A644FD}"/>
              </a:ext>
            </a:extLst>
          </p:cNvPr>
          <p:cNvSpPr>
            <a:spLocks noGrp="1"/>
          </p:cNvSpPr>
          <p:nvPr>
            <p:ph idx="1"/>
          </p:nvPr>
        </p:nvSpPr>
        <p:spPr/>
        <p:txBody>
          <a:bodyPr/>
          <a:lstStyle/>
          <a:p>
            <a:pPr algn="just"/>
            <a:r>
              <a:rPr lang="en-US" sz="2000" dirty="0"/>
              <a:t>Using one command, create three more subdirectories directly under the </a:t>
            </a:r>
            <a:r>
              <a:rPr lang="en-US" sz="2000" dirty="0" err="1">
                <a:solidFill>
                  <a:srgbClr val="FF0000"/>
                </a:solidFill>
              </a:rPr>
              <a:t>my_bestseller</a:t>
            </a:r>
            <a:r>
              <a:rPr lang="en-US" sz="2000" dirty="0">
                <a:solidFill>
                  <a:srgbClr val="FF0000"/>
                </a:solidFill>
              </a:rPr>
              <a:t> </a:t>
            </a:r>
            <a:r>
              <a:rPr lang="en-US" sz="2000" dirty="0"/>
              <a:t>directory. Name these subdirectories </a:t>
            </a:r>
            <a:r>
              <a:rPr lang="en-US" sz="2000" dirty="0">
                <a:solidFill>
                  <a:srgbClr val="FF0000"/>
                </a:solidFill>
              </a:rPr>
              <a:t>editor</a:t>
            </a:r>
            <a:r>
              <a:rPr lang="en-US" sz="2000" dirty="0"/>
              <a:t>, </a:t>
            </a:r>
            <a:r>
              <a:rPr lang="en-US" sz="2000" dirty="0">
                <a:solidFill>
                  <a:srgbClr val="FF0000"/>
                </a:solidFill>
              </a:rPr>
              <a:t>changes</a:t>
            </a:r>
            <a:r>
              <a:rPr lang="en-US" sz="2000" dirty="0"/>
              <a:t>, and </a:t>
            </a:r>
            <a:r>
              <a:rPr lang="en-US" sz="2000" dirty="0">
                <a:solidFill>
                  <a:srgbClr val="FF0000"/>
                </a:solidFill>
              </a:rPr>
              <a:t>vacation</a:t>
            </a:r>
            <a:r>
              <a:rPr lang="en-US" sz="2000" dirty="0"/>
              <a:t>. The create parent </a:t>
            </a:r>
            <a:r>
              <a:rPr lang="en-US" sz="2000" dirty="0">
                <a:solidFill>
                  <a:srgbClr val="FF0000"/>
                </a:solidFill>
              </a:rPr>
              <a:t>(-p)</a:t>
            </a:r>
            <a:r>
              <a:rPr lang="en-US" sz="2000" dirty="0"/>
              <a:t> option is not needed since the </a:t>
            </a:r>
            <a:r>
              <a:rPr lang="en-US" sz="2000" dirty="0" err="1">
                <a:solidFill>
                  <a:srgbClr val="FF0000"/>
                </a:solidFill>
              </a:rPr>
              <a:t>my_bestseller</a:t>
            </a:r>
            <a:r>
              <a:rPr lang="en-US" sz="2000" dirty="0">
                <a:solidFill>
                  <a:srgbClr val="FF0000"/>
                </a:solidFill>
              </a:rPr>
              <a:t> </a:t>
            </a:r>
            <a:r>
              <a:rPr lang="en-US" sz="2000" dirty="0"/>
              <a:t>parent directory already exists.</a:t>
            </a:r>
          </a:p>
          <a:p>
            <a:endParaRPr lang="en-US" dirty="0"/>
          </a:p>
        </p:txBody>
      </p:sp>
      <p:pic>
        <p:nvPicPr>
          <p:cNvPr id="5" name="Picture 4">
            <a:extLst>
              <a:ext uri="{FF2B5EF4-FFF2-40B4-BE49-F238E27FC236}">
                <a16:creationId xmlns:a16="http://schemas.microsoft.com/office/drawing/2014/main" id="{352CDADD-0759-EC21-BA76-3F24BB148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927554"/>
            <a:ext cx="8893277" cy="3551093"/>
          </a:xfrm>
          <a:prstGeom prst="rect">
            <a:avLst/>
          </a:prstGeom>
        </p:spPr>
      </p:pic>
    </p:spTree>
    <p:extLst>
      <p:ext uri="{BB962C8B-B14F-4D97-AF65-F5344CB8AC3E}">
        <p14:creationId xmlns:p14="http://schemas.microsoft.com/office/powerpoint/2010/main" val="24626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7E86-C7A7-3C12-7BD3-C81166BB2932}"/>
              </a:ext>
            </a:extLst>
          </p:cNvPr>
          <p:cNvSpPr>
            <a:spLocks noGrp="1"/>
          </p:cNvSpPr>
          <p:nvPr>
            <p:ph type="title"/>
          </p:nvPr>
        </p:nvSpPr>
        <p:spPr/>
        <p:txBody>
          <a:bodyPr/>
          <a:lstStyle/>
          <a:p>
            <a:r>
              <a:rPr lang="en-US" dirty="0"/>
              <a:t>Lab(Step7)</a:t>
            </a:r>
          </a:p>
        </p:txBody>
      </p:sp>
      <p:sp>
        <p:nvSpPr>
          <p:cNvPr id="3" name="Content Placeholder 2">
            <a:extLst>
              <a:ext uri="{FF2B5EF4-FFF2-40B4-BE49-F238E27FC236}">
                <a16:creationId xmlns:a16="http://schemas.microsoft.com/office/drawing/2014/main" id="{DCA83FFB-631F-F496-4A0F-73061D075C04}"/>
              </a:ext>
            </a:extLst>
          </p:cNvPr>
          <p:cNvSpPr>
            <a:spLocks noGrp="1"/>
          </p:cNvSpPr>
          <p:nvPr>
            <p:ph idx="1"/>
          </p:nvPr>
        </p:nvSpPr>
        <p:spPr/>
        <p:txBody>
          <a:bodyPr/>
          <a:lstStyle/>
          <a:p>
            <a:pPr algn="just"/>
            <a:r>
              <a:rPr lang="en-US" sz="2000" dirty="0"/>
              <a:t>Change to the </a:t>
            </a:r>
            <a:r>
              <a:rPr lang="en-US" sz="2000" dirty="0">
                <a:solidFill>
                  <a:srgbClr val="FF0000"/>
                </a:solidFill>
              </a:rPr>
              <a:t>chapters</a:t>
            </a:r>
            <a:r>
              <a:rPr lang="en-US" sz="2000" dirty="0"/>
              <a:t> directory. Using the tilde </a:t>
            </a:r>
            <a:r>
              <a:rPr lang="en-US" sz="2000" dirty="0">
                <a:solidFill>
                  <a:srgbClr val="FF0000"/>
                </a:solidFill>
              </a:rPr>
              <a:t>(~)</a:t>
            </a:r>
            <a:r>
              <a:rPr lang="en-US" sz="2000" dirty="0"/>
              <a:t> home directory shortcut to specify the source files, move all book </a:t>
            </a:r>
            <a:r>
              <a:rPr lang="en-US" sz="2000" dirty="0">
                <a:solidFill>
                  <a:srgbClr val="FF0000"/>
                </a:solidFill>
              </a:rPr>
              <a:t>chapters</a:t>
            </a:r>
            <a:r>
              <a:rPr lang="en-US" sz="2000" dirty="0"/>
              <a:t> into the chapters directory, which is now your current directory. What is the simplest syntax to specify the destination directory?</a:t>
            </a:r>
          </a:p>
          <a:p>
            <a:endParaRPr lang="en-US" dirty="0"/>
          </a:p>
        </p:txBody>
      </p:sp>
      <p:pic>
        <p:nvPicPr>
          <p:cNvPr id="5" name="Picture 4">
            <a:extLst>
              <a:ext uri="{FF2B5EF4-FFF2-40B4-BE49-F238E27FC236}">
                <a16:creationId xmlns:a16="http://schemas.microsoft.com/office/drawing/2014/main" id="{BE270EF2-D32F-1E07-ECB8-6FD80E386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082979"/>
            <a:ext cx="9303767" cy="1675834"/>
          </a:xfrm>
          <a:prstGeom prst="rect">
            <a:avLst/>
          </a:prstGeom>
        </p:spPr>
      </p:pic>
    </p:spTree>
    <p:extLst>
      <p:ext uri="{BB962C8B-B14F-4D97-AF65-F5344CB8AC3E}">
        <p14:creationId xmlns:p14="http://schemas.microsoft.com/office/powerpoint/2010/main" val="420771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17E4-36BB-E8FB-AF5E-C69B8CD272E9}"/>
              </a:ext>
            </a:extLst>
          </p:cNvPr>
          <p:cNvSpPr>
            <a:spLocks noGrp="1"/>
          </p:cNvSpPr>
          <p:nvPr>
            <p:ph type="title"/>
          </p:nvPr>
        </p:nvSpPr>
        <p:spPr/>
        <p:txBody>
          <a:bodyPr/>
          <a:lstStyle/>
          <a:p>
            <a:r>
              <a:rPr lang="en-US" dirty="0"/>
              <a:t>Lab(Step8)</a:t>
            </a:r>
          </a:p>
        </p:txBody>
      </p:sp>
      <p:sp>
        <p:nvSpPr>
          <p:cNvPr id="3" name="Content Placeholder 2">
            <a:extLst>
              <a:ext uri="{FF2B5EF4-FFF2-40B4-BE49-F238E27FC236}">
                <a16:creationId xmlns:a16="http://schemas.microsoft.com/office/drawing/2014/main" id="{6310F7FD-6933-40C5-B329-BD4EB8CA4B55}"/>
              </a:ext>
            </a:extLst>
          </p:cNvPr>
          <p:cNvSpPr>
            <a:spLocks noGrp="1"/>
          </p:cNvSpPr>
          <p:nvPr>
            <p:ph idx="1"/>
          </p:nvPr>
        </p:nvSpPr>
        <p:spPr/>
        <p:txBody>
          <a:bodyPr/>
          <a:lstStyle/>
          <a:p>
            <a:pPr algn="just"/>
            <a:r>
              <a:rPr lang="en-US" sz="2000" dirty="0"/>
              <a:t>The first two chapters are sent to the editor for review. To remember to not modify these chapters during the review, move those two chapters only to the </a:t>
            </a:r>
            <a:r>
              <a:rPr lang="en-US" sz="2000" dirty="0">
                <a:solidFill>
                  <a:srgbClr val="FF0000"/>
                </a:solidFill>
              </a:rPr>
              <a:t>editor</a:t>
            </a:r>
            <a:r>
              <a:rPr lang="en-US" sz="2000" dirty="0"/>
              <a:t> directory. Starting from the </a:t>
            </a:r>
            <a:r>
              <a:rPr lang="en-US" sz="2000" dirty="0">
                <a:solidFill>
                  <a:srgbClr val="FF0000"/>
                </a:solidFill>
              </a:rPr>
              <a:t>chapters</a:t>
            </a:r>
            <a:r>
              <a:rPr lang="en-US" sz="2000" dirty="0"/>
              <a:t> subdirectory, use brace expansion with a range to specify the chapter file names to copy and a relative path for the destination directory. </a:t>
            </a:r>
          </a:p>
          <a:p>
            <a:endParaRPr lang="en-US" dirty="0"/>
          </a:p>
        </p:txBody>
      </p:sp>
      <p:pic>
        <p:nvPicPr>
          <p:cNvPr id="5" name="Picture 4">
            <a:extLst>
              <a:ext uri="{FF2B5EF4-FFF2-40B4-BE49-F238E27FC236}">
                <a16:creationId xmlns:a16="http://schemas.microsoft.com/office/drawing/2014/main" id="{C61058D1-E179-CD40-F129-D19F3B951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429000"/>
            <a:ext cx="9768348" cy="1771650"/>
          </a:xfrm>
          <a:prstGeom prst="rect">
            <a:avLst/>
          </a:prstGeom>
        </p:spPr>
      </p:pic>
    </p:spTree>
    <p:extLst>
      <p:ext uri="{BB962C8B-B14F-4D97-AF65-F5344CB8AC3E}">
        <p14:creationId xmlns:p14="http://schemas.microsoft.com/office/powerpoint/2010/main" val="262422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6F1C-6384-DC70-9F41-E9C294552543}"/>
              </a:ext>
            </a:extLst>
          </p:cNvPr>
          <p:cNvSpPr>
            <a:spLocks noGrp="1"/>
          </p:cNvSpPr>
          <p:nvPr>
            <p:ph type="title"/>
          </p:nvPr>
        </p:nvSpPr>
        <p:spPr/>
        <p:txBody>
          <a:bodyPr/>
          <a:lstStyle/>
          <a:p>
            <a:r>
              <a:rPr lang="en-US" dirty="0"/>
              <a:t>Lab(Step9)</a:t>
            </a:r>
          </a:p>
        </p:txBody>
      </p:sp>
      <p:sp>
        <p:nvSpPr>
          <p:cNvPr id="3" name="Content Placeholder 2">
            <a:extLst>
              <a:ext uri="{FF2B5EF4-FFF2-40B4-BE49-F238E27FC236}">
                <a16:creationId xmlns:a16="http://schemas.microsoft.com/office/drawing/2014/main" id="{D3490D40-76C2-065F-5A40-91D83CED464A}"/>
              </a:ext>
            </a:extLst>
          </p:cNvPr>
          <p:cNvSpPr>
            <a:spLocks noGrp="1"/>
          </p:cNvSpPr>
          <p:nvPr>
            <p:ph idx="1"/>
          </p:nvPr>
        </p:nvSpPr>
        <p:spPr/>
        <p:txBody>
          <a:bodyPr/>
          <a:lstStyle/>
          <a:p>
            <a:pPr algn="just"/>
            <a:r>
              <a:rPr lang="en-US" sz="2000" dirty="0">
                <a:solidFill>
                  <a:srgbClr val="FF0000"/>
                </a:solidFill>
              </a:rPr>
              <a:t>Chapters 7 </a:t>
            </a:r>
            <a:r>
              <a:rPr lang="en-US" sz="2000" dirty="0"/>
              <a:t>and </a:t>
            </a:r>
            <a:r>
              <a:rPr lang="en-US" sz="2000" dirty="0">
                <a:solidFill>
                  <a:srgbClr val="FF0000"/>
                </a:solidFill>
              </a:rPr>
              <a:t>8</a:t>
            </a:r>
            <a:r>
              <a:rPr lang="en-US" sz="2000" dirty="0"/>
              <a:t> will be written while on vacation. Move the files from </a:t>
            </a:r>
            <a:r>
              <a:rPr lang="en-US" sz="2000" dirty="0">
                <a:solidFill>
                  <a:srgbClr val="FF0000"/>
                </a:solidFill>
              </a:rPr>
              <a:t>chapters</a:t>
            </a:r>
            <a:r>
              <a:rPr lang="en-US" sz="2000" dirty="0"/>
              <a:t> to </a:t>
            </a:r>
            <a:r>
              <a:rPr lang="en-US" sz="2000" dirty="0">
                <a:solidFill>
                  <a:srgbClr val="FF0000"/>
                </a:solidFill>
              </a:rPr>
              <a:t>vacation</a:t>
            </a:r>
            <a:r>
              <a:rPr lang="en-US" sz="2000" dirty="0"/>
              <a:t>. Use one command, specifying the chapter file names using brace expansion with a list of strings and without using wildcard characters.</a:t>
            </a:r>
          </a:p>
          <a:p>
            <a:endParaRPr lang="en-US" dirty="0"/>
          </a:p>
        </p:txBody>
      </p:sp>
      <p:pic>
        <p:nvPicPr>
          <p:cNvPr id="5" name="Picture 4">
            <a:extLst>
              <a:ext uri="{FF2B5EF4-FFF2-40B4-BE49-F238E27FC236}">
                <a16:creationId xmlns:a16="http://schemas.microsoft.com/office/drawing/2014/main" id="{424A9CA8-F1FF-141D-F4F3-558E96167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958" y="3064913"/>
            <a:ext cx="9968083" cy="1762725"/>
          </a:xfrm>
          <a:prstGeom prst="rect">
            <a:avLst/>
          </a:prstGeom>
        </p:spPr>
      </p:pic>
    </p:spTree>
    <p:extLst>
      <p:ext uri="{BB962C8B-B14F-4D97-AF65-F5344CB8AC3E}">
        <p14:creationId xmlns:p14="http://schemas.microsoft.com/office/powerpoint/2010/main" val="361967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ustom 18">
      <a:dk1>
        <a:srgbClr val="FFFFFF"/>
      </a:dk1>
      <a:lt1>
        <a:srgbClr val="FFFFFF"/>
      </a:lt1>
      <a:dk2>
        <a:srgbClr val="000000"/>
      </a:dk2>
      <a:lt2>
        <a:srgbClr val="F6F7E4"/>
      </a:lt2>
      <a:accent1>
        <a:srgbClr val="C00000"/>
      </a:accent1>
      <a:accent2>
        <a:srgbClr val="FA906A"/>
      </a:accent2>
      <a:accent3>
        <a:srgbClr val="FCB268"/>
      </a:accent3>
      <a:accent4>
        <a:srgbClr val="DB6B70"/>
      </a:accent4>
      <a:accent5>
        <a:srgbClr val="C00000"/>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3072</TotalTime>
  <Words>20972</Words>
  <Application>Microsoft Office PowerPoint</Application>
  <PresentationFormat>Widescreen</PresentationFormat>
  <Paragraphs>1370</Paragraphs>
  <Slides>261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261</vt:i4>
      </vt:variant>
    </vt:vector>
  </HeadingPairs>
  <TitlesOfParts>
    <vt:vector size="266" baseType="lpstr">
      <vt:lpstr>Arial</vt:lpstr>
      <vt:lpstr>Cambria</vt:lpstr>
      <vt:lpstr>Cambria (body)</vt:lpstr>
      <vt:lpstr>Times New Roman</vt:lpstr>
      <vt:lpstr>Cherry Blossom 16x9</vt:lpstr>
      <vt:lpstr>Red Hat Enterprise Linux 8</vt:lpstr>
      <vt:lpstr>What is Red Hat Linux?</vt:lpstr>
      <vt:lpstr>The history of Red Hat</vt:lpstr>
      <vt:lpstr>Red Hat Products</vt:lpstr>
      <vt:lpstr>Red Hat Products</vt:lpstr>
      <vt:lpstr>Red Hat Products</vt:lpstr>
      <vt:lpstr>Red Hat Enterprise Linux 8</vt:lpstr>
      <vt:lpstr>The foundation of digital transformation</vt:lpstr>
      <vt:lpstr>Reality for customers </vt:lpstr>
      <vt:lpstr>Linux is foundation</vt:lpstr>
      <vt:lpstr>Reduce the friction and cost of change in the support of service delivery </vt:lpstr>
      <vt:lpstr>Increase agility and reduce time to market of critical business workloads</vt:lpstr>
      <vt:lpstr>Shell Basics</vt:lpstr>
      <vt:lpstr>Logging in to a Local Computer </vt:lpstr>
      <vt:lpstr>Logging in over the Network </vt:lpstr>
      <vt:lpstr>Logging Out </vt:lpstr>
      <vt:lpstr>Basic Command Syntax </vt:lpstr>
      <vt:lpstr>Basic Command Syntax(Con’d) </vt:lpstr>
      <vt:lpstr>Basic Command Syntax(Con’d) </vt:lpstr>
      <vt:lpstr>Basic Command Syntax(Password) </vt:lpstr>
      <vt:lpstr>Basic Command Syntax(File) </vt:lpstr>
      <vt:lpstr>Displaying the current date and time</vt:lpstr>
      <vt:lpstr>Configuring the system locale</vt:lpstr>
      <vt:lpstr>Configuring the system locale(Con’d)</vt:lpstr>
      <vt:lpstr>Configuring the keyboard layout</vt:lpstr>
      <vt:lpstr>Tab Completion</vt:lpstr>
      <vt:lpstr>Tab Completion(Con’d)</vt:lpstr>
      <vt:lpstr>Continuing a Long Command on Another Line</vt:lpstr>
      <vt:lpstr>Continuing a Long Command on Another Line</vt:lpstr>
      <vt:lpstr>Command History</vt:lpstr>
      <vt:lpstr>Command History</vt:lpstr>
      <vt:lpstr>Editing the Command Line</vt:lpstr>
      <vt:lpstr>Editing the Command Line</vt:lpstr>
      <vt:lpstr>Editing Command Line(Steps)</vt:lpstr>
      <vt:lpstr>Editing Command Line(Steps)</vt:lpstr>
      <vt:lpstr>Editing Command Line(Steps)</vt:lpstr>
      <vt:lpstr>Editing Command Line(Steps)</vt:lpstr>
      <vt:lpstr>Viewing the Contents of Files</vt:lpstr>
      <vt:lpstr>Viewing the Contents of Files</vt:lpstr>
      <vt:lpstr>Viewing the Contents of Files</vt:lpstr>
      <vt:lpstr>Managing File from command line</vt:lpstr>
      <vt:lpstr>Managing File from command line</vt:lpstr>
      <vt:lpstr>Important Red Hat Enterprise Linux Directories</vt:lpstr>
      <vt:lpstr>Important Red Hat Enterprise Linux Directories</vt:lpstr>
      <vt:lpstr>Important Red Hat Enterprise Linux Directories</vt:lpstr>
      <vt:lpstr>Locating file by name</vt:lpstr>
      <vt:lpstr>Objective</vt:lpstr>
      <vt:lpstr>Absolute Paths and Relative Paths</vt:lpstr>
      <vt:lpstr>Absolute Paths</vt:lpstr>
      <vt:lpstr>The Current Working Directory and Relative Paths</vt:lpstr>
      <vt:lpstr>The Current Working Directory and Relative Paths</vt:lpstr>
      <vt:lpstr>The Current Working Directory and Relative Paths</vt:lpstr>
      <vt:lpstr>Navigating Paths</vt:lpstr>
      <vt:lpstr>Navigating Paths</vt:lpstr>
      <vt:lpstr>Navigating Paths</vt:lpstr>
      <vt:lpstr>Navigating Paths</vt:lpstr>
      <vt:lpstr>Navigating Paths</vt:lpstr>
      <vt:lpstr>Managing Files Using Command-Line Tools</vt:lpstr>
      <vt:lpstr>Managing Files Using Command-Line Tools</vt:lpstr>
      <vt:lpstr>Common file management commands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Managing Files Using Command-Line Tools</vt:lpstr>
      <vt:lpstr>Matching File Names Using  Path Name Expansion</vt:lpstr>
      <vt:lpstr>Matching File Names Using Path Name Expansion</vt:lpstr>
      <vt:lpstr>Table of Metacharacters and Matches</vt:lpstr>
      <vt:lpstr>Matching File Names Using Path Name Expansion</vt:lpstr>
      <vt:lpstr>Matching File Names Using Path Name Expansion</vt:lpstr>
      <vt:lpstr>Tilde Expansion</vt:lpstr>
      <vt:lpstr>Brace Expansion </vt:lpstr>
      <vt:lpstr>Brace Expansion </vt:lpstr>
      <vt:lpstr>Variable Expansion</vt:lpstr>
      <vt:lpstr>Variable Expansion</vt:lpstr>
      <vt:lpstr>Command Substitution</vt:lpstr>
      <vt:lpstr>Protecting Arguments from Expansion </vt:lpstr>
      <vt:lpstr>Protecting Arguments from Expansion</vt:lpstr>
      <vt:lpstr>Protecting Arguments from Expansion</vt:lpstr>
      <vt:lpstr>Lab(Step1)</vt:lpstr>
      <vt:lpstr>Lab(Step2)</vt:lpstr>
      <vt:lpstr>Lab(Step3)</vt:lpstr>
      <vt:lpstr>Lab(Step4)</vt:lpstr>
      <vt:lpstr>Lab(Step5)</vt:lpstr>
      <vt:lpstr>Lab(Step6)</vt:lpstr>
      <vt:lpstr>Lab(Step7)</vt:lpstr>
      <vt:lpstr>Lab(Step8)</vt:lpstr>
      <vt:lpstr>Lab(Step9)</vt:lpstr>
      <vt:lpstr>Lab(Step10)</vt:lpstr>
      <vt:lpstr>Lab(Step11)</vt:lpstr>
      <vt:lpstr>Lab(Step12)</vt:lpstr>
      <vt:lpstr>Lab(Step13)</vt:lpstr>
      <vt:lpstr>Lab(Step14)</vt:lpstr>
      <vt:lpstr>Lab(Step15)</vt:lpstr>
      <vt:lpstr>Editing Text Files from the Shell Prompt</vt:lpstr>
      <vt:lpstr>Editing Text Files from the Shell Prompt</vt:lpstr>
      <vt:lpstr>Why Learn Vim?</vt:lpstr>
      <vt:lpstr>Starting Vim</vt:lpstr>
      <vt:lpstr>Vim Operating Modes</vt:lpstr>
      <vt:lpstr>Vim Operating Modes</vt:lpstr>
      <vt:lpstr>Vim Operating Modes</vt:lpstr>
      <vt:lpstr>The Minimum, Basic Vim Workflow</vt:lpstr>
      <vt:lpstr>Rearranging Existing Text</vt:lpstr>
      <vt:lpstr>Visual Mode in Vim</vt:lpstr>
      <vt:lpstr>Managing Local Linux Users and Groups</vt:lpstr>
      <vt:lpstr>Users and Groups</vt:lpstr>
      <vt:lpstr>What is a User? </vt:lpstr>
      <vt:lpstr>What is a User? </vt:lpstr>
      <vt:lpstr>What is a User? </vt:lpstr>
      <vt:lpstr>What is a User? </vt:lpstr>
      <vt:lpstr>What is a User? </vt:lpstr>
      <vt:lpstr>What is a User? </vt:lpstr>
      <vt:lpstr>What is a Group? </vt:lpstr>
      <vt:lpstr>What is a Group? </vt:lpstr>
      <vt:lpstr>Primary Groups and Supplementary Groups</vt:lpstr>
      <vt:lpstr>Primary Groups and Supplementary Groups</vt:lpstr>
      <vt:lpstr>Gaining Superuser Access</vt:lpstr>
      <vt:lpstr>Gaining Superuser Access</vt:lpstr>
      <vt:lpstr>The Superuser </vt:lpstr>
      <vt:lpstr>Switching Users</vt:lpstr>
      <vt:lpstr>Switching Users</vt:lpstr>
      <vt:lpstr>Running Commands with Sudo</vt:lpstr>
      <vt:lpstr>Running Commands with Sudo</vt:lpstr>
      <vt:lpstr>Running Commands with Sudo</vt:lpstr>
      <vt:lpstr>Running Commands with Sudo</vt:lpstr>
      <vt:lpstr>Getting an Interactive Root Shell with Sudo</vt:lpstr>
      <vt:lpstr>Getting an Interactive Root Shell with Sudo</vt:lpstr>
      <vt:lpstr>Lab (Step1)</vt:lpstr>
      <vt:lpstr>Lab (Step2)</vt:lpstr>
      <vt:lpstr>Lab (Step2)</vt:lpstr>
      <vt:lpstr>Lab (Step2)</vt:lpstr>
      <vt:lpstr>Lab (Step3)</vt:lpstr>
      <vt:lpstr>Lab (Step3)</vt:lpstr>
      <vt:lpstr>Lab (Step3)</vt:lpstr>
      <vt:lpstr>Lab (Step4)</vt:lpstr>
      <vt:lpstr>Lab (Step4)</vt:lpstr>
      <vt:lpstr>Managing Local User Accounts</vt:lpstr>
      <vt:lpstr>Managing Local User Accounts</vt:lpstr>
      <vt:lpstr>Managing Local Users</vt:lpstr>
      <vt:lpstr>Modifying Existing Users from the Command Line</vt:lpstr>
      <vt:lpstr>Deleting Users from the Command Line</vt:lpstr>
      <vt:lpstr>Deleting Users from the Command Line(Warning)</vt:lpstr>
      <vt:lpstr>Deleting Users from the Command Line(Warning)</vt:lpstr>
      <vt:lpstr>Setting Passwords from the Command Line</vt:lpstr>
      <vt:lpstr>UID Ranges</vt:lpstr>
      <vt:lpstr>Lab(Step 1 &amp;&amp; 2 &amp;&amp; 3)</vt:lpstr>
      <vt:lpstr>Lab(Step 4)</vt:lpstr>
      <vt:lpstr>Lab(Step 5)</vt:lpstr>
      <vt:lpstr>Lab(Step 5)</vt:lpstr>
      <vt:lpstr>Managing Local Group Accounts</vt:lpstr>
      <vt:lpstr>Managing Local Group Accounts</vt:lpstr>
      <vt:lpstr>Creating Groups from the Command Line </vt:lpstr>
      <vt:lpstr>Modifying Existing Groups from the Command Line</vt:lpstr>
      <vt:lpstr>Deleting Groups from the Command Line</vt:lpstr>
      <vt:lpstr>Changing Group Membership from the Command Line </vt:lpstr>
      <vt:lpstr>Lab(Step 1)</vt:lpstr>
      <vt:lpstr>Lab(Step 2)</vt:lpstr>
      <vt:lpstr>Lab(Step 3)</vt:lpstr>
      <vt:lpstr>Lab(Step 4)</vt:lpstr>
      <vt:lpstr>Lab 2 (Step 1)</vt:lpstr>
      <vt:lpstr>Lab 2 (Step 2)</vt:lpstr>
      <vt:lpstr>Lab 2 (Step 2)</vt:lpstr>
      <vt:lpstr>Controlling Access to Files with Linux File System Permissions</vt:lpstr>
      <vt:lpstr>Linux File System Permissions</vt:lpstr>
      <vt:lpstr>Linux File-system Permissions</vt:lpstr>
      <vt:lpstr>Linux File-system Permissions</vt:lpstr>
      <vt:lpstr>Linux File-system Permissions</vt:lpstr>
      <vt:lpstr>Viewing File and Directory Permissions and Ownership</vt:lpstr>
      <vt:lpstr>Viewing File and Directory Permissions and Ownership</vt:lpstr>
      <vt:lpstr>Viewing File and Directory Permissions and Ownership</vt:lpstr>
      <vt:lpstr>Examples of Permission Effects</vt:lpstr>
      <vt:lpstr>Examples of Permission Effects</vt:lpstr>
      <vt:lpstr>Examples of Permission Effects</vt:lpstr>
      <vt:lpstr>Examples of Permission Effects</vt:lpstr>
      <vt:lpstr>Managing File System Permissions from the Command Line</vt:lpstr>
      <vt:lpstr>Managing File System Permissions from the Command Line</vt:lpstr>
      <vt:lpstr>Changing Permissions with the Symbolic Method </vt:lpstr>
      <vt:lpstr>Examples</vt:lpstr>
      <vt:lpstr>Changing Permissions with the Numeric Method</vt:lpstr>
      <vt:lpstr>Changing Permissions with the Numeric Method</vt:lpstr>
      <vt:lpstr>Examples </vt:lpstr>
      <vt:lpstr>Changing File and Directory User or Group Ownership</vt:lpstr>
      <vt:lpstr>Changing File and Directory User or Group Ownership</vt:lpstr>
      <vt:lpstr>Changing File and Directory User or Group Ownership</vt:lpstr>
      <vt:lpstr>Lab (Step 1)</vt:lpstr>
      <vt:lpstr>Lab (Step 2)</vt:lpstr>
      <vt:lpstr>Lab (Step 3)</vt:lpstr>
      <vt:lpstr>Lab (Step 4)</vt:lpstr>
      <vt:lpstr>Lab (Step 5)</vt:lpstr>
      <vt:lpstr>Lab (Step 6)</vt:lpstr>
      <vt:lpstr>Managing Default Permissions and File Access</vt:lpstr>
      <vt:lpstr>Managing Default Permissions and File Access</vt:lpstr>
      <vt:lpstr>Effects of Special Permissions on Files and Directories</vt:lpstr>
      <vt:lpstr>Effects of Special Permissions on Files and Directories</vt:lpstr>
      <vt:lpstr>Effects of Special Permissions on Files and Directories</vt:lpstr>
      <vt:lpstr>Effects of Special Permissions on Files and Directories</vt:lpstr>
      <vt:lpstr>Examples </vt:lpstr>
      <vt:lpstr>Default File Permissions</vt:lpstr>
      <vt:lpstr>Default File Permissions</vt:lpstr>
      <vt:lpstr>Umask Example</vt:lpstr>
      <vt:lpstr>Umask Example</vt:lpstr>
      <vt:lpstr>Umask Example</vt:lpstr>
      <vt:lpstr>Umask Example</vt:lpstr>
      <vt:lpstr>Umask Example</vt:lpstr>
      <vt:lpstr>Umask Example</vt:lpstr>
      <vt:lpstr>Lab(Step1)</vt:lpstr>
      <vt:lpstr>Lab(Step2)</vt:lpstr>
      <vt:lpstr>Lab(Step3)</vt:lpstr>
      <vt:lpstr>Lab(Step4)</vt:lpstr>
      <vt:lpstr>Lab(Step5)</vt:lpstr>
      <vt:lpstr>Lab(Step6)</vt:lpstr>
      <vt:lpstr>Monitoring and Managing Linux Processes</vt:lpstr>
      <vt:lpstr>Processes</vt:lpstr>
      <vt:lpstr>Definition of a Process</vt:lpstr>
      <vt:lpstr>Definition of a Process</vt:lpstr>
      <vt:lpstr>Definition of a Process</vt:lpstr>
      <vt:lpstr>Describing Process States</vt:lpstr>
      <vt:lpstr>Describing Process States</vt:lpstr>
      <vt:lpstr>Linux Process States</vt:lpstr>
      <vt:lpstr>Linux Process States</vt:lpstr>
      <vt:lpstr>Why Process States are Important</vt:lpstr>
      <vt:lpstr>Why Process States are Important</vt:lpstr>
      <vt:lpstr>Why Process States are Important</vt:lpstr>
      <vt:lpstr>Listing Processes</vt:lpstr>
      <vt:lpstr>Listing Processes</vt:lpstr>
      <vt:lpstr>Listing Processes</vt:lpstr>
      <vt:lpstr>Listing Processes</vt:lpstr>
      <vt:lpstr>Controlling Jobs </vt:lpstr>
      <vt:lpstr>Controlling Jobs </vt:lpstr>
      <vt:lpstr>Controlling Jobs </vt:lpstr>
      <vt:lpstr>Running Jobs in the Background</vt:lpstr>
      <vt:lpstr>Running Jobs in the Background</vt:lpstr>
      <vt:lpstr>Running Jobs in the Background</vt:lpstr>
      <vt:lpstr>Running Jobs in the Background</vt:lpstr>
      <vt:lpstr>Labs(Step1)</vt:lpstr>
      <vt:lpstr>Labs(Step1)</vt:lpstr>
      <vt:lpstr>Labs(Step2)</vt:lpstr>
      <vt:lpstr>Labs(Step3)</vt:lpstr>
      <vt:lpstr>Labs(Step4)</vt:lpstr>
      <vt:lpstr>Labs(Step5)</vt:lpstr>
      <vt:lpstr>Labs(Step6)</vt:lpstr>
      <vt:lpstr>Labs(Step7)</vt:lpstr>
      <vt:lpstr>Labs(Step8)</vt:lpstr>
      <vt:lpstr>Killing Processes</vt:lpstr>
      <vt:lpstr>Killing Processes</vt:lpstr>
      <vt:lpstr>Process Control Using Signals </vt:lpstr>
      <vt:lpstr>Fundamental Process Management Signals</vt:lpstr>
      <vt:lpstr>Process Control Using Signals </vt:lpstr>
      <vt:lpstr>Commands for Sending Signals by Explicit Request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Hat Enterpize Linux</dc:title>
  <dc:creator>Hsu Zarni Maung</dc:creator>
  <cp:lastModifiedBy>hsu zarni maung</cp:lastModifiedBy>
  <cp:revision>52</cp:revision>
  <dcterms:created xsi:type="dcterms:W3CDTF">2022-07-20T06:39:44Z</dcterms:created>
  <dcterms:modified xsi:type="dcterms:W3CDTF">2023-10-16T17:38:06Z</dcterms:modified>
</cp:coreProperties>
</file>